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1.xml" ContentType="application/vnd.openxmlformats-officedocument.presentationml.tags+xml"/>
  <Override PartName="/ppt/notesSlides/notesSlide22.xml" ContentType="application/vnd.openxmlformats-officedocument.presentationml.notesSlide+xml"/>
  <Override PartName="/ppt/tags/tag12.xml" ContentType="application/vnd.openxmlformats-officedocument.presentationml.tags+xml"/>
  <Override PartName="/ppt/notesSlides/notesSlide23.xml" ContentType="application/vnd.openxmlformats-officedocument.presentationml.notesSlide+xml"/>
  <Override PartName="/ppt/tags/tag13.xml" ContentType="application/vnd.openxmlformats-officedocument.presentationml.tags+xml"/>
  <Override PartName="/ppt/notesSlides/notesSlide24.xml" ContentType="application/vnd.openxmlformats-officedocument.presentationml.notesSlide+xml"/>
  <Override PartName="/ppt/tags/tag14.xml" ContentType="application/vnd.openxmlformats-officedocument.presentationml.tags+xml"/>
  <Override PartName="/ppt/notesSlides/notesSlide25.xml" ContentType="application/vnd.openxmlformats-officedocument.presentationml.notesSlide+xml"/>
  <Override PartName="/ppt/tags/tag1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6.xml" ContentType="application/vnd.openxmlformats-officedocument.presentationml.tags+xml"/>
  <Override PartName="/ppt/notesSlides/notesSlide28.xml" ContentType="application/vnd.openxmlformats-officedocument.presentationml.notesSlide+xml"/>
  <Override PartName="/ppt/tags/tag1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21.xml" ContentType="application/vnd.openxmlformats-officedocument.presentationml.tags+xml"/>
  <Override PartName="/ppt/notesSlides/notesSlide68.xml" ContentType="application/vnd.openxmlformats-officedocument.presentationml.notesSlide+xml"/>
  <Override PartName="/ppt/tags/tag22.xml" ContentType="application/vnd.openxmlformats-officedocument.presentationml.tags+xml"/>
  <Override PartName="/ppt/notesSlides/notesSlide69.xml" ContentType="application/vnd.openxmlformats-officedocument.presentationml.notesSlide+xml"/>
  <Override PartName="/ppt/tags/tag23.xml" ContentType="application/vnd.openxmlformats-officedocument.presentationml.tags+xml"/>
  <Override PartName="/ppt/notesSlides/notesSlide70.xml" ContentType="application/vnd.openxmlformats-officedocument.presentationml.notesSlide+xml"/>
  <Override PartName="/ppt/tags/tag24.xml" ContentType="application/vnd.openxmlformats-officedocument.presentationml.tags+xml"/>
  <Override PartName="/ppt/notesSlides/notesSlide71.xml" ContentType="application/vnd.openxmlformats-officedocument.presentationml.notesSlide+xml"/>
  <Override PartName="/ppt/tags/tag25.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26.xml" ContentType="application/vnd.openxmlformats-officedocument.presentationml.tags+xml"/>
  <Override PartName="/ppt/notesSlides/notesSlide81.xml" ContentType="application/vnd.openxmlformats-officedocument.presentationml.notesSlide+xml"/>
  <Override PartName="/ppt/tags/tag27.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77" r:id="rId5"/>
    <p:sldMasterId id="2147484539" r:id="rId6"/>
    <p:sldMasterId id="2147484578" r:id="rId7"/>
  </p:sldMasterIdLst>
  <p:notesMasterIdLst>
    <p:notesMasterId r:id="rId112"/>
  </p:notesMasterIdLst>
  <p:handoutMasterIdLst>
    <p:handoutMasterId r:id="rId113"/>
  </p:handoutMasterIdLst>
  <p:sldIdLst>
    <p:sldId id="501" r:id="rId8"/>
    <p:sldId id="502" r:id="rId9"/>
    <p:sldId id="504" r:id="rId10"/>
    <p:sldId id="505" r:id="rId11"/>
    <p:sldId id="343" r:id="rId12"/>
    <p:sldId id="324" r:id="rId13"/>
    <p:sldId id="2013" r:id="rId14"/>
    <p:sldId id="349" r:id="rId15"/>
    <p:sldId id="350" r:id="rId16"/>
    <p:sldId id="351" r:id="rId17"/>
    <p:sldId id="267" r:id="rId18"/>
    <p:sldId id="354" r:id="rId19"/>
    <p:sldId id="355" r:id="rId20"/>
    <p:sldId id="356" r:id="rId21"/>
    <p:sldId id="4531" r:id="rId22"/>
    <p:sldId id="2355" r:id="rId23"/>
    <p:sldId id="4532" r:id="rId24"/>
    <p:sldId id="4225" r:id="rId25"/>
    <p:sldId id="4545" r:id="rId26"/>
    <p:sldId id="783" r:id="rId27"/>
    <p:sldId id="4546" r:id="rId28"/>
    <p:sldId id="978" r:id="rId29"/>
    <p:sldId id="786" r:id="rId30"/>
    <p:sldId id="4547" r:id="rId31"/>
    <p:sldId id="4544" r:id="rId32"/>
    <p:sldId id="4548" r:id="rId33"/>
    <p:sldId id="4549" r:id="rId34"/>
    <p:sldId id="690" r:id="rId35"/>
    <p:sldId id="692" r:id="rId36"/>
    <p:sldId id="693" r:id="rId37"/>
    <p:sldId id="691" r:id="rId38"/>
    <p:sldId id="717" r:id="rId39"/>
    <p:sldId id="4550" r:id="rId40"/>
    <p:sldId id="743" r:id="rId41"/>
    <p:sldId id="698" r:id="rId42"/>
    <p:sldId id="4535" r:id="rId43"/>
    <p:sldId id="4551" r:id="rId44"/>
    <p:sldId id="787" r:id="rId45"/>
    <p:sldId id="788" r:id="rId46"/>
    <p:sldId id="789" r:id="rId47"/>
    <p:sldId id="792" r:id="rId48"/>
    <p:sldId id="793" r:id="rId49"/>
    <p:sldId id="794" r:id="rId50"/>
    <p:sldId id="798" r:id="rId51"/>
    <p:sldId id="799" r:id="rId52"/>
    <p:sldId id="800" r:id="rId53"/>
    <p:sldId id="801" r:id="rId54"/>
    <p:sldId id="802" r:id="rId55"/>
    <p:sldId id="803" r:id="rId56"/>
    <p:sldId id="808" r:id="rId57"/>
    <p:sldId id="809" r:id="rId58"/>
    <p:sldId id="810" r:id="rId59"/>
    <p:sldId id="811" r:id="rId60"/>
    <p:sldId id="812" r:id="rId61"/>
    <p:sldId id="813" r:id="rId62"/>
    <p:sldId id="814" r:id="rId63"/>
    <p:sldId id="815" r:id="rId64"/>
    <p:sldId id="856" r:id="rId65"/>
    <p:sldId id="857" r:id="rId66"/>
    <p:sldId id="4555" r:id="rId67"/>
    <p:sldId id="790" r:id="rId68"/>
    <p:sldId id="791" r:id="rId69"/>
    <p:sldId id="832" r:id="rId70"/>
    <p:sldId id="833" r:id="rId71"/>
    <p:sldId id="834" r:id="rId72"/>
    <p:sldId id="835" r:id="rId73"/>
    <p:sldId id="838" r:id="rId74"/>
    <p:sldId id="825" r:id="rId75"/>
    <p:sldId id="829" r:id="rId76"/>
    <p:sldId id="830" r:id="rId77"/>
    <p:sldId id="831" r:id="rId78"/>
    <p:sldId id="816" r:id="rId79"/>
    <p:sldId id="817" r:id="rId80"/>
    <p:sldId id="818" r:id="rId81"/>
    <p:sldId id="823" r:id="rId82"/>
    <p:sldId id="824" r:id="rId83"/>
    <p:sldId id="4552" r:id="rId84"/>
    <p:sldId id="701" r:id="rId85"/>
    <p:sldId id="704" r:id="rId86"/>
    <p:sldId id="705" r:id="rId87"/>
    <p:sldId id="706" r:id="rId88"/>
    <p:sldId id="4537" r:id="rId89"/>
    <p:sldId id="753" r:id="rId90"/>
    <p:sldId id="754" r:id="rId91"/>
    <p:sldId id="4554" r:id="rId92"/>
    <p:sldId id="776" r:id="rId93"/>
    <p:sldId id="762" r:id="rId94"/>
    <p:sldId id="4539" r:id="rId95"/>
    <p:sldId id="1824" r:id="rId96"/>
    <p:sldId id="1818" r:id="rId97"/>
    <p:sldId id="380" r:id="rId98"/>
    <p:sldId id="4553" r:id="rId99"/>
    <p:sldId id="711" r:id="rId100"/>
    <p:sldId id="712" r:id="rId101"/>
    <p:sldId id="852" r:id="rId102"/>
    <p:sldId id="853" r:id="rId103"/>
    <p:sldId id="854" r:id="rId104"/>
    <p:sldId id="506" r:id="rId105"/>
    <p:sldId id="508" r:id="rId106"/>
    <p:sldId id="507" r:id="rId107"/>
    <p:sldId id="510" r:id="rId108"/>
    <p:sldId id="511" r:id="rId109"/>
    <p:sldId id="4556" r:id="rId110"/>
    <p:sldId id="509"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CD5E64A-71DA-43F1-A8FE-168CB5B34496}">
          <p14:sldIdLst>
            <p14:sldId id="501"/>
            <p14:sldId id="502"/>
            <p14:sldId id="504"/>
            <p14:sldId id="505"/>
          </p14:sldIdLst>
        </p14:section>
        <p14:section name="Azure Overview" id="{2A39B266-7E47-48DF-AD20-DE9DD7179AF6}">
          <p14:sldIdLst>
            <p14:sldId id="343"/>
            <p14:sldId id="324"/>
            <p14:sldId id="2013"/>
            <p14:sldId id="349"/>
            <p14:sldId id="350"/>
            <p14:sldId id="351"/>
            <p14:sldId id="267"/>
            <p14:sldId id="354"/>
            <p14:sldId id="355"/>
            <p14:sldId id="356"/>
            <p14:sldId id="4531"/>
            <p14:sldId id="2355"/>
          </p14:sldIdLst>
        </p14:section>
        <p14:section name="Session" id="{9C6DC15C-DA95-4727-B0CF-614F85130179}">
          <p14:sldIdLst>
            <p14:sldId id="4532"/>
            <p14:sldId id="4225"/>
            <p14:sldId id="4545"/>
            <p14:sldId id="783"/>
            <p14:sldId id="4546"/>
            <p14:sldId id="978"/>
            <p14:sldId id="786"/>
            <p14:sldId id="4547"/>
            <p14:sldId id="4544"/>
            <p14:sldId id="4548"/>
          </p14:sldIdLst>
        </p14:section>
        <p14:section name="Data Loading" id="{28380B87-72B4-4E2F-AD87-9480A258C42D}">
          <p14:sldIdLst>
            <p14:sldId id="4549"/>
            <p14:sldId id="690"/>
            <p14:sldId id="692"/>
            <p14:sldId id="693"/>
            <p14:sldId id="691"/>
            <p14:sldId id="717"/>
          </p14:sldIdLst>
        </p14:section>
        <p14:section name="Storage" id="{7F881322-32DC-40A5-A092-11D1ADEBAFF1}">
          <p14:sldIdLst>
            <p14:sldId id="4550"/>
            <p14:sldId id="743"/>
            <p14:sldId id="698"/>
            <p14:sldId id="4535"/>
          </p14:sldIdLst>
        </p14:section>
        <p14:section name="Stream Ingestion" id="{47FDE442-B018-4CEF-A6E3-16D3A016EF2D}">
          <p14:sldIdLst>
            <p14:sldId id="4551"/>
            <p14:sldId id="787"/>
            <p14:sldId id="788"/>
            <p14:sldId id="789"/>
            <p14:sldId id="792"/>
            <p14:sldId id="793"/>
            <p14:sldId id="794"/>
            <p14:sldId id="798"/>
            <p14:sldId id="799"/>
            <p14:sldId id="800"/>
            <p14:sldId id="801"/>
            <p14:sldId id="802"/>
            <p14:sldId id="803"/>
            <p14:sldId id="808"/>
            <p14:sldId id="809"/>
            <p14:sldId id="810"/>
            <p14:sldId id="811"/>
            <p14:sldId id="812"/>
            <p14:sldId id="813"/>
            <p14:sldId id="814"/>
            <p14:sldId id="815"/>
            <p14:sldId id="856"/>
            <p14:sldId id="857"/>
          </p14:sldIdLst>
        </p14:section>
        <p14:section name="Stream Analytics" id="{C30F9835-3C52-4B85-95A3-D049D0BA0DA0}">
          <p14:sldIdLst>
            <p14:sldId id="4555"/>
            <p14:sldId id="790"/>
            <p14:sldId id="791"/>
            <p14:sldId id="832"/>
            <p14:sldId id="833"/>
            <p14:sldId id="834"/>
            <p14:sldId id="835"/>
            <p14:sldId id="838"/>
            <p14:sldId id="825"/>
            <p14:sldId id="829"/>
            <p14:sldId id="830"/>
            <p14:sldId id="831"/>
            <p14:sldId id="816"/>
            <p14:sldId id="817"/>
            <p14:sldId id="818"/>
            <p14:sldId id="823"/>
            <p14:sldId id="824"/>
          </p14:sldIdLst>
        </p14:section>
        <p14:section name="Data Processing" id="{CC9EBE97-0685-476B-B6DB-E2D000F7CD6B}">
          <p14:sldIdLst>
            <p14:sldId id="4552"/>
            <p14:sldId id="701"/>
            <p14:sldId id="704"/>
            <p14:sldId id="705"/>
            <p14:sldId id="706"/>
            <p14:sldId id="4537"/>
            <p14:sldId id="753"/>
            <p14:sldId id="754"/>
          </p14:sldIdLst>
        </p14:section>
        <p14:section name="ML &amp; AI" id="{1169BCB3-45B4-47EE-9280-E9B2C010E240}">
          <p14:sldIdLst>
            <p14:sldId id="4554"/>
            <p14:sldId id="776"/>
            <p14:sldId id="762"/>
            <p14:sldId id="4539"/>
            <p14:sldId id="1824"/>
            <p14:sldId id="1818"/>
            <p14:sldId id="380"/>
          </p14:sldIdLst>
        </p14:section>
        <p14:section name="Serving Storage" id="{11C69BA1-8303-457C-A782-6612399FFC8D}">
          <p14:sldIdLst>
            <p14:sldId id="4553"/>
            <p14:sldId id="711"/>
            <p14:sldId id="712"/>
            <p14:sldId id="852"/>
            <p14:sldId id="853"/>
            <p14:sldId id="854"/>
          </p14:sldIdLst>
        </p14:section>
        <p14:section name="Lab Review" id="{D13DE96A-FBA2-46BF-8265-A64C477863ED}">
          <p14:sldIdLst>
            <p14:sldId id="506"/>
            <p14:sldId id="508"/>
            <p14:sldId id="507"/>
            <p14:sldId id="510"/>
          </p14:sldIdLst>
        </p14:section>
        <p14:section name="Conclusion" id="{1EB8832C-CECC-48AF-8BDB-6DDCF6FCD2DD}">
          <p14:sldIdLst>
            <p14:sldId id="511"/>
            <p14:sldId id="4556"/>
            <p14:sldId id="509"/>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4D0FF"/>
    <a:srgbClr val="95CFFF"/>
    <a:srgbClr val="414241"/>
    <a:srgbClr val="B4009E"/>
    <a:srgbClr val="0478D7"/>
    <a:srgbClr val="0359A0"/>
    <a:srgbClr val="797979"/>
    <a:srgbClr val="424242"/>
    <a:srgbClr val="8DC3ED"/>
    <a:srgbClr val="4DB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10" autoAdjust="0"/>
    <p:restoredTop sz="72343" autoAdjust="0"/>
  </p:normalViewPr>
  <p:slideViewPr>
    <p:cSldViewPr snapToGrid="0">
      <p:cViewPr varScale="1">
        <p:scale>
          <a:sx n="82" d="100"/>
          <a:sy n="82" d="100"/>
        </p:scale>
        <p:origin x="60" y="600"/>
      </p:cViewPr>
      <p:guideLst>
        <p:guide orient="horz"/>
        <p:guide pos="3840"/>
      </p:guideLst>
    </p:cSldViewPr>
  </p:slideViewPr>
  <p:notesTextViewPr>
    <p:cViewPr>
      <p:scale>
        <a:sx n="3" d="2"/>
        <a:sy n="3" d="2"/>
      </p:scale>
      <p:origin x="0" y="0"/>
    </p:cViewPr>
  </p:notesTextViewPr>
  <p:sorterViewPr>
    <p:cViewPr>
      <p:scale>
        <a:sx n="38" d="100"/>
        <a:sy n="38" d="100"/>
      </p:scale>
      <p:origin x="0" y="-3630"/>
    </p:cViewPr>
  </p:sorterViewPr>
  <p:notesViewPr>
    <p:cSldViewPr snapToGrid="0">
      <p:cViewPr>
        <p:scale>
          <a:sx n="1" d="2"/>
          <a:sy n="1" d="2"/>
        </p:scale>
        <p:origin x="4548" y="142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tableStyles" Target="tableStyles.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notesMaster" Target="notesMasters/notesMaster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slide" Target="slides/slide95.xml"/><Relationship Id="rId110" Type="http://schemas.openxmlformats.org/officeDocument/2006/relationships/slide" Target="slides/slide103.xml"/><Relationship Id="rId115"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13"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slide" Target="slides/slide10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1/27/2019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1/27/2019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zure.microsoft.com/en-us/services/managed-disk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event-hubs/event-hubs-features#sas-tokens"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azure.microsoft.com/en-us/services/iot-edge/"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storm.apache.org/documentation/Powered-By.html"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azure/cosmos-db/request-units" TargetMode="External"/><Relationship Id="rId2" Type="http://schemas.openxmlformats.org/officeDocument/2006/relationships/slide" Target="../slides/slide96.xml"/><Relationship Id="rId1" Type="http://schemas.openxmlformats.org/officeDocument/2006/relationships/notesMaster" Target="../notesMasters/notesMaster1.xml"/><Relationship Id="rId5" Type="http://schemas.openxmlformats.org/officeDocument/2006/relationships/hyperlink" Target="https://docs.microsoft.com/en-us/azure/cosmos-db/time-to-live" TargetMode="External"/><Relationship Id="rId4" Type="http://schemas.openxmlformats.org/officeDocument/2006/relationships/hyperlink" Target="https://docs.microsoft.com/en-us/azure/cosmos-db/distribute-data-globally"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github.com/Azure/azure-documentdb-java"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a:t>
            </a:fld>
            <a:endParaRPr lang="en-US"/>
          </a:p>
        </p:txBody>
      </p:sp>
    </p:spTree>
    <p:extLst>
      <p:ext uri="{BB962C8B-B14F-4D97-AF65-F5344CB8AC3E}">
        <p14:creationId xmlns:p14="http://schemas.microsoft.com/office/powerpoint/2010/main" val="1389553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Hybrid strategy is about the continuum of capabilities across the offerings, it’s not just about the platform. Hybrid is more than just being able to move an application into the cloud. There are critical elements from identity, data, and security and management that have to be addressed.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You don’t have to be stuck in an all-or nothing choice – hybrid gives you the flexibility to move to the cloud when and how you want to. </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Microsoft Azure offers consistency </a:t>
            </a:r>
            <a:r>
              <a:rPr lang="en-US" sz="1000" b="0" u="none" dirty="0">
                <a:latin typeface="Segoe UI" panose="020B0502040204020203" pitchFamily="34" charset="0"/>
                <a:cs typeface="Segoe UI" panose="020B0502040204020203" pitchFamily="34" charset="0"/>
              </a:rPr>
              <a:t>across</a:t>
            </a:r>
            <a:r>
              <a:rPr lang="en-US" sz="1000" b="0" dirty="0">
                <a:latin typeface="Segoe UI" panose="020B0502040204020203" pitchFamily="34" charset="0"/>
                <a:cs typeface="Segoe UI" panose="020B0502040204020203" pitchFamily="34" charset="0"/>
              </a:rPr>
              <a:t> your hybrid ecosystem: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Azure Stack – Azure in your data center. Same tools, same APIs.</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Unified Dev/Ops - consistent CI/CD with Azure DevOps Server On-premises, including for containers and Kubernetes, and Azure DevOps in the cloud</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Seamlessly distribute, manage, and analyze data across SQL Server and open-source databases in the data center, and the range of Azure Data Services.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Active Directory and Azure Active Directory enable one identity, access anywhere, directory sync</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Integrate security and management</a:t>
            </a:r>
          </a:p>
          <a:p>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a:p>
            <a:pPr indent="-171450">
              <a:buChar char="•"/>
            </a:pPr>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C8422794-6E8F-4841-A099-765E08C7E51C}" type="slidenum">
              <a:rPr lang="en-US" smtClean="0"/>
              <a:t>11</a:t>
            </a:fld>
            <a:endParaRPr lang="en-US"/>
          </a:p>
        </p:txBody>
      </p:sp>
    </p:spTree>
    <p:extLst>
      <p:ext uri="{BB962C8B-B14F-4D97-AF65-F5344CB8AC3E}">
        <p14:creationId xmlns:p14="http://schemas.microsoft.com/office/powerpoint/2010/main" val="2156690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Microsoft Azure: the cloud for intelligent solutions </a:t>
            </a:r>
          </a:p>
          <a:p>
            <a:endParaRPr lang="en-US" b="1" dirty="0"/>
          </a:p>
          <a:p>
            <a:pPr marL="171450" indent="-171450">
              <a:buFont typeface="Arial" panose="020B0604020202020204" pitchFamily="34" charset="0"/>
              <a:buChar char="•"/>
            </a:pPr>
            <a:r>
              <a:rPr lang="en-US" dirty="0"/>
              <a:t>In addition to having the traditional on-premises enterprise data tools—such as SQL Server—Azure provides data services that connect data to AI services. </a:t>
            </a:r>
          </a:p>
          <a:p>
            <a:pPr marL="171450" indent="-171450">
              <a:buFont typeface="Arial" panose="020B0604020202020204" pitchFamily="34" charset="0"/>
              <a:buChar char="•"/>
            </a:pPr>
            <a:r>
              <a:rPr lang="en-US" dirty="0"/>
              <a:t>This enables quick adoption of technologies, such as deploying a global mobile application that integrates with facial recognition services.</a:t>
            </a:r>
          </a:p>
          <a:p>
            <a:pPr marL="171450" indent="-171450">
              <a:buFont typeface="Arial" panose="020B0604020202020204" pitchFamily="34" charset="0"/>
              <a:buChar char="•"/>
            </a:pPr>
            <a:r>
              <a:rPr lang="en-US" dirty="0"/>
              <a:t>The ease of integration enables anyone to build solutions like that. </a:t>
            </a:r>
          </a:p>
          <a:p>
            <a:pPr marL="171450" indent="-171450">
              <a:buFont typeface="Arial" panose="020B0604020202020204" pitchFamily="34" charset="0"/>
              <a:buChar char="•"/>
            </a:pPr>
            <a:r>
              <a:rPr lang="en-US" dirty="0"/>
              <a:t>From bot frameworks to cognitive services, you can fundamentally change the way your business goes to market with Microsoft’s powerful AI platform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3934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Azure offers a comprehensive set of services, tools, and infrastructure to build AI-powered experiences.</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Offerings include machine learning and deep learning services, with support for leading open-source frameworks; AI services including the Azure Bot Service and a set of pre-trained Azure Cognitive Services; and compute infrastructure powered by the latest GPUs and FPGAs for the fastest inferencing and prediction.</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Azure is an open AI platform, supporting not only leading frameworks but also platforms like Hadoop, Spark, and Databricks as well as tools like </a:t>
            </a:r>
            <a:r>
              <a:rPr lang="en-US" sz="1000" dirty="0" err="1">
                <a:latin typeface="Segoe UI" panose="020B0502040204020203" pitchFamily="34" charset="0"/>
                <a:cs typeface="Segoe UI" panose="020B0502040204020203" pitchFamily="34" charset="0"/>
              </a:rPr>
              <a:t>Jupyter</a:t>
            </a:r>
            <a:r>
              <a:rPr lang="en-US" sz="1000" dirty="0">
                <a:latin typeface="Segoe UI" panose="020B0502040204020203" pitchFamily="34" charset="0"/>
                <a:cs typeface="Segoe UI" panose="020B0502040204020203" pitchFamily="34" charset="0"/>
              </a:rPr>
              <a:t> notebooks. And of course, our own Visual Studio and Visual Studio Code have full AI tooling capabilities.</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543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Azure leads on trust. With more certifications than any other cloud provider and our ongoing security investments, compliance and trust is a primary commitment for Microsoft.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This is only a sample of our certifications. See the Azure Trust Center (see Resources) for full </a:t>
            </a:r>
            <a:r>
              <a:rPr lang="en-US" sz="1000" b="0" i="0">
                <a:latin typeface="Segoe UI" panose="020B0502040204020203" pitchFamily="34" charset="0"/>
                <a:cs typeface="Segoe UI" panose="020B0502040204020203" pitchFamily="34" charset="0"/>
              </a:rPr>
              <a:t>details.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a:latin typeface="Segoe UI" panose="020B0502040204020203" pitchFamily="34" charset="0"/>
                <a:cs typeface="Segoe UI" panose="020B0502040204020203" pitchFamily="34" charset="0"/>
              </a:rPr>
              <a:t>Trusted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Compliance and trust is not an afterthought at Microsoft.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We are leaders in this space, and help set standards for global and federal organizations around the world.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Microsoft has been talking about trust in the cloud for a while and will continue to do so.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This is only a sampling of our compliance certifications, but we run the gamut.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Azure’s strengths are around security, privacy, and transparency around how we run the cloud. </a:t>
            </a:r>
          </a:p>
          <a:p>
            <a:endParaRPr lang="en-US" sz="1000" b="0" i="0">
              <a:latin typeface="Segoe UI" panose="020B0502040204020203" pitchFamily="34" charset="0"/>
              <a:cs typeface="Segoe UI" panose="020B0502040204020203" pitchFamily="34" charset="0"/>
            </a:endParaRPr>
          </a:p>
          <a:p>
            <a:endParaRPr lang="en-US" sz="1000" b="0" i="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52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provides you unmatched security.  </a:t>
            </a:r>
          </a:p>
          <a:p>
            <a:r>
              <a:rPr lang="en-US" dirty="0"/>
              <a:t>Microsoft invests more than $1B a year and employs more than 3500 security experts to protect your information.</a:t>
            </a:r>
          </a:p>
          <a:p>
            <a:endParaRPr lang="en-US" dirty="0"/>
          </a:p>
          <a:p>
            <a:r>
              <a:rPr lang="en-US" dirty="0"/>
              <a:t>The secure foundation of Azure includes physical infrastructure, biometric security, and DDOS attack protections.</a:t>
            </a:r>
          </a:p>
          <a:p>
            <a:endParaRPr lang="en-US" dirty="0"/>
          </a:p>
          <a:p>
            <a:pPr marL="0" lvl="0" indent="0">
              <a:buFont typeface="Arial" panose="020B0604020202020204" pitchFamily="34" charset="0"/>
              <a:buNone/>
            </a:pPr>
            <a:r>
              <a:rPr lang="en-US" dirty="0"/>
              <a:t>Built-in tools like Azure Security Center help you secure your environment across identity, network, threat protection, and management.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Microsoft offers threat protection which is informed by trillions of signals that we receive every day from more than 1.2B devices scanned, and over 750M Azure user account authentications.  </a:t>
            </a:r>
          </a:p>
          <a:p>
            <a:pPr marL="0" indent="0">
              <a:buNone/>
            </a:pPr>
            <a:r>
              <a:rPr lang="en-US" dirty="0"/>
              <a:t>This volume of data is unprecedented, and we provide you with our unique intelligence with threat protection so you can quickly mitigate any threats.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1/27/2019 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815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has 54 regions across the world. This is more than the other major public cloud providers combined.</a:t>
            </a:r>
          </a:p>
          <a:p>
            <a:endParaRPr lang="en-US" dirty="0"/>
          </a:p>
          <a:p>
            <a:r>
              <a:rPr lang="en-US" dirty="0"/>
              <a:t>The Microsoft network that connects all these regions is the second-largest fiber optic network on the planet. (The only larger one is a government network.)</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May Leadership Summit 2018</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1/27/2019 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9167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000" dirty="0">
                <a:latin typeface="Segoe UI" panose="020B0502040204020203" pitchFamily="34" charset="0"/>
                <a:cs typeface="Segoe UI" panose="020B0502040204020203" pitchFamily="34" charset="0"/>
              </a:rPr>
              <a:t>The modern data estate unifies the organization’s data together in multiple formats: relational, semi-structured, and unstructured.</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Modern data estates enable data to be analyzed in near real time, in addition to more traditional data analytics in batch mode and after the fact.</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And – the modern data estate enables intelligence to be applied to data so that patterns, anomalies, and predictions can be found from the data using machine learning and AI technologies.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602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What is in Azure that we can use to build a modern data estate?</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just a subset of all the Azure services available! Remember there are over 100 services in Azure. These are the data services, plus some cross-cutting enabling technologies at the bottom.</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an eye-chart, but we’ll discuss several of these, and how they can fit together to build a modern data estate in the cloud. You will use several of these in the labs today.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1/27/2019 2:45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Scenarios for near real-time stream analytics include</a:t>
            </a:r>
          </a:p>
          <a:p>
            <a:pPr marL="171450" indent="-171450">
              <a:buFont typeface="Arial" panose="020B0604020202020204" pitchFamily="34" charset="0"/>
              <a:buChar char="•"/>
            </a:pPr>
            <a:r>
              <a:rPr lang="en-US" dirty="0"/>
              <a:t>fraud detection (much more useful right when it’s happening than a day later!)</a:t>
            </a:r>
          </a:p>
          <a:p>
            <a:pPr marL="171450" indent="-171450">
              <a:buFont typeface="Arial" panose="020B0604020202020204" pitchFamily="34" charset="0"/>
              <a:buChar char="•"/>
            </a:pPr>
            <a:r>
              <a:rPr lang="en-US" dirty="0"/>
              <a:t>Connected vehicles – to monitor location, speed, vehicle health, and more</a:t>
            </a:r>
          </a:p>
          <a:p>
            <a:pPr marL="171450" indent="-171450">
              <a:buFont typeface="Arial" panose="020B0604020202020204" pitchFamily="34" charset="0"/>
              <a:buChar char="•"/>
            </a:pPr>
            <a:r>
              <a:rPr lang="en-US" dirty="0"/>
              <a:t>Patient monitoring, especially as demographics change the ration of caregivers to people receiving care</a:t>
            </a:r>
          </a:p>
          <a:p>
            <a:pPr marL="171450" indent="-171450">
              <a:buFont typeface="Arial" panose="020B0604020202020204" pitchFamily="34" charset="0"/>
              <a:buChar char="•"/>
            </a:pPr>
            <a:r>
              <a:rPr lang="en-US" dirty="0"/>
              <a:t>Customer behavior and sentiment – so organizations can act (or react) quickly when needed – e.g. a poor experience propagated on social media</a:t>
            </a:r>
          </a:p>
          <a:p>
            <a:pPr marL="171450" indent="-171450">
              <a:buFont typeface="Arial" panose="020B0604020202020204" pitchFamily="34" charset="0"/>
              <a:buChar char="•"/>
            </a:pPr>
            <a:r>
              <a:rPr lang="en-US" dirty="0"/>
              <a:t>Inventory management as shelf stock is depleted</a:t>
            </a:r>
          </a:p>
          <a:p>
            <a:pPr marL="171450" indent="-171450">
              <a:buFont typeface="Arial" panose="020B0604020202020204" pitchFamily="34" charset="0"/>
              <a:buChar char="•"/>
            </a:pPr>
            <a:r>
              <a:rPr lang="en-US" dirty="0"/>
              <a:t>And many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5187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In modern data warehousing, data may be collected from various sources including flat files that are uploaded to storage like Data Lake Store or Azure Storage, or the source data may come from applications that are writing to one more transaction databases. </a:t>
            </a:r>
          </a:p>
          <a:p>
            <a:endParaRPr lang="en-US" dirty="0"/>
          </a:p>
          <a:p>
            <a:r>
              <a:rPr lang="en-US" dirty="0"/>
              <a:t>These “ingest stores” form the source for the data that is processed and ultimately served to applications and dashboards either in a data warehouse or by an analytic store that gets its data from the data warehouse. </a:t>
            </a:r>
          </a:p>
          <a:p>
            <a:endParaRPr lang="en-US" dirty="0"/>
          </a:p>
          <a:p>
            <a:r>
              <a:rPr lang="en-US" dirty="0"/>
              <a:t>The modern data warehouse can serve two functions. It can participate in the data processing in addition to being the data store serving analytic clients.</a:t>
            </a:r>
          </a:p>
          <a:p>
            <a:endParaRPr lang="en-US" dirty="0"/>
          </a:p>
          <a:p>
            <a:r>
              <a:rPr lang="en-US" dirty="0"/>
              <a:t>On this diagram – remember, you can download this deck to look at these slides in detail – we see various stages and, in each stage, some technologies available on Azure that can be used there. We’re going to look at some of these technologies in greater detail, but let’s review the various stages.</a:t>
            </a:r>
          </a:p>
          <a:p>
            <a:endParaRPr lang="en-US" dirty="0"/>
          </a:p>
          <a:p>
            <a:r>
              <a:rPr lang="en-US" dirty="0"/>
              <a:t>Data loading is how we get data into Azure, and more specifically into our data estate.</a:t>
            </a:r>
          </a:p>
          <a:p>
            <a:endParaRPr lang="en-US" dirty="0"/>
          </a:p>
          <a:p>
            <a:r>
              <a:rPr lang="en-US" dirty="0"/>
              <a:t>We ingest data to storage. File storage can use standard Azure blob storage – or, in Azure, can also use Azure Data Lake Store, a store that is optimized for analytics workloads. There are also many choices for structured data storage in operational data stores, across both relational SQL and also NoSQL stores.</a:t>
            </a:r>
          </a:p>
          <a:p>
            <a:endParaRPr lang="en-US" dirty="0"/>
          </a:p>
          <a:p>
            <a:r>
              <a:rPr lang="en-US" dirty="0"/>
              <a:t>Data processing is where data is prepared for later use by various consumers. Here, we might cleanse the data to handle bad or missing data, or we might augment our data with missing data. In a modern data estate with advanced analytics, we might also call out to machine learning or AI services to extract insights from our data.</a:t>
            </a:r>
          </a:p>
          <a:p>
            <a:endParaRPr lang="en-US" dirty="0"/>
          </a:p>
          <a:p>
            <a:r>
              <a:rPr lang="en-US" dirty="0"/>
              <a:t>Processing stores data in serving storage. This layer provides data to consumers, which could be…. Applications, APIs, web apps, BI dashboards, mobile apps, and so on. There are multiple technology choices here also.</a:t>
            </a:r>
          </a:p>
          <a:p>
            <a:endParaRPr lang="en-US" dirty="0"/>
          </a:p>
          <a:p>
            <a:r>
              <a:rPr lang="en-US" dirty="0"/>
              <a:t>Again, this is one version of a well-established pattern. What’s missing from this pattern? Streaming data and a near real time analytics capability. Here, there is typically latency of hours to days after data is generated to when it is first processed and analyzed. While that works well for many analytic workloads such as financial reporting or historical analysis, as we saw on the previous slide there are many use cases where a near real time stream analytics capability can be very useful.</a:t>
            </a:r>
          </a:p>
          <a:p>
            <a:endParaRPr lang="en-US" dirty="0"/>
          </a:p>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1/27/2019 2:45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662766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1746393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a stream analytics pattern, stream data is ingested and is analyzed as it is received. The stream processing technology performs analytics on the stream data itself, for example by using a previously trained machine learning model to score each streaming data point, or by calling out to external services.</a:t>
            </a:r>
          </a:p>
          <a:p>
            <a:endParaRPr lang="en-US" dirty="0"/>
          </a:p>
          <a:p>
            <a:r>
              <a:rPr lang="en-US" dirty="0"/>
              <a:t>The stream is then served to consumers capable of using stream data, such as real-time apps or dashboards.</a:t>
            </a:r>
          </a:p>
          <a:p>
            <a:endParaRPr lang="en-US" dirty="0"/>
          </a:p>
          <a:p>
            <a:r>
              <a:rPr lang="en-US" dirty="0"/>
              <a:t>In the labs today, you’ll use the approach of calling out to a trained AI service exposed as an API, enriching the stream with the results from that AI service, then forwarding the stream to a real-time dashboard.</a:t>
            </a:r>
          </a:p>
          <a:p>
            <a:endParaRPr lang="en-US" dirty="0"/>
          </a:p>
          <a:p>
            <a:r>
              <a:rPr lang="en-US" dirty="0"/>
              <a:t>As we see here, while stream data is analyzed as it is ingested, it is also stored to long-term storage. This storage will enable us to later analyze our stream data along with our historical data, using our established batch analytics architecture, for unification of our data. There are many choices for storage, ranging from blob file storage to SQL, NoSQL, and data lake storage options.</a:t>
            </a:r>
          </a:p>
          <a:p>
            <a:endParaRPr lang="en-US" dirty="0"/>
          </a:p>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1/27/2019 2:45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3168036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Merging our two previous, partial architectures together gives us an architecture that does what we mentioned before. Let’s walk through it.</a:t>
            </a:r>
          </a:p>
          <a:p>
            <a:endParaRPr lang="en-US" dirty="0"/>
          </a:p>
          <a:p>
            <a:r>
              <a:rPr lang="en-US" dirty="0"/>
              <a:t>On the left, we have various data sources: both streaming (sensors, IoT) sources as well as our logs, files, media, and business and custom app sources of file and structured data.</a:t>
            </a:r>
          </a:p>
          <a:p>
            <a:endParaRPr lang="en-US" dirty="0"/>
          </a:p>
          <a:p>
            <a:r>
              <a:rPr lang="en-US" dirty="0"/>
              <a:t>We have three ingest paths into this architecture. At the top, we have stream ingestion. In the middle, we have direct to storage, where we have data that’s stored in what we can already use as a source. Then we have data loading for data sources we can’t directly use: this could be data stores that are inaccessible to us (e.g. behind a firewall or across a network connection) or data stores where we need to be careful about any additional processing load, preferring instead to load the data into our data estate and process it there.</a:t>
            </a:r>
          </a:p>
          <a:p>
            <a:endParaRPr lang="en-US" dirty="0"/>
          </a:p>
          <a:p>
            <a:r>
              <a:rPr lang="en-US" dirty="0"/>
              <a:t>We then have stream analytics. These technologies work with the data in our stream. Here, we could augment the data from reference data sources; we could perform calculations (such as aggregations over time windows), and we can call out to machine learning and AI services to derive insights from our data.</a:t>
            </a:r>
          </a:p>
          <a:p>
            <a:endParaRPr lang="en-US" dirty="0"/>
          </a:p>
          <a:p>
            <a:r>
              <a:rPr lang="en-US" dirty="0"/>
              <a:t>There are two output paths from stream analytics shown here. One goes to our storage; as we already discussed, we’ll want to keep our stream data (we could keep both the raw inbound stream data as well as what we process or calculate, of course) so that we can analyze it with all our other data. The other output path from stream analytics goes to our stream consumers: real-time apps and dashboards.</a:t>
            </a:r>
          </a:p>
          <a:p>
            <a:endParaRPr lang="en-US" dirty="0"/>
          </a:p>
          <a:p>
            <a:r>
              <a:rPr lang="en-US" dirty="0"/>
              <a:t>At the bottom, once our various data gets to storage, we have a processing layer after that. ETL (Extract, Transform, Load) activities typically happen here, as well as data cleansing, conformance, augmentation with reference data, and other data engineering activities. Of course, we can also all out to ML and AI services here to batch-score our data and derive insights from it.</a:t>
            </a:r>
          </a:p>
          <a:p>
            <a:endParaRPr lang="en-US" dirty="0"/>
          </a:p>
          <a:p>
            <a:r>
              <a:rPr lang="en-US" dirty="0"/>
              <a:t>From the data processing layer, the data goes to serving storage. As the term implies, this layer is there to “serve” consumers. Various data technologies can make sense here, and can be combined or can co-exist to meet multiple consumer needs.</a:t>
            </a:r>
          </a:p>
        </p:txBody>
      </p:sp>
      <p:sp>
        <p:nvSpPr>
          <p:cNvPr id="4" name="Slide Number Placeholder 3"/>
          <p:cNvSpPr>
            <a:spLocks noGrp="1"/>
          </p:cNvSpPr>
          <p:nvPr>
            <p:ph type="sldNum" sz="quarter" idx="5"/>
          </p:nvPr>
        </p:nvSpPr>
        <p:spPr/>
        <p:txBody>
          <a:bodyPr/>
          <a:lstStyle/>
          <a:p>
            <a:fld id="{CD493308-1CCD-4083-9427-1DD59259FBE4}" type="slidenum">
              <a:rPr lang="en-US" smtClean="0"/>
              <a:t>25</a:t>
            </a:fld>
            <a:endParaRPr lang="en-US"/>
          </a:p>
        </p:txBody>
      </p:sp>
    </p:spTree>
    <p:extLst>
      <p:ext uri="{BB962C8B-B14F-4D97-AF65-F5344CB8AC3E}">
        <p14:creationId xmlns:p14="http://schemas.microsoft.com/office/powerpoint/2010/main" val="2036265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network connectivity options to Azure.</a:t>
            </a:r>
          </a:p>
          <a:p>
            <a:endParaRPr lang="en-US" dirty="0"/>
          </a:p>
          <a:p>
            <a:r>
              <a:rPr lang="en-US" dirty="0"/>
              <a:t>First, TLS connections over the public internet.</a:t>
            </a:r>
          </a:p>
          <a:p>
            <a:endParaRPr lang="en-US" dirty="0"/>
          </a:p>
          <a:p>
            <a:r>
              <a:rPr lang="en-US" dirty="0"/>
              <a:t>Second, VPN connections. Azure supports many leading VPN solutions and offers multiple virtual network appliances.</a:t>
            </a:r>
          </a:p>
          <a:p>
            <a:endParaRPr lang="en-US" dirty="0"/>
          </a:p>
          <a:p>
            <a:r>
              <a:rPr lang="en-US" dirty="0"/>
              <a:t>Third, dedicated ExpressRoute circuits over private connections. These do not go over the public internet, and offer the highest bandwidth and reliability, and the lowest latency.</a:t>
            </a:r>
          </a:p>
          <a:p>
            <a:endParaRPr lang="en-US" dirty="0"/>
          </a:p>
          <a:p>
            <a:r>
              <a:rPr lang="en-US" dirty="0"/>
              <a:t>Various Azure and other data transfer tools work over these connections. Examples include our </a:t>
            </a:r>
            <a:r>
              <a:rPr lang="en-US" dirty="0" err="1"/>
              <a:t>azcopy</a:t>
            </a:r>
            <a:r>
              <a:rPr lang="en-US" dirty="0"/>
              <a:t> and Storage Explorer utilities as well as many other commands and tools.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31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compares various command-line tools in terms of features and sources and destinations. As you see, several of the Apache Hadoop tools are in this table.</a:t>
            </a:r>
          </a:p>
          <a:p>
            <a:endParaRPr lang="en-US" dirty="0"/>
          </a:p>
          <a:p>
            <a:r>
              <a:rPr lang="en-US" dirty="0" err="1"/>
              <a:t>AzCopy</a:t>
            </a:r>
            <a:r>
              <a:rPr lang="en-US" dirty="0"/>
              <a:t> is a command-line tool. You can use this in lab 1 today (you’ll have a choice whether to use this or Storage Explorer, which we’ll come back to in a minute). </a:t>
            </a:r>
            <a:r>
              <a:rPr lang="en-US" dirty="0" err="1"/>
              <a:t>AzCopy</a:t>
            </a:r>
            <a:r>
              <a:rPr lang="en-US" dirty="0"/>
              <a:t> is cross-platform and also works in the Azure portal’s Cloud Shell (which means no download and local install!).</a:t>
            </a:r>
          </a:p>
          <a:p>
            <a:endParaRPr lang="en-US" dirty="0"/>
          </a:p>
          <a:p>
            <a:r>
              <a:rPr lang="en-US" dirty="0"/>
              <a:t>Remember – this deck is downloadable so don’t worry about deciphering all of the information here.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672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various command-line tools we just saw, there are also graphical tools.</a:t>
            </a:r>
          </a:p>
          <a:p>
            <a:endParaRPr lang="en-US" dirty="0"/>
          </a:p>
          <a:p>
            <a:r>
              <a:rPr lang="en-US" dirty="0"/>
              <a:t>Azure Storage Explorer is cross-platform, so you can run it on either Windows or MacOS. This is one of the tools you can use in lab 1 today, if you like.</a:t>
            </a:r>
          </a:p>
          <a:p>
            <a:endParaRPr lang="en-US" dirty="0"/>
          </a:p>
          <a:p>
            <a:r>
              <a:rPr lang="en-US" dirty="0"/>
              <a:t>The Azure portal is a web app, so you can run that in any modern browser on any platform.</a:t>
            </a:r>
          </a:p>
          <a:p>
            <a:endParaRPr lang="en-US" dirty="0"/>
          </a:p>
          <a:p>
            <a:r>
              <a:rPr lang="en-US" dirty="0"/>
              <a:t>Azure Data Factory offers both a full in-browser development and management experience, as well as a Visual Studio extension.</a:t>
            </a:r>
          </a:p>
          <a:p>
            <a:endParaRPr lang="en-US" dirty="0"/>
          </a:p>
          <a:p>
            <a:r>
              <a:rPr lang="en-US" dirty="0"/>
              <a:t>All of these tools are constantly getting additional features and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614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data volumes are far too large to reasonably transfer to Azure over a network connection, even a multi-Gbps ExpressRoute. In these cases, there are physical data transfer methods: Azure Import/Export service and Azure Data Box.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023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Factory offers data movement orchestration with scheduled execution, retry logic, a large set of connectors to many data sources and sinks, and the ability to execute SQL Server Integration Services (SSIS) packages in a PaaS environment!</a:t>
            </a:r>
          </a:p>
          <a:p>
            <a:endParaRPr lang="en-US" dirty="0"/>
          </a:p>
          <a:p>
            <a:r>
              <a:rPr lang="en-US" dirty="0"/>
              <a:t>Today, ADF is a great data movement solution. Soon, ADF will gain significant additional data transformation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087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several requirements when evaluating storage options, including capacity limits (both per object and total), performance and latency, data encryption both in transit and at rest, HDFS compatibility, and replication capabilities both for BC/DR as well as multi-geo scale.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5516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two main file storage services:</a:t>
            </a:r>
          </a:p>
          <a:p>
            <a:endParaRPr lang="en-US" dirty="0"/>
          </a:p>
          <a:p>
            <a:r>
              <a:rPr lang="en-US" dirty="0"/>
              <a:t>First, Azure Storage, which includes Blob as well as File (an SMB v3/CIFS service), Queue, and Table (a KVP service); storage tiers; different blob types; and many other features. Blob storage is the general-purpose object store for many scenarios. You will use Blob storage in the labs.</a:t>
            </a:r>
          </a:p>
          <a:p>
            <a:endParaRPr lang="en-US" dirty="0"/>
          </a:p>
          <a:p>
            <a:r>
              <a:rPr lang="en-US" dirty="0"/>
              <a:t>Second, Azure Data Lake Store (ADLS), which is a file system optimized for high-performance analytics workloads, and which has full </a:t>
            </a:r>
            <a:r>
              <a:rPr lang="en-US" dirty="0" err="1"/>
              <a:t>WebHDFS</a:t>
            </a:r>
            <a:r>
              <a:rPr lang="en-US" dirty="0"/>
              <a:t> compatibility layer for integration with the Hadoop ecosystem.</a:t>
            </a:r>
          </a:p>
          <a:p>
            <a:endParaRPr lang="en-US" dirty="0"/>
          </a:p>
          <a:p>
            <a:r>
              <a:rPr lang="en-US" dirty="0"/>
              <a:t>Blob Storage and ADLS are in the process of being united into one Azure storage system with the widest feature set and highest analytic performance. Today, ADLS v2 is a preview feature available for opt-in with Azure Storage. Please note that preview features are not recommended for production deployments, and are not supported like generally available (GA) Azure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253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data storage services spanning relational SMP and MPP as well as NoSQL, OLAP, HDFS, and more. In addition to the PaaS options, there are also IaaS options, both in the Azure Marketplace and by bringing your own image (make sure to check licensing and support).</a:t>
            </a:r>
          </a:p>
          <a:p>
            <a:endParaRPr lang="en-US" dirty="0"/>
          </a:p>
          <a:p>
            <a:r>
              <a:rPr lang="en-US" dirty="0"/>
              <a:t>There are several managed relational options, including Azure SQL DB (based on the same engine as Microsoft SQL Server) and leading open-source offerings like MySQL, Postgres, and MariaDB. There is also Azure SQL Data Warehouse, currently leading on many industry benchmarks, and Snowflake for MPP data warehouse options.</a:t>
            </a:r>
          </a:p>
          <a:p>
            <a:endParaRPr lang="en-US" dirty="0"/>
          </a:p>
          <a:p>
            <a:r>
              <a:rPr lang="en-US" dirty="0"/>
              <a:t>Cosmos DB is Azure’s planet-spanning, multi-model NoSQL “and a lot more” database. It has features like automatic indexing, multi-master writes and conflict resolution, tunable consistency models, change feeds, data models including SQL, graph, and table, protocol compatibility with Cassandra and MongoDB, and much more.</a:t>
            </a:r>
          </a:p>
          <a:p>
            <a:endParaRPr lang="en-US" dirty="0"/>
          </a:p>
          <a:p>
            <a:r>
              <a:rPr lang="en-US" dirty="0"/>
              <a:t>Azure offers a managed Hadoop stack service, HDInsight. This service includes most Apache Hadoop </a:t>
            </a:r>
            <a:r>
              <a:rPr lang="en-US" dirty="0" err="1"/>
              <a:t>capabitilies</a:t>
            </a:r>
            <a:r>
              <a:rPr lang="en-US" dirty="0"/>
              <a:t> like Spark, Hive, Sqoop, Ambari, and many more. It also offers the ability to pause compute when not needed while maintaining data storage integrity: this is a great way to optimize cluster costs when clusters do not need to be operational 24/7.</a:t>
            </a:r>
          </a:p>
          <a:p>
            <a:endParaRPr lang="en-US" dirty="0"/>
          </a:p>
          <a:p>
            <a:r>
              <a:rPr lang="en-US" dirty="0"/>
              <a:t>Snowflake is also available on Azure since last summer!</a:t>
            </a:r>
          </a:p>
          <a:p>
            <a:endParaRPr lang="en-US" dirty="0"/>
          </a:p>
          <a:p>
            <a:r>
              <a:rPr lang="en-US" dirty="0"/>
              <a:t>Finally, of course there are IaaS (infrastructure as a service) options, both in the Azure Marketplace (such as SQL Server and Oracle VM images) as well as by bringing or installing your own software on Azure Linux or Windows Virtual Machines. Please make sure you check all licensing and support terms.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863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resources for today’s event are at the first link, which points to a public </a:t>
            </a:r>
            <a:r>
              <a:rPr lang="en-US" dirty="0" err="1"/>
              <a:t>github</a:t>
            </a:r>
            <a:r>
              <a:rPr lang="en-US" dirty="0"/>
              <a:t> repository which we will keep updated as this event evolves. For example, when new Azure capabilities are released, we may change the technologies or procedures used in this event.</a:t>
            </a:r>
          </a:p>
          <a:p>
            <a:endParaRPr lang="en-US" dirty="0"/>
          </a:p>
          <a:p>
            <a:r>
              <a:rPr lang="en-US" dirty="0"/>
              <a:t>The second link is valid only for today. Please use it to provision an Azure environment that you can use for all the hands-on labs today. These environments will be deleted after ten (10) hours, so please ensure that you preserve anything you do there that you do not want to lose. Remember that you can access the lab docs for this event anytime at the top link.</a:t>
            </a:r>
          </a:p>
        </p:txBody>
      </p:sp>
      <p:sp>
        <p:nvSpPr>
          <p:cNvPr id="4" name="Slide Number Placeholder 3"/>
          <p:cNvSpPr>
            <a:spLocks noGrp="1"/>
          </p:cNvSpPr>
          <p:nvPr>
            <p:ph type="sldNum" sz="quarter" idx="5"/>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3038694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mn-lt"/>
              </a:rPr>
              <a:t>on-premises they are not supported by Microsoft and the capabilities/features may not be identical. </a:t>
            </a:r>
          </a:p>
          <a:p>
            <a:pPr marL="171450" indent="-171450">
              <a:buFont typeface="Arial" panose="020B0604020202020204" pitchFamily="34" charset="0"/>
              <a:buChar char="•"/>
            </a:pPr>
            <a:endParaRPr lang="en-US" sz="1200" dirty="0">
              <a:latin typeface="+mn-lt"/>
            </a:endParaRPr>
          </a:p>
          <a:p>
            <a:pPr marL="0" indent="0">
              <a:buFont typeface="Arial" panose="020B0604020202020204" pitchFamily="34" charset="0"/>
              <a:buNone/>
            </a:pPr>
            <a:r>
              <a:rPr lang="en-US" sz="1200" dirty="0">
                <a:latin typeface="+mn-lt"/>
              </a:rPr>
              <a:t>These considerations apply both to Stream Ingestion as well as Stream Analytics services (in the next section).</a:t>
            </a:r>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38</a:t>
            </a:fld>
            <a:endParaRPr lang="en-US"/>
          </a:p>
        </p:txBody>
      </p:sp>
    </p:spTree>
    <p:extLst>
      <p:ext uri="{BB962C8B-B14F-4D97-AF65-F5344CB8AC3E}">
        <p14:creationId xmlns:p14="http://schemas.microsoft.com/office/powerpoint/2010/main" val="204629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39</a:t>
            </a:fld>
            <a:endParaRPr lang="en-US"/>
          </a:p>
        </p:txBody>
      </p:sp>
    </p:spTree>
    <p:extLst>
      <p:ext uri="{BB962C8B-B14F-4D97-AF65-F5344CB8AC3E}">
        <p14:creationId xmlns:p14="http://schemas.microsoft.com/office/powerpoint/2010/main" val="999420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40</a:t>
            </a:fld>
            <a:endParaRPr lang="en-US"/>
          </a:p>
        </p:txBody>
      </p:sp>
    </p:spTree>
    <p:extLst>
      <p:ext uri="{BB962C8B-B14F-4D97-AF65-F5344CB8AC3E}">
        <p14:creationId xmlns:p14="http://schemas.microsoft.com/office/powerpoint/2010/main" val="40952325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7906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Offers managed rebalance of replicas and partitions across Azure update domains and fault domains for high availability of Kafka partitions on environments with a multidimensional view of a rack. See the open-source tool here (https://github.com/hdinsight/hdinsight-kafka-tools)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r>
              <a:rPr lang="en-US">
                <a:gradFill>
                  <a:gsLst>
                    <a:gs pos="2917">
                      <a:schemeClr val="tx1"/>
                    </a:gs>
                    <a:gs pos="30000">
                      <a:schemeClr val="tx1"/>
                    </a:gs>
                  </a:gsLst>
                  <a:lin ang="5400000" scaled="0"/>
                </a:gradFill>
              </a:rPr>
              <a:t>Azure is the only public cloud to offer Apache Kafka as a managed service.</a:t>
            </a:r>
          </a:p>
          <a:p>
            <a:pPr marL="342900" indent="-342900">
              <a:lnSpc>
                <a:spcPct val="90000"/>
              </a:lnSpc>
              <a:spcAft>
                <a:spcPts val="600"/>
              </a:spcAft>
              <a:buFont typeface="Wingdings" panose="05000000000000000000" pitchFamily="2" charset="2"/>
              <a:buChar char="§"/>
            </a:pPr>
            <a:r>
              <a:rPr lang="en-US">
                <a:gradFill>
                  <a:gsLst>
                    <a:gs pos="2917">
                      <a:schemeClr val="tx1"/>
                    </a:gs>
                    <a:gs pos="30000">
                      <a:schemeClr val="tx1"/>
                    </a:gs>
                  </a:gsLst>
                  <a:lin ang="5400000" scaled="0"/>
                </a:gradFill>
              </a:rPr>
              <a:t>Apache Kafka is one of the (7) HDInsight Cluster Types.</a:t>
            </a:r>
          </a:p>
          <a:p>
            <a:pPr marL="342900" indent="-342900">
              <a:lnSpc>
                <a:spcPct val="90000"/>
              </a:lnSpc>
              <a:spcAft>
                <a:spcPts val="600"/>
              </a:spcAft>
              <a:buFont typeface="Wingdings" panose="05000000000000000000" pitchFamily="2" charset="2"/>
              <a:buChar char="§"/>
            </a:pPr>
            <a:r>
              <a:rPr lang="en-US">
                <a:gradFill>
                  <a:gsLst>
                    <a:gs pos="2917">
                      <a:schemeClr val="tx1"/>
                    </a:gs>
                    <a:gs pos="30000">
                      <a:schemeClr val="tx1"/>
                    </a:gs>
                  </a:gsLst>
                  <a:lin ang="5400000" scaled="0"/>
                </a:gradFill>
              </a:rPr>
              <a:t>Can be provisioned directly from the Azure Portal (like the other cluster types).</a:t>
            </a:r>
          </a:p>
          <a:p>
            <a:pPr marL="742950" lvl="1" indent="-285750">
              <a:lnSpc>
                <a:spcPct val="90000"/>
              </a:lnSpc>
              <a:spcAft>
                <a:spcPts val="600"/>
              </a:spcAft>
              <a:buFont typeface="Wingdings" panose="05000000000000000000" pitchFamily="2" charset="2"/>
              <a:buChar char="§"/>
            </a:pPr>
            <a:r>
              <a:rPr lang="en-US" sz="1600"/>
              <a:t>You can choose from a wide range of Azure machine types for the Apache Kafka cluster nodes.</a:t>
            </a:r>
          </a:p>
          <a:p>
            <a:pPr marL="342900" indent="-342900">
              <a:lnSpc>
                <a:spcPct val="90000"/>
              </a:lnSpc>
              <a:spcAft>
                <a:spcPts val="600"/>
              </a:spcAft>
              <a:buFont typeface="Wingdings" panose="05000000000000000000" pitchFamily="2" charset="2"/>
              <a:buChar char="§"/>
            </a:pPr>
            <a:r>
              <a:rPr lang="en-US">
                <a:gradFill>
                  <a:gsLst>
                    <a:gs pos="2917">
                      <a:schemeClr val="tx1"/>
                    </a:gs>
                    <a:gs pos="30000">
                      <a:schemeClr val="tx1"/>
                    </a:gs>
                  </a:gsLst>
                  <a:lin ang="5400000" scaled="0"/>
                </a:gradFill>
              </a:rPr>
              <a:t>Offers a 99.9% SLA</a:t>
            </a:r>
          </a:p>
          <a:p>
            <a:pPr marL="742950" lvl="1" indent="-285750">
              <a:spcAft>
                <a:spcPts val="600"/>
              </a:spcAft>
              <a:buFont typeface="Wingdings" panose="05000000000000000000" pitchFamily="2" charset="2"/>
              <a:buChar char="§"/>
            </a:pPr>
            <a:r>
              <a:rPr lang="en-US" sz="1600"/>
              <a:t>This includes installation, configuration, and management of open source components</a:t>
            </a:r>
          </a:p>
          <a:p>
            <a:pPr marL="742950" lvl="1" indent="-285750">
              <a:spcAft>
                <a:spcPts val="600"/>
              </a:spcAft>
              <a:buFont typeface="Wingdings" panose="05000000000000000000" pitchFamily="2" charset="2"/>
              <a:buChar char="§"/>
            </a:pPr>
            <a:r>
              <a:rPr lang="en-US" sz="1600"/>
              <a:t>HDInsight additionally provisions and monitors a Zookeeper quorum as part of the cluster shape</a:t>
            </a:r>
          </a:p>
          <a:p>
            <a:pPr marL="342900" indent="-342900">
              <a:lnSpc>
                <a:spcPct val="90000"/>
              </a:lnSpc>
              <a:spcAft>
                <a:spcPts val="600"/>
              </a:spcAft>
              <a:buFont typeface="Wingdings" panose="05000000000000000000" pitchFamily="2" charset="2"/>
              <a:buChar char="§"/>
            </a:pPr>
            <a:r>
              <a:rPr lang="en-US">
                <a:gradFill>
                  <a:gsLst>
                    <a:gs pos="2917">
                      <a:schemeClr val="tx1"/>
                    </a:gs>
                    <a:gs pos="30000">
                      <a:schemeClr val="tx1"/>
                    </a:gs>
                  </a:gsLst>
                  <a:lin ang="5400000" scaled="0"/>
                </a:gradFill>
              </a:rPr>
              <a:t>There is no additional charge for running Kafka clusters</a:t>
            </a:r>
          </a:p>
          <a:p>
            <a:pPr marL="342900" indent="-342900">
              <a:lnSpc>
                <a:spcPct val="90000"/>
              </a:lnSpc>
              <a:spcAft>
                <a:spcPts val="600"/>
              </a:spcAft>
              <a:buFont typeface="Wingdings" panose="05000000000000000000" pitchFamily="2" charset="2"/>
              <a:buChar char="§"/>
            </a:pPr>
            <a:r>
              <a:rPr lang="en-US">
                <a:gradFill>
                  <a:gsLst>
                    <a:gs pos="2917">
                      <a:schemeClr val="tx1"/>
                    </a:gs>
                    <a:gs pos="30000">
                      <a:schemeClr val="tx1"/>
                    </a:gs>
                  </a:gsLst>
                  <a:lin ang="5400000" scaled="0"/>
                </a:gradFill>
              </a:rPr>
              <a:t>Clusters can be scaled within minutes HDInsight takes care of provisioning the new nodes.</a:t>
            </a:r>
          </a:p>
          <a:p>
            <a:pPr marL="342900" indent="-342900">
              <a:lnSpc>
                <a:spcPct val="90000"/>
              </a:lnSpc>
              <a:spcAft>
                <a:spcPts val="600"/>
              </a:spcAft>
              <a:buFont typeface="Wingdings" panose="05000000000000000000" pitchFamily="2" charset="2"/>
              <a:buChar char="§"/>
            </a:pPr>
            <a:r>
              <a:rPr lang="en-US">
                <a:gradFill>
                  <a:gsLst>
                    <a:gs pos="2917">
                      <a:schemeClr val="tx1"/>
                    </a:gs>
                    <a:gs pos="30000">
                      <a:schemeClr val="tx1"/>
                    </a:gs>
                  </a:gsLst>
                  <a:lin ang="5400000" scaled="0"/>
                </a:gradFill>
              </a:rPr>
              <a:t>Out-of-box management using Azure Operations Management Suite (OMS)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gradFill>
                <a:gsLst>
                  <a:gs pos="2917">
                    <a:schemeClr val="tx1"/>
                  </a:gs>
                  <a:gs pos="30000">
                    <a:schemeClr val="tx1"/>
                  </a:gs>
                </a:gsLst>
                <a:lin ang="5400000" scaled="0"/>
              </a:gradFill>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703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Wingdings" panose="05000000000000000000" pitchFamily="2" charset="2"/>
              <a:buChar char="§"/>
            </a:pPr>
            <a:r>
              <a:rPr lang="en-US" sz="2000">
                <a:gradFill>
                  <a:gsLst>
                    <a:gs pos="2917">
                      <a:schemeClr val="tx1"/>
                    </a:gs>
                    <a:gs pos="30000">
                      <a:schemeClr val="tx1"/>
                    </a:gs>
                  </a:gsLst>
                  <a:lin ang="5400000" scaled="0"/>
                </a:gradFill>
              </a:rPr>
              <a:t>A typical HDInsight Kafka cluster consists of:</a:t>
            </a:r>
          </a:p>
          <a:p>
            <a:pPr marL="800100" lvl="1" indent="-342900">
              <a:lnSpc>
                <a:spcPct val="90000"/>
              </a:lnSpc>
              <a:spcAft>
                <a:spcPts val="600"/>
              </a:spcAft>
              <a:buFont typeface="Arial" panose="020B0604020202020204" pitchFamily="34" charset="0"/>
              <a:buChar char="•"/>
            </a:pPr>
            <a:r>
              <a:rPr lang="en-US"/>
              <a:t>3 or more worker nodes (at least 3 for data high availability)</a:t>
            </a:r>
          </a:p>
          <a:p>
            <a:pPr marL="800100" lvl="1" indent="-342900">
              <a:lnSpc>
                <a:spcPct val="90000"/>
              </a:lnSpc>
              <a:spcAft>
                <a:spcPts val="600"/>
              </a:spcAft>
              <a:buFont typeface="Arial" panose="020B0604020202020204" pitchFamily="34" charset="0"/>
              <a:buChar char="•"/>
            </a:pPr>
            <a:r>
              <a:rPr lang="en-US"/>
              <a:t>2 head nodes (for redundancy)</a:t>
            </a:r>
          </a:p>
          <a:p>
            <a:pPr marL="800100" lvl="1" indent="-342900">
              <a:lnSpc>
                <a:spcPct val="90000"/>
              </a:lnSpc>
              <a:spcAft>
                <a:spcPts val="600"/>
              </a:spcAft>
              <a:buFont typeface="Arial" panose="020B0604020202020204" pitchFamily="34" charset="0"/>
              <a:buChar char="•"/>
            </a:pPr>
            <a:r>
              <a:rPr lang="en-US"/>
              <a:t>3 Zookeeper nodes</a:t>
            </a:r>
          </a:p>
          <a:p>
            <a:pPr marL="342900" indent="-342900">
              <a:lnSpc>
                <a:spcPct val="90000"/>
              </a:lnSpc>
              <a:spcAft>
                <a:spcPts val="600"/>
              </a:spcAft>
              <a:buFont typeface="Wingdings" panose="05000000000000000000" pitchFamily="2" charset="2"/>
              <a:buChar char="§"/>
            </a:pPr>
            <a:r>
              <a:rPr lang="en-US" sz="2000">
                <a:gradFill>
                  <a:gsLst>
                    <a:gs pos="2917">
                      <a:schemeClr val="tx1"/>
                    </a:gs>
                    <a:gs pos="30000">
                      <a:schemeClr val="tx1"/>
                    </a:gs>
                  </a:gsLst>
                  <a:lin ang="5400000" scaled="0"/>
                </a:gradFill>
              </a:rPr>
              <a:t>Kafka is I/O heavy, so </a:t>
            </a:r>
            <a:r>
              <a:rPr lang="en-US" sz="2000">
                <a:gradFill>
                  <a:gsLst>
                    <a:gs pos="2917">
                      <a:schemeClr val="tx1"/>
                    </a:gs>
                    <a:gs pos="30000">
                      <a:schemeClr val="tx1"/>
                    </a:gs>
                  </a:gsLst>
                  <a:lin ang="5400000" scaled="0"/>
                </a:gradFill>
                <a:hlinkClick r:id="rId3"/>
              </a:rPr>
              <a:t>Azure Managed Disks </a:t>
            </a:r>
            <a:r>
              <a:rPr lang="en-US" sz="2000">
                <a:gradFill>
                  <a:gsLst>
                    <a:gs pos="2917">
                      <a:schemeClr val="tx1"/>
                    </a:gs>
                    <a:gs pos="30000">
                      <a:schemeClr val="tx1"/>
                    </a:gs>
                  </a:gsLst>
                  <a:lin ang="5400000" scaled="0"/>
                </a:gradFill>
              </a:rPr>
              <a:t>are used to provide high throughput and provide more storage per node. </a:t>
            </a:r>
          </a:p>
          <a:p>
            <a:pPr marL="800100" lvl="1" indent="-342900">
              <a:lnSpc>
                <a:spcPct val="90000"/>
              </a:lnSpc>
              <a:spcAft>
                <a:spcPts val="600"/>
              </a:spcAft>
              <a:buFont typeface="Arial" panose="020B0604020202020204" pitchFamily="34" charset="0"/>
              <a:buChar char="•"/>
            </a:pPr>
            <a:r>
              <a:rPr lang="en-US"/>
              <a:t>Managed disk can be either Standard (HDD) or Premium (SSD). Premium disks are used with DS and GS series VMs. All other VM types use standard.</a:t>
            </a:r>
          </a:p>
          <a:p>
            <a:pPr marL="800100" lvl="1" indent="-342900">
              <a:lnSpc>
                <a:spcPct val="90000"/>
              </a:lnSpc>
              <a:spcAft>
                <a:spcPts val="600"/>
              </a:spcAft>
              <a:buFont typeface="Arial" panose="020B0604020202020204" pitchFamily="34" charset="0"/>
              <a:buChar char="•"/>
            </a:pPr>
            <a:r>
              <a:rPr lang="en-US"/>
              <a:t>Users can deploy Kafka clusters with managed disks straight from Azure portal, with no signup necessary.</a:t>
            </a:r>
          </a:p>
          <a:p>
            <a:pPr marL="800100" lvl="1" indent="-34290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The number of disks used per node can be configured during HDInsight cluster creation (</a:t>
            </a:r>
            <a:r>
              <a:rPr lang="en-US" i="1">
                <a:gradFill>
                  <a:gsLst>
                    <a:gs pos="2917">
                      <a:schemeClr val="tx1"/>
                    </a:gs>
                    <a:gs pos="30000">
                      <a:schemeClr val="tx1"/>
                    </a:gs>
                  </a:gsLst>
                  <a:lin ang="5400000" scaled="0"/>
                </a:gradFill>
              </a:rPr>
              <a:t>up to 16 TB per node</a:t>
            </a:r>
            <a:r>
              <a:rPr lang="en-US">
                <a:gradFill>
                  <a:gsLst>
                    <a:gs pos="2917">
                      <a:schemeClr val="tx1"/>
                    </a:gs>
                    <a:gs pos="30000">
                      <a:schemeClr val="tx1"/>
                    </a:gs>
                  </a:gsLst>
                  <a:lin ang="5400000" scaled="0"/>
                </a:gradFill>
              </a:rPr>
              <a: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378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Light" panose="020B0502040204020203" pitchFamily="34" charset="0"/>
                <a:cs typeface="Segoe UI Light" panose="020B0502040204020203" pitchFamily="34" charset="0"/>
              </a:rPr>
              <a:t>NOTE: The Kafka service is limited to communication within the virtual network. Apache Kafka on HDInsight does not provide access to the Kafka brokers over the public internet. Anything that talks to Kafka must be in the same Azure virtual network as the nodes in the Kafka cluster as shown in the figures.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8020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0321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72045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47</a:t>
            </a:fld>
            <a:endParaRPr lang="en-US"/>
          </a:p>
        </p:txBody>
      </p:sp>
    </p:spTree>
    <p:extLst>
      <p:ext uri="{BB962C8B-B14F-4D97-AF65-F5344CB8AC3E}">
        <p14:creationId xmlns:p14="http://schemas.microsoft.com/office/powerpoint/2010/main" val="1480347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a quick technical overview of the Microsoft Azure cloud platform. This won’t be an exhaustive review; please see the Resources at the end of this deck for much, much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7391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Event Hubs Quotas and Limits: https://docs.microsoft.com/en-us/azure/event-hubs/event-hubs-quotas </a:t>
            </a:r>
          </a:p>
        </p:txBody>
      </p:sp>
      <p:sp>
        <p:nvSpPr>
          <p:cNvPr id="4" name="Slide Number Placeholder 3"/>
          <p:cNvSpPr>
            <a:spLocks noGrp="1"/>
          </p:cNvSpPr>
          <p:nvPr>
            <p:ph type="sldNum" sz="quarter" idx="10"/>
          </p:nvPr>
        </p:nvSpPr>
        <p:spPr/>
        <p:txBody>
          <a:bodyPr/>
          <a:lstStyle/>
          <a:p>
            <a:fld id="{4484ABEE-72D2-4711-B507-13A06E438805}" type="slidenum">
              <a:rPr lang="en-US" smtClean="0"/>
              <a:t>48</a:t>
            </a:fld>
            <a:endParaRPr lang="en-US"/>
          </a:p>
        </p:txBody>
      </p:sp>
    </p:spTree>
    <p:extLst>
      <p:ext uri="{BB962C8B-B14F-4D97-AF65-F5344CB8AC3E}">
        <p14:creationId xmlns:p14="http://schemas.microsoft.com/office/powerpoint/2010/main" val="10718591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indent="-285750" defTabSz="2689159">
              <a:spcBef>
                <a:spcPts val="600"/>
              </a:spcBef>
              <a:spcAft>
                <a:spcPts val="600"/>
              </a:spcAft>
              <a:buFont typeface="Wingdings" panose="05000000000000000000" pitchFamily="2" charset="2"/>
              <a:buChar char="§"/>
            </a:pPr>
            <a:r>
              <a:rPr lang="en-US">
                <a:latin typeface="Segoe UI Light" panose="020B0502040204020203" pitchFamily="34" charset="0"/>
                <a:cs typeface="Segoe UI Light" panose="020B0502040204020203" pitchFamily="34" charset="0"/>
              </a:rPr>
              <a:t>Based on the concept of Event </a:t>
            </a:r>
            <a:r>
              <a:rPr lang="en-US" b="1">
                <a:latin typeface="Segoe UI Light" panose="020B0502040204020203" pitchFamily="34" charset="0"/>
                <a:cs typeface="Segoe UI Light" panose="020B0502040204020203" pitchFamily="34" charset="0"/>
              </a:rPr>
              <a:t>Producers</a:t>
            </a:r>
            <a:r>
              <a:rPr lang="en-US">
                <a:latin typeface="Segoe UI Light" panose="020B0502040204020203" pitchFamily="34" charset="0"/>
                <a:cs typeface="Segoe UI Light" panose="020B0502040204020203" pitchFamily="34" charset="0"/>
              </a:rPr>
              <a:t> and </a:t>
            </a:r>
            <a:r>
              <a:rPr lang="en-US" b="1">
                <a:latin typeface="Segoe UI Light" panose="020B0502040204020203" pitchFamily="34" charset="0"/>
                <a:cs typeface="Segoe UI Light" panose="020B0502040204020203" pitchFamily="34" charset="0"/>
              </a:rPr>
              <a:t>Consumers</a:t>
            </a:r>
          </a:p>
          <a:p>
            <a:pPr marL="742950" lvl="2" indent="-285750" defTabSz="2689159">
              <a:spcBef>
                <a:spcPts val="600"/>
              </a:spcBef>
              <a:spcAft>
                <a:spcPts val="600"/>
              </a:spcAft>
              <a:buFont typeface="Wingdings" panose="05000000000000000000" pitchFamily="2" charset="2"/>
              <a:buChar char="§"/>
            </a:pPr>
            <a:r>
              <a:rPr lang="en-US" sz="1600">
                <a:latin typeface="Segoe UI Light" panose="020B0502040204020203" pitchFamily="34" charset="0"/>
                <a:cs typeface="Segoe UI Light" panose="020B0502040204020203" pitchFamily="34" charset="0"/>
              </a:rPr>
              <a:t>Producers send data to an event hub. Connect via AMQP 1.0 or HTTPS</a:t>
            </a:r>
          </a:p>
          <a:p>
            <a:pPr marL="742950" lvl="2" indent="-285750" defTabSz="2689159">
              <a:spcBef>
                <a:spcPts val="600"/>
              </a:spcBef>
              <a:spcAft>
                <a:spcPts val="600"/>
              </a:spcAft>
              <a:buFont typeface="Wingdings" panose="05000000000000000000" pitchFamily="2" charset="2"/>
              <a:buChar char="§"/>
            </a:pPr>
            <a:r>
              <a:rPr lang="en-US" sz="1600">
                <a:latin typeface="Segoe UI Light" panose="020B0502040204020203" pitchFamily="34" charset="0"/>
                <a:cs typeface="Segoe UI Light" panose="020B0502040204020203" pitchFamily="34" charset="0"/>
              </a:rPr>
              <a:t>Consumers read event data from an event hub. Connect via AMQP 1.0.</a:t>
            </a:r>
          </a:p>
          <a:p>
            <a:pPr marL="285750" lvl="1" indent="-285750" defTabSz="2689159">
              <a:spcBef>
                <a:spcPts val="600"/>
              </a:spcBef>
              <a:spcAft>
                <a:spcPts val="600"/>
              </a:spcAft>
              <a:buFont typeface="Wingdings" panose="05000000000000000000" pitchFamily="2" charset="2"/>
              <a:buChar char="§"/>
            </a:pPr>
            <a:r>
              <a:rPr lang="en-US" b="1">
                <a:latin typeface="Segoe UI Light" panose="020B0502040204020203" pitchFamily="34" charset="0"/>
                <a:cs typeface="Segoe UI Light" panose="020B0502040204020203" pitchFamily="34" charset="0"/>
                <a:hlinkClick r:id="rId3"/>
              </a:rPr>
              <a:t>SAS tokens</a:t>
            </a:r>
            <a:r>
              <a:rPr lang="en-US">
                <a:latin typeface="Segoe UI Light" panose="020B0502040204020203" pitchFamily="34" charset="0"/>
                <a:cs typeface="Segoe UI Light" panose="020B0502040204020203" pitchFamily="34" charset="0"/>
              </a:rPr>
              <a:t>: Identifies and authenticates the event publisher.</a:t>
            </a:r>
          </a:p>
          <a:p>
            <a:pPr marL="285750" lvl="1" indent="-285750" defTabSz="2689159">
              <a:spcBef>
                <a:spcPts val="600"/>
              </a:spcBef>
              <a:spcAft>
                <a:spcPts val="600"/>
              </a:spcAft>
              <a:buFont typeface="Wingdings" panose="05000000000000000000" pitchFamily="2" charset="2"/>
              <a:buChar char="§"/>
            </a:pPr>
            <a:r>
              <a:rPr lang="en-US">
                <a:latin typeface="Segoe UI Light" panose="020B0502040204020203" pitchFamily="34" charset="0"/>
                <a:cs typeface="Segoe UI Light" panose="020B0502040204020203" pitchFamily="34" charset="0"/>
              </a:rPr>
              <a:t>Data can be captured automatically in either </a:t>
            </a:r>
            <a:r>
              <a:rPr lang="en-US" i="1">
                <a:latin typeface="Segoe UI Light" panose="020B0502040204020203" pitchFamily="34" charset="0"/>
                <a:cs typeface="Segoe UI Light" panose="020B0502040204020203" pitchFamily="34" charset="0"/>
              </a:rPr>
              <a:t>Azure Blob Storage or Azure Data Lake Store. </a:t>
            </a:r>
            <a:r>
              <a:rPr lang="en-US">
                <a:latin typeface="Segoe UI Light" panose="020B0502040204020203" pitchFamily="34" charset="0"/>
                <a:cs typeface="Segoe UI Light" panose="020B0502040204020203" pitchFamily="34" charset="0"/>
              </a:rPr>
              <a:t>Captured data is stored in AVRO format.</a:t>
            </a:r>
          </a:p>
          <a:p>
            <a:pPr marL="285750" lvl="1" indent="-285750" defTabSz="2689159">
              <a:spcBef>
                <a:spcPts val="600"/>
              </a:spcBef>
              <a:spcAft>
                <a:spcPts val="600"/>
              </a:spcAft>
              <a:buFont typeface="Wingdings" panose="05000000000000000000" pitchFamily="2" charset="2"/>
              <a:buChar char="§"/>
            </a:pPr>
            <a:r>
              <a:rPr lang="en-US">
                <a:latin typeface="Segoe UI Light" panose="020B0502040204020203" pitchFamily="34" charset="0"/>
                <a:cs typeface="Segoe UI Light" panose="020B0502040204020203" pitchFamily="34" charset="0"/>
              </a:rPr>
              <a:t>Data is stored by default for 24 hours, for a maximum of 24 hours</a:t>
            </a:r>
            <a:r>
              <a:rPr lang="en-US">
                <a:latin typeface="Segoe UI Light" panose="020B0502040204020203" pitchFamily="34" charset="0"/>
              </a:rPr>
              <a:t>. 84 GB of storage is included per Throughput Unit (TU)</a:t>
            </a:r>
          </a:p>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49</a:t>
            </a:fld>
            <a:endParaRPr lang="en-US"/>
          </a:p>
        </p:txBody>
      </p:sp>
    </p:spTree>
    <p:extLst>
      <p:ext uri="{BB962C8B-B14F-4D97-AF65-F5344CB8AC3E}">
        <p14:creationId xmlns:p14="http://schemas.microsoft.com/office/powerpoint/2010/main" val="21291169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en-US" sz="1200">
                <a:latin typeface="Segoe UI Semilight" panose="020B0402040204020203" pitchFamily="34" charset="0"/>
                <a:cs typeface="Segoe UI Semilight" panose="020B0402040204020203" pitchFamily="34" charset="0"/>
              </a:rPr>
              <a:t>Note that other service may have a similar latency, but there are no publicly available numbers.</a:t>
            </a:r>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50</a:t>
            </a:fld>
            <a:endParaRPr lang="en-US"/>
          </a:p>
        </p:txBody>
      </p:sp>
    </p:spTree>
    <p:extLst>
      <p:ext uri="{BB962C8B-B14F-4D97-AF65-F5344CB8AC3E}">
        <p14:creationId xmlns:p14="http://schemas.microsoft.com/office/powerpoint/2010/main" val="533241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51</a:t>
            </a:fld>
            <a:endParaRPr lang="en-US"/>
          </a:p>
        </p:txBody>
      </p:sp>
    </p:spTree>
    <p:extLst>
      <p:ext uri="{BB962C8B-B14F-4D97-AF65-F5344CB8AC3E}">
        <p14:creationId xmlns:p14="http://schemas.microsoft.com/office/powerpoint/2010/main" val="38887492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A fully-managed Serverless Azure service.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Scales to support billions of devices and assets</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Linux, iOS, Android, Linux, Windows and real-time operating system (RTOS) devices.</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reliable bi-directional communication (device-to-cloud and cloud-to-device)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Ingests data in real-time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Can manage IoT devices at scale with device management</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Extends the power of the cloud to edge devices with </a:t>
            </a:r>
            <a:r>
              <a:rPr lang="en-US" sz="1800">
                <a:solidFill>
                  <a:schemeClr val="accent5"/>
                </a:solidFill>
                <a:latin typeface="Segoe UI Semilight" panose="020B0402040204020203" pitchFamily="34" charset="0"/>
                <a:hlinkClick r:id="rId3"/>
              </a:rPr>
              <a:t>Azure IoT Edge</a:t>
            </a:r>
            <a:endParaRPr lang="en-US" sz="1800">
              <a:solidFill>
                <a:schemeClr val="accent5"/>
              </a:solidFill>
              <a:latin typeface="Segoe UI Semilight" panose="020B0402040204020203" pitchFamily="34" charset="0"/>
            </a:endParaRPr>
          </a:p>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52</a:t>
            </a:fld>
            <a:endParaRPr lang="en-US"/>
          </a:p>
        </p:txBody>
      </p:sp>
    </p:spTree>
    <p:extLst>
      <p:ext uri="{BB962C8B-B14F-4D97-AF65-F5344CB8AC3E}">
        <p14:creationId xmlns:p14="http://schemas.microsoft.com/office/powerpoint/2010/main" val="31680906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53</a:t>
            </a:fld>
            <a:endParaRPr lang="en-US"/>
          </a:p>
        </p:txBody>
      </p:sp>
    </p:spTree>
    <p:extLst>
      <p:ext uri="{BB962C8B-B14F-4D97-AF65-F5344CB8AC3E}">
        <p14:creationId xmlns:p14="http://schemas.microsoft.com/office/powerpoint/2010/main" val="8704065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54</a:t>
            </a:fld>
            <a:endParaRPr lang="en-US"/>
          </a:p>
        </p:txBody>
      </p:sp>
    </p:spTree>
    <p:extLst>
      <p:ext uri="{BB962C8B-B14F-4D97-AF65-F5344CB8AC3E}">
        <p14:creationId xmlns:p14="http://schemas.microsoft.com/office/powerpoint/2010/main" val="2288865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55</a:t>
            </a:fld>
            <a:endParaRPr lang="en-US"/>
          </a:p>
        </p:txBody>
      </p:sp>
    </p:spTree>
    <p:extLst>
      <p:ext uri="{BB962C8B-B14F-4D97-AF65-F5344CB8AC3E}">
        <p14:creationId xmlns:p14="http://schemas.microsoft.com/office/powerpoint/2010/main" val="17581027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56</a:t>
            </a:fld>
            <a:endParaRPr lang="en-US"/>
          </a:p>
        </p:txBody>
      </p:sp>
    </p:spTree>
    <p:extLst>
      <p:ext uri="{BB962C8B-B14F-4D97-AF65-F5344CB8AC3E}">
        <p14:creationId xmlns:p14="http://schemas.microsoft.com/office/powerpoint/2010/main" val="22255066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57</a:t>
            </a:fld>
            <a:endParaRPr lang="en-US"/>
          </a:p>
        </p:txBody>
      </p:sp>
    </p:spTree>
    <p:extLst>
      <p:ext uri="{BB962C8B-B14F-4D97-AF65-F5344CB8AC3E}">
        <p14:creationId xmlns:p14="http://schemas.microsoft.com/office/powerpoint/2010/main" val="94215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organizations consider cloud? Why would an organization like our scenario’s taxi companies go hybrid cloud, or even cloud first?</a:t>
            </a:r>
          </a:p>
          <a:p>
            <a:endParaRPr lang="en-US" dirty="0"/>
          </a:p>
          <a:p>
            <a:r>
              <a:rPr lang="en-US" dirty="0"/>
              <a:t>Traditional datacenters have long served us well. But there is a significant hardware cost, both to provision and to maintain and scale it. IT teams have to handle everything from power and cooling all the way up to deploying software and patches. When many teams in an organization depend on datacenter infrastructure, siloed communications can negatively affect the organization’s agility.</a:t>
            </a:r>
          </a:p>
          <a:p>
            <a:endParaRPr lang="en-US" dirty="0"/>
          </a:p>
          <a:p>
            <a:r>
              <a:rPr lang="en-US" dirty="0"/>
              <a:t>Public cloud is built on industry-standard hardware, and generally customers do not need to worry about the details of the underlying hardware. Cloud provides elasticity to scale up and down rapidly, and allows organizations to adopt a service- and capability-centric technology operations model, and to adjust the balance between cap ex and op ex flexibly and quickly.</a:t>
            </a:r>
          </a:p>
          <a:p>
            <a:endParaRPr lang="en-US" dirty="0"/>
          </a:p>
          <a:p>
            <a:r>
              <a:rPr lang="en-US" dirty="0"/>
              <a:t>Cloud adoption is on the rise. The public cloud market is growing rapidly as organizations realize the benefits of adding, or moving to, cloud.</a:t>
            </a:r>
          </a:p>
        </p:txBody>
      </p:sp>
      <p:sp>
        <p:nvSpPr>
          <p:cNvPr id="4" name="Slide Number Placeholder 3"/>
          <p:cNvSpPr>
            <a:spLocks noGrp="1"/>
          </p:cNvSpPr>
          <p:nvPr>
            <p:ph type="sldNum" sz="quarter" idx="10"/>
          </p:nvPr>
        </p:nvSpPr>
        <p:spPr/>
        <p:txBody>
          <a:bodyPr/>
          <a:lstStyle/>
          <a:p>
            <a:fld id="{EB10AE00-9487-4AE7-85BC-4EE654B28B68}" type="slidenum">
              <a:rPr lang="en-US" smtClean="0"/>
              <a:t>6</a:t>
            </a:fld>
            <a:endParaRPr lang="en-US" dirty="0"/>
          </a:p>
        </p:txBody>
      </p:sp>
    </p:spTree>
    <p:extLst>
      <p:ext uri="{BB962C8B-B14F-4D97-AF65-F5344CB8AC3E}">
        <p14:creationId xmlns:p14="http://schemas.microsoft.com/office/powerpoint/2010/main" val="41160721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major PaaS streaming ingestion options on Azure. There are also IaaS options, but we’ll focus on PaaS today.</a:t>
            </a:r>
          </a:p>
          <a:p>
            <a:endParaRPr lang="en-US" dirty="0"/>
          </a:p>
          <a:p>
            <a:r>
              <a:rPr lang="en-US" dirty="0"/>
              <a:t>HDInsight is the managed Hadoop stack service on Azure, with capabilities including Spark and many other tools including Apache Kafka.</a:t>
            </a:r>
          </a:p>
          <a:p>
            <a:endParaRPr lang="en-US" dirty="0"/>
          </a:p>
          <a:p>
            <a:r>
              <a:rPr lang="en-US" dirty="0"/>
              <a:t>Azure Event Hubs is a managed, high-throughput stream ingestion service. You will use Event Hubs in the labs today.</a:t>
            </a:r>
          </a:p>
          <a:p>
            <a:endParaRPr lang="en-US" dirty="0"/>
          </a:p>
          <a:p>
            <a:r>
              <a:rPr lang="en-US" dirty="0"/>
              <a:t>Azure IoT Hub is a full-featured, managed IoT service offering bi-directional capabilities, device management, and many more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8958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details about the three stream ingestion technologies.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9858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61</a:t>
            </a:fld>
            <a:endParaRPr lang="en-US"/>
          </a:p>
        </p:txBody>
      </p:sp>
    </p:spTree>
    <p:extLst>
      <p:ext uri="{BB962C8B-B14F-4D97-AF65-F5344CB8AC3E}">
        <p14:creationId xmlns:p14="http://schemas.microsoft.com/office/powerpoint/2010/main" val="35819735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62</a:t>
            </a:fld>
            <a:endParaRPr lang="en-US"/>
          </a:p>
        </p:txBody>
      </p:sp>
    </p:spTree>
    <p:extLst>
      <p:ext uri="{BB962C8B-B14F-4D97-AF65-F5344CB8AC3E}">
        <p14:creationId xmlns:p14="http://schemas.microsoft.com/office/powerpoint/2010/main" val="39867763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34293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010638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E08FA8-288C-4869-9BC8-74D14658129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40588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4274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1503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310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t>Over 95% of the Fortune 500 are already using Microsoft’s public cloud platform, Azure.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1/27/2019 2:45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6725256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a:t>Addresses many of  the pain points with DStreams.</a:t>
            </a:r>
          </a:p>
          <a:p>
            <a:pPr>
              <a:buFont typeface="Wingdings" panose="05000000000000000000" pitchFamily="2" charset="2"/>
              <a:buChar char="§"/>
            </a:pPr>
            <a:r>
              <a:rPr lang="en-US"/>
              <a:t>Enables the development o f “Continuous Applications” that need to interact with batch data, interactive analysis, ML etc.</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21514F-B9F8-4EA3-A4C8-67978434ADF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1/27/2019 4:01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59693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a:t>Addresses many of  the pain points with DStreams.</a:t>
            </a:r>
          </a:p>
          <a:p>
            <a:pPr>
              <a:buFont typeface="Wingdings" panose="05000000000000000000" pitchFamily="2" charset="2"/>
              <a:buChar char="§"/>
            </a:pPr>
            <a:r>
              <a:rPr lang="en-US"/>
              <a:t>Enables the development o f “Continuous Applications” that need to interact with batch data, interactive analysis, ML etc.</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21514F-B9F8-4EA3-A4C8-67978434ADF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1/27/2019 4:01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61275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72683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6481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a:lnSpc>
                <a:spcPct val="100000"/>
              </a:lnSpc>
              <a:spcBef>
                <a:spcPts val="600"/>
              </a:spcBef>
              <a:buNone/>
            </a:pPr>
            <a:r>
              <a:rPr lang="en-US" sz="1800" kern="1200">
                <a:solidFill>
                  <a:schemeClr val="tx1"/>
                </a:solidFill>
                <a:latin typeface="Segoe UI Light" pitchFamily="34" charset="0"/>
                <a:ea typeface="+mn-ea"/>
                <a:cs typeface="+mn-cs"/>
              </a:rPr>
              <a:t>Provide Open source Apache Storm as a fully </a:t>
            </a:r>
            <a:r>
              <a:rPr lang="en-US" sz="1800">
                <a:latin typeface="Segoe UI Semibold" panose="020B0702040204020203" pitchFamily="34" charset="0"/>
                <a:cs typeface="Segoe UI Semibold" panose="020B0702040204020203" pitchFamily="34" charset="0"/>
              </a:rPr>
              <a:t>managed service</a:t>
            </a:r>
          </a:p>
          <a:p>
            <a:pPr marL="342900" lvl="1" indent="0">
              <a:lnSpc>
                <a:spcPct val="100000"/>
              </a:lnSpc>
              <a:spcBef>
                <a:spcPts val="100"/>
              </a:spcBef>
              <a:spcAft>
                <a:spcPts val="300"/>
              </a:spcAft>
              <a:buNone/>
            </a:pPr>
            <a:r>
              <a:rPr lang="en-US" sz="1400"/>
              <a:t>SLA of 99.9% up time </a:t>
            </a:r>
          </a:p>
          <a:p>
            <a:pPr lvl="0" indent="0">
              <a:lnSpc>
                <a:spcPct val="100000"/>
              </a:lnSpc>
              <a:spcBef>
                <a:spcPts val="600"/>
              </a:spcBef>
              <a:buNone/>
            </a:pPr>
            <a:r>
              <a:rPr lang="en-US" sz="1800" kern="1200">
                <a:solidFill>
                  <a:schemeClr val="tx1"/>
                </a:solidFill>
                <a:latin typeface="Segoe UI Light" pitchFamily="34" charset="0"/>
                <a:ea typeface="+mn-ea"/>
                <a:cs typeface="+mn-cs"/>
              </a:rPr>
              <a:t>Build analytics pipeline on industry leading </a:t>
            </a:r>
            <a:r>
              <a:rPr lang="en-US" sz="1800">
                <a:latin typeface="Segoe UI Semibold" panose="020B0702040204020203" pitchFamily="34" charset="0"/>
                <a:cs typeface="Segoe UI Semibold" panose="020B0702040204020203" pitchFamily="34" charset="0"/>
              </a:rPr>
              <a:t>open source platform</a:t>
            </a:r>
          </a:p>
          <a:p>
            <a:pPr marL="342900" lvl="1" indent="0">
              <a:lnSpc>
                <a:spcPct val="100000"/>
              </a:lnSpc>
              <a:spcBef>
                <a:spcPts val="100"/>
              </a:spcBef>
              <a:spcAft>
                <a:spcPts val="300"/>
              </a:spcAft>
              <a:buNone/>
            </a:pPr>
            <a:r>
              <a:rPr lang="en-US" sz="1400"/>
              <a:t>Examples of some of the companies running on Apache Storm: </a:t>
            </a:r>
            <a:r>
              <a:rPr lang="en-US" sz="1400">
                <a:hlinkClick r:id="rId3"/>
              </a:rPr>
              <a:t>https://storm.apache.org/documentation/Powered-By.html</a:t>
            </a:r>
            <a:r>
              <a:rPr lang="en-US" sz="1400"/>
              <a:t> </a:t>
            </a:r>
          </a:p>
          <a:p>
            <a:pPr lvl="0" indent="0">
              <a:lnSpc>
                <a:spcPct val="100000"/>
              </a:lnSpc>
              <a:spcBef>
                <a:spcPts val="600"/>
              </a:spcBef>
              <a:buNone/>
            </a:pPr>
            <a:r>
              <a:rPr lang="en-US" sz="1800" kern="1200">
                <a:solidFill>
                  <a:schemeClr val="tx1"/>
                </a:solidFill>
                <a:latin typeface="Segoe UI Light" pitchFamily="34" charset="0"/>
                <a:ea typeface="+mn-ea"/>
                <a:cs typeface="+mn-cs"/>
              </a:rPr>
              <a:t>Analyze millions of messages per second</a:t>
            </a:r>
          </a:p>
          <a:p>
            <a:pPr marL="342900" lvl="1" indent="0">
              <a:lnSpc>
                <a:spcPct val="100000"/>
              </a:lnSpc>
              <a:spcBef>
                <a:spcPts val="100"/>
              </a:spcBef>
              <a:spcAft>
                <a:spcPts val="300"/>
              </a:spcAft>
              <a:buNone/>
            </a:pPr>
            <a:r>
              <a:rPr lang="en-US" sz="1400" err="1"/>
              <a:t>HDInsight</a:t>
            </a:r>
            <a:r>
              <a:rPr lang="en-US" sz="1400"/>
              <a:t> team runs a lab test that processes </a:t>
            </a:r>
            <a:r>
              <a:rPr lang="en-US" sz="1400">
                <a:latin typeface="Segoe UI Semibold" panose="020B0702040204020203" pitchFamily="34" charset="0"/>
                <a:cs typeface="Segoe UI Semibold" panose="020B0702040204020203" pitchFamily="34" charset="0"/>
              </a:rPr>
              <a:t>1 million messages per second </a:t>
            </a:r>
            <a:r>
              <a:rPr lang="en-US" sz="1400"/>
              <a:t>ingested from </a:t>
            </a:r>
            <a:r>
              <a:rPr lang="en-US" sz="1400" err="1"/>
              <a:t>Eventhub</a:t>
            </a:r>
            <a:endParaRPr lang="en-US" sz="1400"/>
          </a:p>
          <a:p>
            <a:pPr lvl="0" indent="0">
              <a:lnSpc>
                <a:spcPct val="100000"/>
              </a:lnSpc>
              <a:spcBef>
                <a:spcPts val="600"/>
              </a:spcBef>
              <a:buNone/>
            </a:pPr>
            <a:r>
              <a:rPr lang="en-US" sz="1800" kern="1200">
                <a:solidFill>
                  <a:schemeClr val="tx1"/>
                </a:solidFill>
                <a:latin typeface="Segoe UI Light" pitchFamily="34" charset="0"/>
                <a:ea typeface="+mn-ea"/>
                <a:cs typeface="+mn-cs"/>
              </a:rPr>
              <a:t>Built in </a:t>
            </a:r>
            <a:r>
              <a:rPr lang="en-US" sz="1800">
                <a:latin typeface="Segoe UI Semibold" panose="020B0702040204020203" pitchFamily="34" charset="0"/>
                <a:cs typeface="Segoe UI Semibold" panose="020B0702040204020203" pitchFamily="34" charset="0"/>
              </a:rPr>
              <a:t>Scale-up &amp; Scale-down </a:t>
            </a:r>
            <a:r>
              <a:rPr lang="en-US" sz="1800" kern="1200">
                <a:solidFill>
                  <a:schemeClr val="tx1"/>
                </a:solidFill>
                <a:latin typeface="Segoe UI Light" pitchFamily="34" charset="0"/>
                <a:ea typeface="+mn-ea"/>
                <a:cs typeface="+mn-cs"/>
              </a:rPr>
              <a:t>features</a:t>
            </a:r>
          </a:p>
          <a:p>
            <a:pPr marL="342900" lvl="1" indent="0">
              <a:lnSpc>
                <a:spcPct val="100000"/>
              </a:lnSpc>
              <a:spcBef>
                <a:spcPts val="100"/>
              </a:spcBef>
              <a:spcAft>
                <a:spcPts val="300"/>
              </a:spcAft>
              <a:buNone/>
            </a:pPr>
            <a:r>
              <a:rPr lang="en-US" sz="1400"/>
              <a:t>Customers can scale up and scale down a running cluster; with no impact to a running topology</a:t>
            </a:r>
          </a:p>
          <a:p>
            <a:pPr lvl="0" indent="0">
              <a:lnSpc>
                <a:spcPct val="100000"/>
              </a:lnSpc>
              <a:spcBef>
                <a:spcPts val="600"/>
              </a:spcBef>
              <a:buNone/>
            </a:pPr>
            <a:r>
              <a:rPr lang="en-US" sz="1800" kern="1200">
                <a:solidFill>
                  <a:schemeClr val="tx1"/>
                </a:solidFill>
                <a:latin typeface="Segoe UI Light" pitchFamily="34" charset="0"/>
                <a:ea typeface="+mn-ea"/>
                <a:cs typeface="+mn-cs"/>
              </a:rPr>
              <a:t>Deep </a:t>
            </a:r>
            <a:r>
              <a:rPr lang="en-US" sz="1800">
                <a:latin typeface="Segoe UI Semibold" panose="020B0702040204020203" pitchFamily="34" charset="0"/>
                <a:cs typeface="Segoe UI Semibold" panose="020B0702040204020203" pitchFamily="34" charset="0"/>
              </a:rPr>
              <a:t>integration with Event hub</a:t>
            </a:r>
          </a:p>
          <a:p>
            <a:pPr lvl="0" indent="0">
              <a:lnSpc>
                <a:spcPct val="100000"/>
              </a:lnSpc>
              <a:spcBef>
                <a:spcPts val="600"/>
              </a:spcBef>
              <a:buNone/>
            </a:pPr>
            <a:r>
              <a:rPr lang="en-US" sz="1800" kern="1200">
                <a:solidFill>
                  <a:schemeClr val="tx1"/>
                </a:solidFill>
                <a:latin typeface="Segoe UI Light" pitchFamily="34" charset="0"/>
                <a:ea typeface="+mn-ea"/>
                <a:cs typeface="+mn-cs"/>
              </a:rPr>
              <a:t>Program your Storm Topology in Java or C#</a:t>
            </a:r>
          </a:p>
          <a:p>
            <a:pPr marL="342900" lvl="1" indent="0">
              <a:lnSpc>
                <a:spcPct val="100000"/>
              </a:lnSpc>
              <a:spcBef>
                <a:spcPts val="100"/>
              </a:spcBef>
              <a:spcAft>
                <a:spcPts val="300"/>
              </a:spcAft>
              <a:buNone/>
            </a:pPr>
            <a:r>
              <a:rPr lang="en-US" sz="1400"/>
              <a:t>Enabled a first class support for writing </a:t>
            </a:r>
            <a:r>
              <a:rPr lang="en-US" sz="1400">
                <a:latin typeface="Segoe UI Semibold" panose="020B0702040204020203" pitchFamily="34" charset="0"/>
                <a:cs typeface="Segoe UI Semibold" panose="020B0702040204020203" pitchFamily="34" charset="0"/>
              </a:rPr>
              <a:t>topologies in C#</a:t>
            </a:r>
          </a:p>
          <a:p>
            <a:pPr marL="342900" lvl="1" indent="0">
              <a:lnSpc>
                <a:spcPct val="100000"/>
              </a:lnSpc>
              <a:spcBef>
                <a:spcPts val="100"/>
              </a:spcBef>
              <a:spcAft>
                <a:spcPts val="300"/>
              </a:spcAft>
              <a:buNone/>
            </a:pPr>
            <a:r>
              <a:rPr lang="en-US" sz="1400"/>
              <a:t>We have taken ease of programming to the next level by enabling </a:t>
            </a:r>
            <a:r>
              <a:rPr lang="en-US" sz="1400">
                <a:latin typeface="Segoe UI Semibold" panose="020B0702040204020203" pitchFamily="34" charset="0"/>
                <a:cs typeface="Segoe UI Semibold" panose="020B0702040204020203" pitchFamily="34" charset="0"/>
              </a:rPr>
              <a:t>mixed mode topologies</a:t>
            </a:r>
            <a:r>
              <a:rPr lang="en-US" sz="1400"/>
              <a:t>, which means you can take an existing Spout written in Java but build the rest of the topology in </a:t>
            </a:r>
            <a:r>
              <a:rPr lang="en-US" sz="1400">
                <a:cs typeface="Segoe UI Semibold" panose="020B0702040204020203" pitchFamily="34" charset="0"/>
              </a:rPr>
              <a:t>C#</a:t>
            </a:r>
            <a:r>
              <a:rPr lang="en-US" sz="1400"/>
              <a:t>. </a:t>
            </a:r>
          </a:p>
          <a:p>
            <a:pPr marL="342900" lvl="1" indent="0">
              <a:lnSpc>
                <a:spcPct val="100000"/>
              </a:lnSpc>
              <a:spcBef>
                <a:spcPts val="100"/>
              </a:spcBef>
              <a:spcAft>
                <a:spcPts val="300"/>
              </a:spcAft>
              <a:buNone/>
            </a:pPr>
            <a:r>
              <a:rPr lang="en-US" sz="1400"/>
              <a:t>The Storm service also comes with the </a:t>
            </a:r>
            <a:r>
              <a:rPr lang="en-US" sz="1400">
                <a:latin typeface="Segoe UI Semibold" panose="020B0702040204020203" pitchFamily="34" charset="0"/>
                <a:cs typeface="Segoe UI Semibold" panose="020B0702040204020203" pitchFamily="34" charset="0"/>
              </a:rPr>
              <a:t>Trident</a:t>
            </a:r>
            <a:r>
              <a:rPr lang="en-US" sz="1400"/>
              <a:t> support.</a:t>
            </a:r>
          </a:p>
          <a:p>
            <a:pPr marL="342900" lvl="1" indent="0">
              <a:lnSpc>
                <a:spcPct val="100000"/>
              </a:lnSpc>
              <a:spcBef>
                <a:spcPts val="100"/>
              </a:spcBef>
              <a:spcAft>
                <a:spcPts val="300"/>
              </a:spcAft>
              <a:buNone/>
            </a:pPr>
            <a:r>
              <a:rPr lang="en-US" sz="1800" kern="1200">
                <a:solidFill>
                  <a:schemeClr val="tx1"/>
                </a:solidFill>
                <a:latin typeface="Segoe UI Light" pitchFamily="34" charset="0"/>
                <a:ea typeface="+mn-ea"/>
                <a:cs typeface="+mn-cs"/>
              </a:rPr>
              <a:t>Full integration with </a:t>
            </a:r>
            <a:r>
              <a:rPr lang="en-US" sz="1800">
                <a:latin typeface="Segoe UI Semibold" panose="020B0702040204020203" pitchFamily="34" charset="0"/>
                <a:cs typeface="Segoe UI Semibold" panose="020B0702040204020203" pitchFamily="34" charset="0"/>
              </a:rPr>
              <a:t>Visual Studio </a:t>
            </a:r>
            <a:r>
              <a:rPr lang="en-US" sz="1800" kern="1200">
                <a:solidFill>
                  <a:schemeClr val="tx1"/>
                </a:solidFill>
                <a:latin typeface="Segoe UI Light" pitchFamily="34" charset="0"/>
                <a:ea typeface="+mn-ea"/>
                <a:cs typeface="+mn-cs"/>
              </a:rPr>
              <a:t>(click through experience captured in attached email)</a:t>
            </a:r>
          </a:p>
          <a:p>
            <a:pPr lvl="0" indent="0">
              <a:lnSpc>
                <a:spcPct val="100000"/>
              </a:lnSpc>
              <a:spcBef>
                <a:spcPts val="600"/>
              </a:spcBef>
              <a:buNone/>
            </a:pPr>
            <a:r>
              <a:rPr lang="en-US" sz="1800" kern="1200">
                <a:solidFill>
                  <a:schemeClr val="tx1"/>
                </a:solidFill>
                <a:latin typeface="Segoe UI Light" pitchFamily="34" charset="0"/>
                <a:ea typeface="+mn-ea"/>
                <a:cs typeface="+mn-cs"/>
              </a:rPr>
              <a:t>Fully integrated Azure AUX experience (click through experience captured in attached email)</a:t>
            </a:r>
          </a:p>
          <a:p>
            <a:pPr lvl="0" indent="0">
              <a:lnSpc>
                <a:spcPct val="100000"/>
              </a:lnSpc>
              <a:spcBef>
                <a:spcPts val="600"/>
              </a:spcBef>
              <a:buNone/>
            </a:pPr>
            <a:r>
              <a:rPr lang="en-US" sz="1800" kern="1200">
                <a:solidFill>
                  <a:schemeClr val="tx1"/>
                </a:solidFill>
                <a:latin typeface="Segoe UI Light" pitchFamily="34" charset="0"/>
                <a:ea typeface="+mn-ea"/>
                <a:cs typeface="+mn-cs"/>
              </a:rPr>
              <a:t>Write your data into </a:t>
            </a:r>
            <a:r>
              <a:rPr lang="en-US" sz="1800" err="1">
                <a:latin typeface="Segoe UI Semibold" panose="020B0702040204020203" pitchFamily="34" charset="0"/>
                <a:cs typeface="Segoe UI Semibold" panose="020B0702040204020203" pitchFamily="34" charset="0"/>
              </a:rPr>
              <a:t>HBase</a:t>
            </a:r>
            <a:r>
              <a:rPr lang="en-US" sz="1800">
                <a:latin typeface="Segoe UI Semibold" panose="020B0702040204020203" pitchFamily="34" charset="0"/>
                <a:cs typeface="Segoe UI Semibold" panose="020B0702040204020203" pitchFamily="34" charset="0"/>
              </a:rPr>
              <a:t>, SQL Azure, </a:t>
            </a:r>
            <a:r>
              <a:rPr lang="en-US" sz="1800" err="1">
                <a:latin typeface="Segoe UI Semibold" panose="020B0702040204020203" pitchFamily="34" charset="0"/>
                <a:cs typeface="Segoe UI Semibold" panose="020B0702040204020203" pitchFamily="34" charset="0"/>
              </a:rPr>
              <a:t>DocumentDB</a:t>
            </a:r>
            <a:endParaRPr lang="en-US" sz="1800">
              <a:latin typeface="Segoe UI Semibold" panose="020B0702040204020203" pitchFamily="34" charset="0"/>
              <a:cs typeface="Segoe UI Semibold" panose="020B0702040204020203" pitchFamily="34" charset="0"/>
            </a:endParaRP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54E4B-7F57-4513-890A-EAC8C18A9214}"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57966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7789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0F7684-CECC-4566-98F8-54DC205EBE94}"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320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703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evaluating technologies to use for data preparation, transformation and processing, several requirements should be considered.</a:t>
            </a:r>
          </a:p>
          <a:p>
            <a:endParaRPr lang="en-US" dirty="0"/>
          </a:p>
          <a:p>
            <a:r>
              <a:rPr lang="en-US" dirty="0"/>
              <a:t>Scalability of the technology should accommodate the amount of data that needs to be processed now, as well as in the future. Will the technology grow with your needs (and within your budget)?</a:t>
            </a:r>
          </a:p>
          <a:p>
            <a:endParaRPr lang="en-US" dirty="0"/>
          </a:p>
          <a:p>
            <a:r>
              <a:rPr lang="en-US" dirty="0"/>
              <a:t>How you configure and develop – what are your skills? Consider the languages and frameworks the technology should support. Python? SQL? Scala? R? And more.</a:t>
            </a:r>
          </a:p>
          <a:p>
            <a:endParaRPr lang="en-US" dirty="0"/>
          </a:p>
          <a:p>
            <a:r>
              <a:rPr lang="en-US" dirty="0"/>
              <a:t>Consider integrations of the technology, both “out of box” as well as third-party, open source, and ability to build custom integration components.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1/27/2019 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68860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several data preparation and transformation offerings in Azure. All of these are PaaS options.</a:t>
            </a:r>
          </a:p>
          <a:p>
            <a:endParaRPr lang="en-US" dirty="0"/>
          </a:p>
          <a:p>
            <a:r>
              <a:rPr lang="en-US" dirty="0"/>
              <a:t>Azure Data Lake Analytics (ADLA) is a job-based technology that uses the U-SQL language, which combines features from C# and T-SQL. It works with Azure Data Lake Store (ADLS v1), which we already discussed.</a:t>
            </a:r>
          </a:p>
          <a:p>
            <a:endParaRPr lang="en-US" dirty="0"/>
          </a:p>
          <a:p>
            <a:r>
              <a:rPr lang="en-US" dirty="0"/>
              <a:t>HDInsight, the managed Hadoop service on Azure, offers multiple data transformation options including Spark, Hive, and Hive LLAP. Note that HDInsight is based on Hortonworks, so Impala (available on Cloudera) is not available as part of HDInsight, but is available as an IaaS option.</a:t>
            </a:r>
          </a:p>
          <a:p>
            <a:endParaRPr lang="en-US" dirty="0"/>
          </a:p>
          <a:p>
            <a:r>
              <a:rPr lang="en-US" dirty="0"/>
              <a:t>Azure SQL Data Warehouse, which we already saw in storage, is the managed MPP relational data warehouse offering on Azure.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Databricks is the only first-party offering of Databricks on any of the clouds. Databricks is a managed Spark offering with additional capabilities such as autoscaling, the ability to pause compute, and more. </a:t>
            </a:r>
          </a:p>
          <a:p>
            <a:endParaRPr lang="en-US" dirty="0"/>
          </a:p>
          <a:p>
            <a:r>
              <a:rPr lang="en-US" dirty="0"/>
              <a:t>Databricks is growing very rapidly due to its wide programmability, </a:t>
            </a:r>
            <a:r>
              <a:rPr lang="en-US" dirty="0" err="1"/>
              <a:t>autoscale</a:t>
            </a:r>
            <a:r>
              <a:rPr lang="en-US" dirty="0"/>
              <a:t> and pause capabilities, and streaming and machine learning capabilities, in addition to Databricks-specific APIs and utilities.</a:t>
            </a:r>
          </a:p>
          <a:p>
            <a:endParaRPr lang="en-US" dirty="0"/>
          </a:p>
          <a:p>
            <a:r>
              <a:rPr lang="en-US" dirty="0"/>
              <a:t>You will use Databricks during the labs.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800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Segoe UI" panose="020B0502040204020203" pitchFamily="34" charset="0"/>
                <a:cs typeface="Segoe UI" panose="020B0502040204020203" pitchFamily="34" charset="0"/>
              </a:rPr>
              <a:t>Azure. Cloud for all.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latin typeface="Segoe UI" panose="020B0502040204020203" pitchFamily="34" charset="0"/>
                <a:cs typeface="Segoe UI" panose="020B0502040204020203" pitchFamily="34" charset="0"/>
              </a:rPr>
              <a:t>These 4 pillars represent the value proposition for Azure. </a:t>
            </a:r>
          </a:p>
          <a:p>
            <a:pPr marL="0" indent="0">
              <a:buFont typeface="Arial" panose="020B0604020202020204" pitchFamily="34" charset="0"/>
              <a:buNone/>
            </a:pP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Productive</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Get unparalleled productivity with integrated tools across data, dev/ops, serverless computing, machine learning and artificial intelligence, and more.</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Hybrid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Develop and deploy where you want, with the only consistent hybrid cloud on the market. Extend Azure on-premises with Azure Stack.</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Intelligent</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Trusted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Startups, governments, and &gt;95 percent of Fortune 500s trust the Microsoft Cloud for security, privacy, transparency, and the most compliance coverage of any cloud provider. The Azure Trust Center provides a one-stop resource for compliance, certification, and security needs.</a:t>
            </a:r>
          </a:p>
          <a:p>
            <a:endParaRPr lang="en-US" sz="10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1/27/2019 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8336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integration capabilities of these offerings. Remember that Azure Data Lake Store (ADLS) has the </a:t>
            </a:r>
            <a:r>
              <a:rPr lang="en-US" dirty="0" err="1"/>
              <a:t>WebHDFS</a:t>
            </a:r>
            <a:r>
              <a:rPr lang="en-US" dirty="0"/>
              <a:t> layer, which is how all these services are able to integrate with it. Similarly, most of these services have extensive integration and query capabilities with external stores, like the various SQL services.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22694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various scalability capabilities including scale-out granularity and speed.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5269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Factory is not only a great data ingestion and movement solution, but also has the capability to orchestrate data transformation in various services.</a:t>
            </a:r>
          </a:p>
          <a:p>
            <a:endParaRPr lang="en-US" dirty="0"/>
          </a:p>
          <a:p>
            <a:r>
              <a:rPr lang="en-US" dirty="0"/>
              <a:t>ADF pipelines can include data transformation activities, including calling out to various HDInsight environments like Spark, Hive, and Pig, calling Stored Procedures in various SQL services, executing custom code in Azure Batch, and running Databricks notebooks on Azure Databricks clusters.</a:t>
            </a:r>
          </a:p>
          <a:p>
            <a:endParaRPr lang="en-US" dirty="0"/>
          </a:p>
          <a:p>
            <a:r>
              <a:rPr lang="en-US" dirty="0"/>
              <a:t>And for customers who have invested in building SQL Server Integration Services (SSIS) packages for enterprise ETL, ADF can also host and run SSIS packages in the cloud or on-premise as part of ADF pipelines.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1915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specifically highlight Azure Databricks. Unlike with other clouds, on Azure, Databricks is a first-party service and is integrated seamlessly with a wide variety of other Azure services, including storage, data services, and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1363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Databricks fully supports </a:t>
            </a:r>
            <a:r>
              <a:rPr lang="en-US" dirty="0" err="1"/>
              <a:t>Jupyter</a:t>
            </a:r>
            <a:r>
              <a:rPr lang="en-US" dirty="0"/>
              <a:t> notebooks to develop and run Spark applications, whether interactively or as jobs launched from Azure Data Factory pipelines.</a:t>
            </a:r>
          </a:p>
          <a:p>
            <a:endParaRPr lang="en-US" dirty="0"/>
          </a:p>
          <a:p>
            <a:r>
              <a:rPr lang="en-US" dirty="0"/>
              <a:t>Data developers familiar with </a:t>
            </a:r>
            <a:r>
              <a:rPr lang="en-US" dirty="0" err="1"/>
              <a:t>Jupyter</a:t>
            </a:r>
            <a:r>
              <a:rPr lang="en-US" dirty="0"/>
              <a:t> notebooks from other platforms will be immediately productive, and are also able to use additional Databricks capabilities like the Databricks utilities libraries. You will work in a </a:t>
            </a:r>
            <a:r>
              <a:rPr lang="en-US" dirty="0" err="1"/>
              <a:t>Jupyter</a:t>
            </a:r>
            <a:r>
              <a:rPr lang="en-US" dirty="0"/>
              <a:t> notebook on Databricks in the labs.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5942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ML and AI technologies to help us model our data and gain insight from it. A decision tree is very helpful to start narrowing the choices.</a:t>
            </a:r>
          </a:p>
          <a:p>
            <a:endParaRPr lang="en-US" dirty="0"/>
          </a:p>
          <a:p>
            <a:r>
              <a:rPr lang="en-US" dirty="0"/>
              <a:t>A number of factors should be considered, including:</a:t>
            </a:r>
          </a:p>
          <a:p>
            <a:pPr marL="228600" indent="-228600">
              <a:buAutoNum type="arabicPeriod"/>
            </a:pPr>
            <a:r>
              <a:rPr lang="en-US" dirty="0"/>
              <a:t>Are pre-trained models “good enough”? Azure offers a couple of dozen Cognitive Services, which are general, pre-trained models operationalized as APIs that developers can integrate. You will work with a Cognitive Service in the labs.</a:t>
            </a:r>
          </a:p>
          <a:p>
            <a:pPr marL="228600" indent="-228600">
              <a:buAutoNum type="arabicPeriod"/>
            </a:pPr>
            <a:r>
              <a:rPr lang="en-US" dirty="0"/>
              <a:t>Who will be building and maintaining ML models? Code-first data scientists who prefer a notebook or command line? Or others who prefer graphical tools? What skills are available for languages and frameworks?</a:t>
            </a:r>
          </a:p>
          <a:p>
            <a:pPr marL="228600" indent="-228600">
              <a:buAutoNum type="arabicPeriod"/>
            </a:pPr>
            <a:r>
              <a:rPr lang="en-US" dirty="0"/>
              <a:t>Where will the models need to run? More and more offerings on Azure are available to run outside of the cloud, including in Docker containers. SQL Server, ML Server, and Data Science VMs are other ML environments.</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1/27/2019 2:45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612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 little more closely at requirements for Machine Learning Modeling. Those include:</a:t>
            </a:r>
          </a:p>
          <a:p>
            <a:endParaRPr lang="en-US" dirty="0"/>
          </a:p>
          <a:p>
            <a:r>
              <a:rPr lang="en-US" dirty="0"/>
              <a:t>The ML service should be able to scale, so that training happens in the timeframe (and budget) you need.</a:t>
            </a:r>
          </a:p>
          <a:p>
            <a:endParaRPr lang="en-US" dirty="0"/>
          </a:p>
          <a:p>
            <a:r>
              <a:rPr lang="en-US" dirty="0"/>
              <a:t>It should support the languages and frameworks matching your skills.</a:t>
            </a:r>
          </a:p>
          <a:p>
            <a:endParaRPr lang="en-US" dirty="0"/>
          </a:p>
          <a:p>
            <a:r>
              <a:rPr lang="en-US" dirty="0"/>
              <a:t>It should enable collaboration, review, dev/ops, and ideally support programmatic APIs, command-line, and graphical tools.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1/27/2019 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22111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Machine Learning options, as you saw on the decision tree. This is a quick overview of the major ones.</a:t>
            </a:r>
          </a:p>
          <a:p>
            <a:endParaRPr lang="en-US" dirty="0"/>
          </a:p>
          <a:p>
            <a:r>
              <a:rPr lang="en-US" dirty="0"/>
              <a:t>Azure Machine Learning Service is the service and toolset to train, deploy, automate, and manage ML models at cloud scale with broad tool, library, and compute environment choices.</a:t>
            </a:r>
          </a:p>
          <a:p>
            <a:endParaRPr lang="en-US" dirty="0"/>
          </a:p>
          <a:p>
            <a:r>
              <a:rPr lang="en-US" dirty="0"/>
              <a:t>Databricks, which we’ve already discussed, offers a single engine for batch, streaming, and machine learning processing with support for many ML and deep learning libraries and frameworks plus GPU cluster types.</a:t>
            </a:r>
          </a:p>
          <a:p>
            <a:endParaRPr lang="en-US" dirty="0"/>
          </a:p>
          <a:p>
            <a:r>
              <a:rPr lang="en-US" dirty="0"/>
              <a:t>Azure Machine Learning Studio is different from Azure ML Service. ML Studio is a graphical, browser-based ML tool that is very easy for people to use who are not professional data scientists. It offers very easy operationalization and deployment of trained models to web services that can be integrated into other Azure services like Stream Analytics (which you will use in the labs today), or integrated by developers like any other REST API.</a:t>
            </a:r>
          </a:p>
          <a:p>
            <a:endParaRPr lang="en-US" dirty="0"/>
          </a:p>
          <a:p>
            <a:r>
              <a:rPr lang="en-US" dirty="0"/>
              <a:t>Microsoft Machine Learning Server runs in-database on SQL Server, or standalone on premise, as well as on HDInsight clusters. It supports both R and Python.</a:t>
            </a:r>
          </a:p>
          <a:p>
            <a:endParaRPr lang="en-US" dirty="0"/>
          </a:p>
          <a:p>
            <a:r>
              <a:rPr lang="en-US" dirty="0"/>
              <a:t>Linux and Windows Data Science VMs are available both as productivity environments for data scientists and data professionals, as well as being one of the choices for ML model compute environments from Azure ML Service.</a:t>
            </a:r>
          </a:p>
          <a:p>
            <a:endParaRPr lang="en-US" dirty="0"/>
          </a:p>
          <a:p>
            <a:r>
              <a:rPr lang="en-US" dirty="0"/>
              <a:t>We are not diving into great detail on machine learning today, since in the labs you will use a different Azure AI capability, not custom machine learning.</a:t>
            </a:r>
          </a:p>
        </p:txBody>
      </p:sp>
      <p:sp>
        <p:nvSpPr>
          <p:cNvPr id="4" name="Slide Number Placeholder 3"/>
          <p:cNvSpPr>
            <a:spLocks noGrp="1"/>
          </p:cNvSpPr>
          <p:nvPr>
            <p:ph type="sldNum" sz="quarter" idx="5"/>
          </p:nvPr>
        </p:nvSpPr>
        <p:spPr/>
        <p:txBody>
          <a:bodyPr/>
          <a:lstStyle/>
          <a:p>
            <a:fld id="{CD493308-1CCD-4083-9427-1DD59259FBE4}" type="slidenum">
              <a:rPr lang="en-US" smtClean="0"/>
              <a:t>88</a:t>
            </a:fld>
            <a:endParaRPr lang="en-US"/>
          </a:p>
        </p:txBody>
      </p:sp>
    </p:spTree>
    <p:extLst>
      <p:ext uri="{BB962C8B-B14F-4D97-AF65-F5344CB8AC3E}">
        <p14:creationId xmlns:p14="http://schemas.microsoft.com/office/powerpoint/2010/main" val="31574190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In addition to the Machine Learning options we just discussed, there is a set of pre-trained AI services – Cognitive Services – available on Azure. These services span many use cases and capabilities. All of them are exposed as REST APIs, which means they are as easy to integrate with your platforms and applications as other REST APIs.</a:t>
            </a:r>
          </a:p>
          <a:p>
            <a:pPr lvl="0"/>
            <a:endParaRPr lang="en-US" sz="1200" dirty="0"/>
          </a:p>
          <a:p>
            <a:pPr lvl="0"/>
            <a:r>
              <a:rPr lang="en-US" sz="1200" dirty="0"/>
              <a:t>Cognitive Services are available across five categories: Vision, Speech, Language, Knowledge, and Search. There are also pre-release services available for testing in the Labs category.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1/27/2019 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0178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a detailed list of the services available in each category.</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will be working with the Text Analytics cognitive service (in the Language category) in the labs.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1/27/2019 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585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Segoe UI" panose="020B0502040204020203" pitchFamily="34" charset="0"/>
                <a:cs typeface="Segoe UI" panose="020B0502040204020203" pitchFamily="34" charset="0"/>
              </a:rPr>
              <a:t>Azure offers unparalleled productivity.</a:t>
            </a:r>
          </a:p>
          <a:p>
            <a:r>
              <a:rPr lang="en-US" sz="1000" b="0" dirty="0">
                <a:latin typeface="Segoe UI" panose="020B0502040204020203" pitchFamily="34" charset="0"/>
                <a:cs typeface="Segoe UI" panose="020B0502040204020203" pitchFamily="34" charset="0"/>
              </a:rPr>
              <a:t>Build using your platform and language of choice, including .NET, Java, Node.js, Python, and more.</a:t>
            </a:r>
          </a:p>
          <a:p>
            <a:r>
              <a:rPr lang="en-US" sz="1000" b="0" dirty="0">
                <a:latin typeface="Segoe UI" panose="020B0502040204020203" pitchFamily="34" charset="0"/>
                <a:cs typeface="Segoe UI" panose="020B0502040204020203" pitchFamily="34" charset="0"/>
              </a:rPr>
              <a:t>Use best in class tools that you already know, including Visual Studio and Visual Studio Code.</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Choose from over 100 services to architect and deploy platforms and applications. Azure provides services such as Kubernetes and other top open source technologies, to bots to serverless to big data to machine learning and AI to apps and much more. Additionally, Azure provides over 150 integration connectors for platforms like Salesforce, Dynamics, Office 365, Google services, and more.</a:t>
            </a:r>
          </a:p>
          <a:p>
            <a:endParaRPr lang="en-US" dirty="0"/>
          </a:p>
          <a:p>
            <a:r>
              <a:rPr lang="en-US" dirty="0"/>
              <a:t>Azure provides end to end management and monitoring. Use the Azure portal, the Azure Command Line Interface, bash, </a:t>
            </a:r>
            <a:r>
              <a:rPr lang="en-US" dirty="0" err="1"/>
              <a:t>Powershell</a:t>
            </a:r>
            <a:r>
              <a:rPr lang="en-US" dirty="0"/>
              <a:t>, or the REST APIs to deploy and manage resources. Use Azure Monitor for diagnostics, metrics, log analytics, and alerting across resources, and integrate it with existing security and operations management systems.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0974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a:t>Why choose these APIs ?</a:t>
            </a:r>
            <a:r>
              <a:rPr lang="en-US" sz="900" b="1" baseline="0" dirty="0"/>
              <a:t> </a:t>
            </a:r>
            <a:r>
              <a:rPr lang="en-US" sz="900" baseline="0" dirty="0"/>
              <a:t>They </a:t>
            </a:r>
            <a:r>
              <a:rPr lang="en-US" sz="900" dirty="0"/>
              <a:t>work, and it’s easy. </a:t>
            </a:r>
          </a:p>
          <a:p>
            <a:endParaRPr lang="en-US" sz="900" dirty="0"/>
          </a:p>
          <a:p>
            <a:r>
              <a:rPr lang="en-US" sz="900" b="0" dirty="0"/>
              <a:t>Easy:  T</a:t>
            </a:r>
            <a:r>
              <a:rPr lang="en-US" sz="900" dirty="0"/>
              <a:t>he APIs are easy to implement because they are REST APIs, which many developers are very familiar with integrating. You can get started with all of them simply by going to one place, www.microsoft.com/cognitive.</a:t>
            </a:r>
          </a:p>
          <a:p>
            <a:endParaRPr lang="en-US" sz="900" dirty="0"/>
          </a:p>
          <a:p>
            <a:r>
              <a:rPr lang="en-US" sz="900" b="0" dirty="0"/>
              <a:t>Flexible:  </a:t>
            </a:r>
            <a:r>
              <a:rPr lang="en-US" sz="900" dirty="0"/>
              <a:t>As you saw in the previous slide, there are many services for many needs; and importantly, they all work on whatever language, framework, or platform developers choose because, again, the services are exposed as REST APIs.</a:t>
            </a:r>
          </a:p>
          <a:p>
            <a:endParaRPr lang="en-US" sz="9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t>Tested:</a:t>
            </a:r>
            <a:r>
              <a:rPr lang="en-US" sz="900" b="0" baseline="0" dirty="0"/>
              <a:t> </a:t>
            </a:r>
            <a:r>
              <a:rPr lang="en-US" sz="900" b="0" dirty="0"/>
              <a:t>The p</a:t>
            </a:r>
            <a:r>
              <a:rPr lang="en-US" sz="900" dirty="0"/>
              <a:t>owerful AI algorithms that drive these services were developed by experts from Microsoft’s Research organization, Bing, and Azure machine learning, and these capabilities are used across many Microsoft first party products such as Cortana, Bing</a:t>
            </a:r>
            <a:r>
              <a:rPr lang="en-US" sz="900" baseline="0" dirty="0"/>
              <a:t> and Skype</a:t>
            </a:r>
            <a:r>
              <a:rPr lang="en-US" sz="900" dirty="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1/27/2019 2:45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354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discuss some PaaS serving technologies for stored structured data. This layer serves processed data to analytic clients, reporting tools, dashboards, and other consumers.</a:t>
            </a:r>
          </a:p>
          <a:p>
            <a:endParaRPr lang="en-US" dirty="0"/>
          </a:p>
          <a:p>
            <a:r>
              <a:rPr lang="en-US" dirty="0"/>
              <a:t>Azure SQL Database is a managed SMP relational database. There is both Single Instance as well as the new, full-featured Managed Instance (in preview). There are also managed relational database services for MySQL, Postgres, and MariaDB, so Azure offers a rich set of relational database choices for data marts in a serving layer.</a:t>
            </a:r>
          </a:p>
          <a:p>
            <a:endParaRPr lang="en-US" dirty="0"/>
          </a:p>
          <a:p>
            <a:r>
              <a:rPr lang="en-US" dirty="0"/>
              <a:t>Azure SQL Data Warehouse is a managed MPP relational data warehouse. It’s optimized for analytic queries over very large volumes of data, by contrast to the SMP data services that are more optimized for transactional processing.</a:t>
            </a:r>
          </a:p>
          <a:p>
            <a:endParaRPr lang="en-US" dirty="0"/>
          </a:p>
          <a:p>
            <a:r>
              <a:rPr lang="en-US" dirty="0"/>
              <a:t>Azure Analysis Services is a managed service based on the SQL Server Analysis Services (engine). It provides tabular semantic models for fast ad-hoc analysis over large amounts of data.</a:t>
            </a:r>
          </a:p>
          <a:p>
            <a:endParaRPr lang="en-US" dirty="0"/>
          </a:p>
          <a:p>
            <a:r>
              <a:rPr lang="en-US" dirty="0"/>
              <a:t>All these services integrate with other Azure services such as Azure Active Directory for security, Azure Data Factory to load data into the model, and more. You can work with these services with tooling you know, including SQL Server Management Studio, Azure Data Studio, SQL Server Data Tools, and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4279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comparing scalability capabilities for these serving technologies.</a:t>
            </a:r>
          </a:p>
          <a:p>
            <a:endParaRPr lang="en-US" dirty="0"/>
          </a:p>
          <a:p>
            <a:r>
              <a:rPr lang="en-US" dirty="0"/>
              <a:t>It’s important to note that these technologies can be combined in a modern data estate. For example, it’s a very common pattern to see an MPP data warehouse perform various data processing over large amounts of data, then to load the processed data into data marts in relational databases and cubes in Analysis Services, with those marts and cubes serving the consumption layer.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2678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95</a:t>
            </a:fld>
            <a:endParaRPr lang="en-US"/>
          </a:p>
        </p:txBody>
      </p:sp>
    </p:spTree>
    <p:extLst>
      <p:ext uri="{BB962C8B-B14F-4D97-AF65-F5344CB8AC3E}">
        <p14:creationId xmlns:p14="http://schemas.microsoft.com/office/powerpoint/2010/main" val="25191291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a:t>
            </a:r>
          </a:p>
          <a:p>
            <a:pPr marL="228600" indent="-228600">
              <a:buAutoNum type="arabicParenR"/>
            </a:pPr>
            <a:r>
              <a:rPr lang="en-US" sz="1200" b="0" i="0" kern="1200">
                <a:solidFill>
                  <a:schemeClr val="tx1"/>
                </a:solidFill>
                <a:effectLst/>
                <a:latin typeface="+mn-lt"/>
                <a:ea typeface="+mn-ea"/>
                <a:cs typeface="+mn-cs"/>
              </a:rPr>
              <a:t>Change feed support is provided for all data models and containers in Azure Cosmos DB. However, the change feed is read using the SQL client and serializes items into JSON format. Because of the JSON formatting, MongoDB clients will experience a mismatch between BSON formatted documents and the JSON formatted change feed.</a:t>
            </a:r>
          </a:p>
          <a:p>
            <a:pPr marL="228600" indent="-228600">
              <a:buAutoNum type="arabicParenR"/>
            </a:pPr>
            <a:r>
              <a:rPr lang="en-US" sz="1200" b="0" i="0" kern="1200">
                <a:solidFill>
                  <a:schemeClr val="tx1"/>
                </a:solidFill>
                <a:effectLst/>
                <a:latin typeface="+mn-lt"/>
                <a:ea typeface="+mn-ea"/>
                <a:cs typeface="+mn-cs"/>
              </a:rPr>
              <a:t>The change feed is available for each partition key range within the document collection, and thus can be distributed across one or more consumers for parallel processing as shown in the following image.</a:t>
            </a:r>
          </a:p>
          <a:p>
            <a:r>
              <a:rPr lang="en-US" sz="1200" b="0" i="0" kern="1200">
                <a:solidFill>
                  <a:schemeClr val="tx1"/>
                </a:solidFill>
                <a:effectLst/>
                <a:latin typeface="+mn-lt"/>
                <a:ea typeface="+mn-ea"/>
                <a:cs typeface="+mn-cs"/>
              </a:rPr>
              <a:t>Additional details:</a:t>
            </a:r>
            <a:r>
              <a:rPr lang="en-US" sz="1200" b="0" i="0" u="none" strike="noStrike" kern="1200">
                <a:solidFill>
                  <a:schemeClr val="tx1"/>
                </a:solidFill>
                <a:effectLst/>
                <a:latin typeface="+mn-lt"/>
                <a:ea typeface="+mn-ea"/>
                <a:cs typeface="+mn-cs"/>
              </a:rPr>
              <a:t>+</a:t>
            </a: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Change feed is enabled by default for all accounts.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You can use your </a:t>
            </a:r>
            <a:r>
              <a:rPr lang="en-US" sz="1200" b="0" i="0" u="none" strike="noStrike" kern="1200">
                <a:solidFill>
                  <a:schemeClr val="tx1"/>
                </a:solidFill>
                <a:effectLst/>
                <a:latin typeface="+mn-lt"/>
                <a:ea typeface="+mn-ea"/>
                <a:cs typeface="+mn-cs"/>
                <a:hlinkClick r:id="rId3"/>
              </a:rPr>
              <a:t>provisioned throughput</a:t>
            </a:r>
            <a:r>
              <a:rPr lang="en-US" sz="1200" b="0" i="0" kern="1200">
                <a:solidFill>
                  <a:schemeClr val="tx1"/>
                </a:solidFill>
                <a:effectLst/>
                <a:latin typeface="+mn-lt"/>
                <a:ea typeface="+mn-ea"/>
                <a:cs typeface="+mn-cs"/>
              </a:rPr>
              <a:t> in your write region or any </a:t>
            </a:r>
            <a:r>
              <a:rPr lang="en-US" sz="1200" b="0" i="0" u="none" strike="noStrike" kern="1200">
                <a:solidFill>
                  <a:schemeClr val="tx1"/>
                </a:solidFill>
                <a:effectLst/>
                <a:latin typeface="+mn-lt"/>
                <a:ea typeface="+mn-ea"/>
                <a:cs typeface="+mn-cs"/>
                <a:hlinkClick r:id="rId4"/>
              </a:rPr>
              <a:t>read region</a:t>
            </a:r>
            <a:r>
              <a:rPr lang="en-US" sz="1200" b="0" i="0" kern="1200">
                <a:solidFill>
                  <a:schemeClr val="tx1"/>
                </a:solidFill>
                <a:effectLst/>
                <a:latin typeface="+mn-lt"/>
                <a:ea typeface="+mn-ea"/>
                <a:cs typeface="+mn-cs"/>
              </a:rPr>
              <a:t> to read from the change feed, just like any other Azure Cosmos DB operation.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change feed includes inserts and update operations made to documents within the collection. You can capture deletes by setting a "soft-delete" flag within your documents in place of deletes. Alternatively, you can set a finite expiration period for your documents via the </a:t>
            </a:r>
            <a:r>
              <a:rPr lang="en-US" sz="1200" b="0" i="0" u="none" strike="noStrike" kern="1200">
                <a:solidFill>
                  <a:schemeClr val="tx1"/>
                </a:solidFill>
                <a:effectLst/>
                <a:latin typeface="+mn-lt"/>
                <a:ea typeface="+mn-ea"/>
                <a:cs typeface="+mn-cs"/>
                <a:hlinkClick r:id="rId5"/>
              </a:rPr>
              <a:t>TTL capability</a:t>
            </a:r>
            <a:r>
              <a:rPr lang="en-US" sz="1200" b="0" i="0" kern="1200">
                <a:solidFill>
                  <a:schemeClr val="tx1"/>
                </a:solidFill>
                <a:effectLst/>
                <a:latin typeface="+mn-lt"/>
                <a:ea typeface="+mn-ea"/>
                <a:cs typeface="+mn-cs"/>
              </a:rPr>
              <a:t>, for example, 24 hours and use the value of that property to capture deletes. With this solution, you have to process changes within a shorter time interval than the TTL expiration period.</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Each change to a document appears exactly once in the change feed, and clients manage their checkpointing logic. The change feed processor library provides automatic checkpointing and "at least once" semantics.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Only the most recent change for a given document is included in the change log. Intermediate changes may not be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change feed is sorted by order of modification within each partition key value. There is no guaranteed order across partition-key values.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Changes can be synchronized from any point-in-time, that is, there is no fixed data retention period for which changes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Changes are available in chunks of partition key ranges. This capability allows changes from large collections to be processed in parallel by multiple consumers/servers.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Applications can request multiple change feeds simultaneously on the same collection.</a:t>
            </a:r>
          </a:p>
          <a:p>
            <a:pPr marL="228600" indent="-228600">
              <a:buAutoNum type="arabicParenR"/>
            </a:pPr>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96</a:t>
            </a:fld>
            <a:endParaRPr lang="en-US"/>
          </a:p>
        </p:txBody>
      </p:sp>
    </p:spTree>
    <p:extLst>
      <p:ext uri="{BB962C8B-B14F-4D97-AF65-F5344CB8AC3E}">
        <p14:creationId xmlns:p14="http://schemas.microsoft.com/office/powerpoint/2010/main" val="25529539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1" indent="-285750" algn="l" defTabSz="914367" rtl="0" eaLnBrk="1" fontAlgn="auto" latinLnBrk="0" hangingPunct="1">
              <a:lnSpc>
                <a:spcPts val="2100"/>
              </a:lnSpc>
              <a:spcBef>
                <a:spcPts val="0"/>
              </a:spcBef>
              <a:spcAft>
                <a:spcPts val="100"/>
              </a:spcAft>
              <a:buClr>
                <a:srgbClr val="0078D7"/>
              </a:buClr>
              <a:buSzTx/>
              <a:buFont typeface="Wingdings" panose="05000000000000000000" pitchFamily="2" charset="2"/>
              <a:buChar char="§"/>
              <a:tabLst>
                <a:tab pos="632806" algn="l"/>
              </a:tabLst>
              <a:defRPr/>
            </a:pPr>
            <a:r>
              <a:rPr kumimoji="0" lang="en-US" sz="16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Some use-cases for Azure Cosmos DB + Spark include:</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Streaming Extract, Transformation, and Loading of data (ETL)</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Data enrichment</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Trigger event detection</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Complex session analysis and personalization</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Visual data exploration and interactive analysis</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Notebook experience for data exploration, information sharing, and collaboration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The connector uses the </a:t>
            </a:r>
            <a:r>
              <a:rPr kumimoji="0" lang="en-US" sz="1200" b="0" i="0" u="sng"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Azure </a:t>
            </a:r>
            <a:r>
              <a:rPr kumimoji="0" lang="en-US" sz="1200" b="0" i="0" u="sng" strike="noStrike" kern="1200" cap="none" spc="0" normalizeH="0" baseline="0" noProof="0" err="1">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DocumentDB</a:t>
            </a:r>
            <a:r>
              <a:rPr kumimoji="0" lang="en-US" sz="1200" b="0" i="0" u="sng"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 Java SDK</a:t>
            </a:r>
            <a:r>
              <a:rPr kumimoji="0" lang="en-US" sz="1200" b="0" i="0" u="sng"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2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and moves data directly between Spark worker nodes and Cosmos DB data nodes</a:t>
            </a:r>
            <a:endParaRPr kumimoji="0" lang="en-US" sz="12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endParaRPr>
          </a:p>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97</a:t>
            </a:fld>
            <a:endParaRPr lang="en-US"/>
          </a:p>
        </p:txBody>
      </p:sp>
    </p:spTree>
    <p:extLst>
      <p:ext uri="{BB962C8B-B14F-4D97-AF65-F5344CB8AC3E}">
        <p14:creationId xmlns:p14="http://schemas.microsoft.com/office/powerpoint/2010/main" val="39131879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scenario for our labs today is as follows.</a:t>
            </a:r>
          </a:p>
          <a:p>
            <a:endParaRPr lang="en-US" dirty="0"/>
          </a:p>
          <a:p>
            <a:r>
              <a:rPr lang="en-US" dirty="0"/>
              <a:t>You are a technical architect. You are working with two taxi companies, Yellow and Green. These taxi companies have been in business for several years, and have extensive historical taxi trip data which they receive in periodic batches of CSV files, well after the trips. Because their data changed formats over the years, they have difficulty doing historical analysis.</a:t>
            </a:r>
          </a:p>
          <a:p>
            <a:endParaRPr lang="en-US" dirty="0"/>
          </a:p>
          <a:p>
            <a:r>
              <a:rPr lang="en-US" dirty="0"/>
              <a:t>The companies have decided to unify their trip data format; to deploy connected devices to all their taxis so that trip information is streamed wirelessly into their environment, and so they can get rid of batches of CSV files; and to request customer comments at payment time. Additionally, the companies would like to know right away when customers have bad taxi trips, so that customer support can reach out to the customers right away instead of risking bad public reviews and social media posts.</a:t>
            </a:r>
          </a:p>
          <a:p>
            <a:endParaRPr lang="en-US" dirty="0"/>
          </a:p>
          <a:p>
            <a:r>
              <a:rPr lang="en-US" dirty="0"/>
              <a:t>They need to keep all their historical data, and they need traditional business intelligence reports to work on both their historical data as well as the new streaming data from the taxi devices.</a:t>
            </a:r>
          </a:p>
          <a:p>
            <a:endParaRPr lang="en-US" dirty="0"/>
          </a:p>
          <a:p>
            <a:r>
              <a:rPr lang="en-US" dirty="0"/>
              <a:t>The taxi companies operate very lean due to competitive pressure. The new data estate has to require minimum maintenance and administrative overhead. Because of this, Platform as a Service (PaaS) technologies are preferred wherever possible.</a:t>
            </a:r>
          </a:p>
          <a:p>
            <a:endParaRPr lang="en-US" dirty="0"/>
          </a:p>
          <a:p>
            <a:r>
              <a:rPr lang="en-US" dirty="0"/>
              <a:t>In today’s labs, you will build and run an architecture that accomplishes all these goals.</a:t>
            </a:r>
          </a:p>
        </p:txBody>
      </p:sp>
      <p:sp>
        <p:nvSpPr>
          <p:cNvPr id="4" name="Slide Number Placeholder 3"/>
          <p:cNvSpPr>
            <a:spLocks noGrp="1"/>
          </p:cNvSpPr>
          <p:nvPr>
            <p:ph type="sldNum" sz="quarter" idx="5"/>
          </p:nvPr>
        </p:nvSpPr>
        <p:spPr/>
        <p:txBody>
          <a:bodyPr/>
          <a:lstStyle/>
          <a:p>
            <a:fld id="{CD493308-1CCD-4083-9427-1DD59259FBE4}" type="slidenum">
              <a:rPr lang="en-US" smtClean="0"/>
              <a:t>98</a:t>
            </a:fld>
            <a:endParaRPr lang="en-US"/>
          </a:p>
        </p:txBody>
      </p:sp>
    </p:spTree>
    <p:extLst>
      <p:ext uri="{BB962C8B-B14F-4D97-AF65-F5344CB8AC3E}">
        <p14:creationId xmlns:p14="http://schemas.microsoft.com/office/powerpoint/2010/main" val="30472072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99</a:t>
            </a:fld>
            <a:endParaRPr lang="en-US"/>
          </a:p>
        </p:txBody>
      </p:sp>
    </p:spTree>
    <p:extLst>
      <p:ext uri="{BB962C8B-B14F-4D97-AF65-F5344CB8AC3E}">
        <p14:creationId xmlns:p14="http://schemas.microsoft.com/office/powerpoint/2010/main" val="40923513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architecture you will build today, broken out by lab. The lab documents cover all of this in detail, but let’s review the architecture and labs here at a high level before we get into the presentation.</a:t>
            </a:r>
          </a:p>
          <a:p>
            <a:endParaRPr lang="en-US" dirty="0"/>
          </a:p>
          <a:p>
            <a:r>
              <a:rPr lang="en-US" dirty="0"/>
              <a:t>Our session today, and the labs you will work on, are on a modern data architecture with “hot” and “cold” data paths and analysis capabilities. We will discuss that architecture pattern and the various technologies on Azure you can use to build these in a few minutes, but for now let’s focus on the various labs you will do.</a:t>
            </a:r>
          </a:p>
          <a:p>
            <a:endParaRPr lang="en-US" dirty="0"/>
          </a:p>
          <a:p>
            <a:r>
              <a:rPr lang="en-US" dirty="0"/>
              <a:t>Labs 1 and 2 are on the “cold” path, while labs 3 and 4 are on the “hot” path.</a:t>
            </a:r>
          </a:p>
          <a:p>
            <a:endParaRPr lang="en-US" dirty="0"/>
          </a:p>
          <a:p>
            <a:r>
              <a:rPr lang="en-US" dirty="0"/>
              <a:t>In lab 1, you’ll ingest and store a public data set into your Azure environment. That data set has some problems. You will do data engineering and ETL work in Azure Databricks to transform the raw source data into a data set suitable for further analysis, and emit that transformed data back to Azure storage.</a:t>
            </a:r>
          </a:p>
          <a:p>
            <a:endParaRPr lang="en-US" dirty="0"/>
          </a:p>
          <a:p>
            <a:r>
              <a:rPr lang="en-US" dirty="0"/>
              <a:t>In lab 2, you will use Azure Data Factory to ingest data from the transformed data set you built in lab 1 into a relational data mart, and then you will build traditional BI reports on top of that data mart. Today you will use Azure SQL Database for the data mart; in more elaborate architectures, you might have an MPP data warehouse here (such as Azure SQL Data Warehouse) plus an OLAP service (such as Azure Analysis Services) in addition to relational data marts. But for today, we are keeping it simple so that we have time for the later labs.</a:t>
            </a:r>
          </a:p>
          <a:p>
            <a:endParaRPr lang="en-US" dirty="0"/>
          </a:p>
          <a:p>
            <a:r>
              <a:rPr lang="en-US" dirty="0"/>
              <a:t>In lab 3, you will work on an inbound data stream. You’ll deploy a simulator app that generates a stream of events. You’ll deploy stream ingestion using Azure Event Hubs. And you’ll add stream enrichment; each message in the stream will be enriched by a serverless Azure Function, which will call an Azure AI service – the Text Analytics Cognitive Service – to perform text analytics and enrich each message with the result of that analysis. You’ll then forward the enriched message on to another stream ingestion endpoint.</a:t>
            </a:r>
          </a:p>
          <a:p>
            <a:endParaRPr lang="en-US" dirty="0"/>
          </a:p>
          <a:p>
            <a:r>
              <a:rPr lang="en-US" dirty="0"/>
              <a:t>In lab 4, you will perform simple stream analytics using Azure Stream Analytics to accomplish two tasks.</a:t>
            </a:r>
          </a:p>
          <a:p>
            <a:r>
              <a:rPr lang="en-US" dirty="0"/>
              <a:t>First, you will write all the stream data to cold path storage, where the existing historic data is stored. This is to accomplish the goal of analytics over all data – historic as well as new streaming.</a:t>
            </a:r>
          </a:p>
          <a:p>
            <a:r>
              <a:rPr lang="en-US" dirty="0"/>
              <a:t>Second, you will also send events meeting a certain qualifier on to a streaming dashboard, for rapid visualization of events needing a quick response. Specifically, you will send events where the customer sentiment is negative to a streaming dashboard, so that the taxi companies’ customer support can react right away.</a:t>
            </a:r>
          </a:p>
          <a:p>
            <a:endParaRPr lang="en-US" dirty="0"/>
          </a:p>
          <a:p>
            <a:r>
              <a:rPr lang="en-US" dirty="0"/>
              <a:t>Remember that if you do not finish all the labs today, you have access to all the lab docs at the main materials link shown earlier.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100</a:t>
            </a:fld>
            <a:endParaRPr lang="en-US"/>
          </a:p>
        </p:txBody>
      </p:sp>
    </p:spTree>
    <p:extLst>
      <p:ext uri="{BB962C8B-B14F-4D97-AF65-F5344CB8AC3E}">
        <p14:creationId xmlns:p14="http://schemas.microsoft.com/office/powerpoint/2010/main" val="6271406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101</a:t>
            </a:fld>
            <a:endParaRPr lang="en-US"/>
          </a:p>
        </p:txBody>
      </p:sp>
    </p:spTree>
    <p:extLst>
      <p:ext uri="{BB962C8B-B14F-4D97-AF65-F5344CB8AC3E}">
        <p14:creationId xmlns:p14="http://schemas.microsoft.com/office/powerpoint/2010/main" val="1346987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0" dirty="0">
                <a:latin typeface="Segoe UI" panose="020B0502040204020203" pitchFamily="34" charset="0"/>
                <a:cs typeface="Segoe UI" panose="020B0502040204020203" pitchFamily="34" charset="0"/>
              </a:rPr>
              <a:t>Organizations </a:t>
            </a:r>
            <a:r>
              <a:rPr lang="en-US" sz="1000" dirty="0">
                <a:latin typeface="Segoe UI" panose="020B0502040204020203" pitchFamily="34" charset="0"/>
                <a:cs typeface="Segoe UI" panose="020B0502040204020203" pitchFamily="34" charset="0"/>
              </a:rPr>
              <a:t>need visibility, metrics and controls on every component to pinpoint issues efficiently, optimize and scale effectively, while having the assurance the security, compliance and polices are in place to ensure the velocity.</a:t>
            </a:r>
          </a:p>
          <a:p>
            <a:pPr lvl="0"/>
            <a:endParaRPr lang="en-US" sz="1000" b="1" dirty="0">
              <a:latin typeface="Segoe UI" panose="020B0502040204020203" pitchFamily="34" charset="0"/>
              <a:cs typeface="Segoe UI" panose="020B0502040204020203" pitchFamily="34" charset="0"/>
            </a:endParaRPr>
          </a:p>
          <a:p>
            <a:pPr lvl="0"/>
            <a:r>
              <a:rPr lang="en-US" sz="1000" b="0" i="1" dirty="0">
                <a:latin typeface="Segoe UI" panose="020B0502040204020203" pitchFamily="34" charset="0"/>
                <a:cs typeface="Segoe UI" panose="020B0502040204020203" pitchFamily="34" charset="0"/>
              </a:rPr>
              <a:t>Starting in the middle with the Azure portal ---</a:t>
            </a:r>
          </a:p>
          <a:p>
            <a:pPr lvl="0"/>
            <a:r>
              <a:rPr lang="en-US" sz="1000" b="1" dirty="0">
                <a:latin typeface="Segoe UI" panose="020B0502040204020203" pitchFamily="34" charset="0"/>
                <a:cs typeface="Segoe UI" panose="020B0502040204020203" pitchFamily="34" charset="0"/>
              </a:rPr>
              <a:t> - </a:t>
            </a:r>
            <a:r>
              <a:rPr lang="en-US" sz="1000" b="0" dirty="0">
                <a:latin typeface="Segoe UI" panose="020B0502040204020203" pitchFamily="34" charset="0"/>
                <a:cs typeface="Segoe UI" panose="020B0502040204020203" pitchFamily="34" charset="0"/>
              </a:rPr>
              <a:t>With Azure you get enterprise </a:t>
            </a:r>
            <a:r>
              <a:rPr lang="en-US" sz="1000" dirty="0">
                <a:latin typeface="Segoe UI" panose="020B0502040204020203" pitchFamily="34" charset="0"/>
                <a:cs typeface="Segoe UI" panose="020B0502040204020203" pitchFamily="34" charset="0"/>
              </a:rPr>
              <a:t>grade management capabilities built-in to the platform – all services and resources together in a single, easy-to-use portal. You can create dashboards, use the friendly search and intuitive menus, quick start resource templates,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With a single platform, you get integrated and interconnected tools and data, with unified metrics and alerts across your services. So you don’t have to go to different portals with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Using out-of-the-box tools (like Azure Advisor, Azure Service Health, and Cost Management + Billing), you can optimize and right-size your investment and get personalized recommendations to enhance your experience.</a:t>
            </a:r>
          </a:p>
          <a:p>
            <a:pPr lvl="0"/>
            <a:endParaRPr lang="en-US" sz="1000" dirty="0">
              <a:latin typeface="Segoe UI" panose="020B0502040204020203" pitchFamily="34" charset="0"/>
              <a:cs typeface="Segoe UI" panose="020B0502040204020203" pitchFamily="34" charset="0"/>
            </a:endParaRPr>
          </a:p>
          <a:p>
            <a:r>
              <a:rPr lang="en-US" sz="1000" i="1" dirty="0">
                <a:latin typeface="Segoe UI" panose="020B0502040204020203" pitchFamily="34" charset="0"/>
                <a:cs typeface="Segoe UI" panose="020B0502040204020203" pitchFamily="34" charset="0"/>
              </a:rPr>
              <a:t>Looking at the 5 areas of security and management ---</a:t>
            </a:r>
            <a:endParaRPr lang="en-US" sz="1000" dirty="0">
              <a:latin typeface="Segoe UI" panose="020B0502040204020203" pitchFamily="34" charset="0"/>
              <a:cs typeface="Segoe UI" panose="020B0502040204020203" pitchFamily="34" charset="0"/>
            </a:endParaRPr>
          </a:p>
          <a:p>
            <a:pPr marL="232943" indent="-232943">
              <a:buAutoNum type="arabicPeriod"/>
            </a:pPr>
            <a:r>
              <a:rPr lang="en-US" sz="1000" b="1" dirty="0">
                <a:latin typeface="Segoe UI" panose="020B0502040204020203" pitchFamily="34" charset="0"/>
                <a:cs typeface="Segoe UI" panose="020B0502040204020203" pitchFamily="34" charset="0"/>
              </a:rPr>
              <a:t>Secure: </a:t>
            </a:r>
            <a:r>
              <a:rPr lang="en-US" sz="1000" dirty="0">
                <a:latin typeface="Segoe UI" panose="020B0502040204020203" pitchFamily="34" charset="0"/>
                <a:cs typeface="Segoe UI" panose="020B0502040204020203" pitchFamily="34" charset="0"/>
              </a:rPr>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sz="1000" b="1" dirty="0">
                <a:latin typeface="Segoe UI" panose="020B0502040204020203" pitchFamily="34" charset="0"/>
                <a:cs typeface="Segoe UI" panose="020B0502040204020203" pitchFamily="34" charset="0"/>
              </a:rPr>
              <a:t>Protect: </a:t>
            </a:r>
            <a:r>
              <a:rPr lang="en-US" sz="1000" dirty="0">
                <a:latin typeface="Segoe UI" panose="020B0502040204020203" pitchFamily="34" charset="0"/>
                <a:cs typeface="Segoe UI" panose="020B0502040204020203" pitchFamily="34" charset="0"/>
              </a:rPr>
              <a:t>Your VMs and applications in the cloud need to be backed up and protected in the event of data loss. With disaster recovery from on-</a:t>
            </a:r>
            <a:r>
              <a:rPr lang="en-US" sz="1000" dirty="0" err="1">
                <a:latin typeface="Segoe UI" panose="020B0502040204020203" pitchFamily="34" charset="0"/>
                <a:cs typeface="Segoe UI" panose="020B0502040204020203" pitchFamily="34" charset="0"/>
              </a:rPr>
              <a:t>prem</a:t>
            </a:r>
            <a:r>
              <a:rPr lang="en-US" sz="1000" dirty="0">
                <a:latin typeface="Segoe UI" panose="020B0502040204020203" pitchFamily="34" charset="0"/>
                <a:cs typeface="Segoe UI" panose="020B0502040204020203" pitchFamily="34" charset="0"/>
              </a:rPr>
              <a:t> to the cloud, or from one cloud to another, you can avoid downtime and keep your applications up and running.</a:t>
            </a:r>
          </a:p>
          <a:p>
            <a:pPr marL="232943" indent="-232943">
              <a:buAutoNum type="arabicPeriod"/>
            </a:pPr>
            <a:r>
              <a:rPr lang="en-US" sz="1000" b="1" dirty="0">
                <a:latin typeface="Segoe UI" panose="020B0502040204020203" pitchFamily="34" charset="0"/>
                <a:cs typeface="Segoe UI" panose="020B0502040204020203" pitchFamily="34" charset="0"/>
              </a:rPr>
              <a:t>Monitor: </a:t>
            </a:r>
            <a:r>
              <a:rPr lang="en-US" sz="1000" dirty="0">
                <a:latin typeface="Segoe UI" panose="020B0502040204020203" pitchFamily="34" charset="0"/>
                <a:cs typeface="Segoe UI" panose="020B0502040204020203" pitchFamily="34" charset="0"/>
              </a:rPr>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sz="1000" b="1" dirty="0">
                <a:latin typeface="Segoe UI" panose="020B0502040204020203" pitchFamily="34" charset="0"/>
                <a:cs typeface="Segoe UI" panose="020B0502040204020203" pitchFamily="34" charset="0"/>
              </a:rPr>
              <a:t>Configure: </a:t>
            </a:r>
            <a:r>
              <a:rPr lang="en-US" sz="1000" dirty="0">
                <a:latin typeface="Segoe UI" panose="020B0502040204020203" pitchFamily="34" charset="0"/>
                <a:cs typeface="Segoe UI" panose="020B0502040204020203" pitchFamily="34" charset="0"/>
              </a:rPr>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sz="1000" b="1" dirty="0">
                <a:latin typeface="Segoe UI" panose="020B0502040204020203" pitchFamily="34" charset="0"/>
                <a:cs typeface="Segoe UI" panose="020B0502040204020203" pitchFamily="34" charset="0"/>
              </a:rPr>
              <a:t>Govern: </a:t>
            </a:r>
            <a:r>
              <a:rPr lang="en-US" sz="1000" b="0" dirty="0">
                <a:latin typeface="Segoe UI" panose="020B0502040204020203" pitchFamily="34" charset="0"/>
                <a:cs typeface="Segoe UI" panose="020B0502040204020203" pitchFamily="34" charset="0"/>
              </a:rPr>
              <a:t>Many customers need a way to look across cloud resources to assess and enforce enterprise-wide standards and policy compliance for security and management. In addition, they need to manage and monitor costs for the cloud, not just in Azure but in other clouds too.</a:t>
            </a:r>
          </a:p>
          <a:p>
            <a:pPr marL="232943" indent="-232943">
              <a:buAutoNum type="arabicPeriod"/>
            </a:pPr>
            <a:endParaRPr lang="en-US" sz="1000" b="0" dirty="0">
              <a:latin typeface="Segoe UI" panose="020B0502040204020203" pitchFamily="34" charset="0"/>
              <a:cs typeface="Segoe UI" panose="020B0502040204020203" pitchFamily="34" charset="0"/>
            </a:endParaRPr>
          </a:p>
          <a:p>
            <a:pPr marL="0" indent="0">
              <a:buNone/>
            </a:pPr>
            <a:r>
              <a:rPr lang="en-US" sz="1000" b="0" dirty="0">
                <a:latin typeface="Segoe UI" panose="020B0502040204020203" pitchFamily="34" charset="0"/>
                <a:cs typeface="Segoe UI" panose="020B0502040204020203" pitchFamily="34" charset="0"/>
              </a:rPr>
              <a:t>Lastly, Azure gives you the flexibility to manage your hybrid environments with most of these services. And you can choose which areas to invest more in, and how much to consume. </a:t>
            </a:r>
          </a:p>
          <a:p>
            <a:pPr marL="0" indent="0">
              <a:buNone/>
            </a:pPr>
            <a:r>
              <a:rPr lang="en-US" sz="1000" b="0" dirty="0">
                <a:latin typeface="Segoe UI" panose="020B0502040204020203" pitchFamily="34" charset="0"/>
                <a:cs typeface="Segoe UI" panose="020B0502040204020203" pitchFamily="34" charset="0"/>
              </a:rPr>
              <a:t>With Azure you have the flexibility to choose what and how to manage your IT.</a:t>
            </a:r>
            <a:endParaRPr lang="en-US" sz="1000" b="1"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281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jp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9B3F-D458-4F02-838C-D223F8858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2DD85E-03A1-4169-BB18-30D62A3FBD40}"/>
              </a:ext>
            </a:extLst>
          </p:cNvPr>
          <p:cNvSpPr>
            <a:spLocks noGrp="1"/>
          </p:cNvSpPr>
          <p:nvPr>
            <p:ph type="dt" sz="half" idx="10"/>
          </p:nvPr>
        </p:nvSpPr>
        <p:spPr/>
        <p:txBody>
          <a:bodyPr/>
          <a:lstStyle/>
          <a:p>
            <a:fld id="{C17ACBA7-97F7-4D44-97AE-ECC29D67AE8B}" type="datetimeFigureOut">
              <a:rPr lang="en-US" smtClean="0"/>
              <a:t>1/27/2019</a:t>
            </a:fld>
            <a:endParaRPr lang="en-US" dirty="0"/>
          </a:p>
        </p:txBody>
      </p:sp>
      <p:sp>
        <p:nvSpPr>
          <p:cNvPr id="4" name="Footer Placeholder 3">
            <a:extLst>
              <a:ext uri="{FF2B5EF4-FFF2-40B4-BE49-F238E27FC236}">
                <a16:creationId xmlns:a16="http://schemas.microsoft.com/office/drawing/2014/main" id="{42460DE4-F556-47AB-A480-84C0DF740BD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D3F9680-2B0A-4FD0-B4F9-26461EF8F581}"/>
              </a:ext>
            </a:extLst>
          </p:cNvPr>
          <p:cNvSpPr>
            <a:spLocks noGrp="1"/>
          </p:cNvSpPr>
          <p:nvPr>
            <p:ph type="sldNum" sz="quarter" idx="12"/>
          </p:nvPr>
        </p:nvSpPr>
        <p:spPr/>
        <p:txBody>
          <a:bodyPr/>
          <a:lstStyle/>
          <a:p>
            <a:fld id="{9B5F2587-969F-42DD-817D-1325136C4F4C}" type="slidenum">
              <a:rPr lang="en-US" smtClean="0"/>
              <a:t>‹#›</a:t>
            </a:fld>
            <a:endParaRPr lang="en-US" dirty="0"/>
          </a:p>
        </p:txBody>
      </p:sp>
    </p:spTree>
    <p:extLst>
      <p:ext uri="{BB962C8B-B14F-4D97-AF65-F5344CB8AC3E}">
        <p14:creationId xmlns:p14="http://schemas.microsoft.com/office/powerpoint/2010/main" val="36455068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146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22550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406238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629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528818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24343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8113485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4488172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718848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22854980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24933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882989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359546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65040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069492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27029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51793149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2729761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9324439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24058222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4213212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44397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820262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24783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550415"/>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1" y="1866901"/>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1" y="1866901"/>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39205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442555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419315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615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2786662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2"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2" y="289514"/>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2"/>
            <a:ext cx="11922123" cy="1000274"/>
          </a:xfrm>
        </p:spPr>
        <p:txBody>
          <a:bodyPr/>
          <a:lstStyle>
            <a:lvl1pPr marL="0" indent="0">
              <a:spcBef>
                <a:spcPts val="0"/>
              </a:spcBef>
              <a:spcAft>
                <a:spcPts val="600"/>
              </a:spcAft>
              <a:buNone/>
              <a:defRPr sz="2800">
                <a:solidFill>
                  <a:schemeClr val="bg1"/>
                </a:solidFill>
              </a:defRPr>
            </a:lvl1pPr>
            <a:lvl2pPr marL="224010"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7"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5"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3"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826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3"/>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3" y="6210236"/>
            <a:ext cx="5735541" cy="249299"/>
          </a:xfrm>
          <a:prstGeom prst="rect">
            <a:avLst/>
          </a:prstGeom>
          <a:noFill/>
          <a:ln w="9525">
            <a:noFill/>
            <a:miter lim="800000"/>
            <a:headEnd/>
            <a:tailEnd/>
          </a:ln>
        </p:spPr>
        <p:txBody>
          <a:bodyPr wrap="square">
            <a:spAutoFit/>
          </a:bodyPr>
          <a:lstStyle/>
          <a:p>
            <a:pPr marL="0" lvl="1" defTabSz="913912">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202679193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90994003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454315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Tree>
    <p:extLst>
      <p:ext uri="{BB962C8B-B14F-4D97-AF65-F5344CB8AC3E}">
        <p14:creationId xmlns:p14="http://schemas.microsoft.com/office/powerpoint/2010/main" val="378082684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66876110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spTree>
    <p:extLst>
      <p:ext uri="{BB962C8B-B14F-4D97-AF65-F5344CB8AC3E}">
        <p14:creationId xmlns:p14="http://schemas.microsoft.com/office/powerpoint/2010/main" val="104003571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54969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09717593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246292" y="256398"/>
            <a:ext cx="1829371" cy="673018"/>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2342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233278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31766699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616652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66846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3"/>
            <a:ext cx="6096000" cy="6865783"/>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a:solidFill>
                <a:prstClr val="white"/>
              </a:solidFill>
              <a:latin typeface="Segoe UI"/>
            </a:endParaRPr>
          </a:p>
        </p:txBody>
      </p:sp>
      <p:sp>
        <p:nvSpPr>
          <p:cNvPr id="2" name="Title 1"/>
          <p:cNvSpPr>
            <a:spLocks noGrp="1"/>
          </p:cNvSpPr>
          <p:nvPr>
            <p:ph type="title"/>
          </p:nvPr>
        </p:nvSpPr>
        <p:spPr>
          <a:xfrm>
            <a:off x="269240" y="289513"/>
            <a:ext cx="5602653" cy="89966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23031702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Slide Number Placeholder 2">
            <a:extLst>
              <a:ext uri="{FF2B5EF4-FFF2-40B4-BE49-F238E27FC236}">
                <a16:creationId xmlns:a16="http://schemas.microsoft.com/office/drawing/2014/main" id="{D1C8B784-32EA-4B5C-8C1F-9A7D099EE72E}"/>
              </a:ext>
            </a:extLst>
          </p:cNvPr>
          <p:cNvSpPr>
            <a:spLocks noGrp="1"/>
          </p:cNvSpPr>
          <p:nvPr>
            <p:ph type="sldNum" sz="quarter" idx="4"/>
          </p:nvPr>
        </p:nvSpPr>
        <p:spPr>
          <a:xfrm>
            <a:off x="0" y="6494399"/>
            <a:ext cx="1635369" cy="364224"/>
          </a:xfrm>
          <a:prstGeom prst="rect">
            <a:avLst/>
          </a:prstGeom>
        </p:spPr>
        <p:txBody>
          <a:bodyPr vert="horz" lIns="91440" tIns="45720" rIns="91440" bIns="45720" rtlCol="0" anchor="ctr"/>
          <a:lstStyle>
            <a:lvl1pPr algn="l">
              <a:defRPr sz="1765">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169958475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a:t>SUBHEAD 16 PT</a:t>
            </a:r>
          </a:p>
        </p:txBody>
      </p:sp>
    </p:spTree>
    <p:extLst>
      <p:ext uri="{BB962C8B-B14F-4D97-AF65-F5344CB8AC3E}">
        <p14:creationId xmlns:p14="http://schemas.microsoft.com/office/powerpoint/2010/main" val="64938646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075228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78609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7"/>
            <a:ext cx="8402940" cy="4263966"/>
            <a:chOff x="1463933" y="1626535"/>
            <a:chExt cx="8402940" cy="4263966"/>
          </a:xfrm>
          <a:solidFill>
            <a:schemeClr val="bg2"/>
          </a:solidFill>
        </p:grpSpPr>
        <p:sp>
          <p:nvSpPr>
            <p:cNvPr id="4" name="Rectangle 3">
              <a:extLst>
                <a:ext uri="{FF2B5EF4-FFF2-40B4-BE49-F238E27FC236}">
                  <a16:creationId xmlns:a16="http://schemas.microsoft.com/office/drawing/2014/main" id="{B9560209-0B17-4019-AF87-E675865BF355}"/>
                </a:ext>
              </a:extLst>
            </p:cNvPr>
            <p:cNvSpPr/>
            <p:nvPr userDrawn="1"/>
          </p:nvSpPr>
          <p:spPr bwMode="auto">
            <a:xfrm>
              <a:off x="1598965" y="1626535"/>
              <a:ext cx="8267908" cy="4263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solidFill>
              <a:schemeClr val="bg1"/>
            </a:solid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C66E1062-ADE7-46B7-B70B-13AAF975DB8E}"/>
              </a:ext>
            </a:extLst>
          </p:cNvPr>
          <p:cNvGrpSpPr/>
          <p:nvPr userDrawn="1"/>
        </p:nvGrpSpPr>
        <p:grpSpPr>
          <a:xfrm>
            <a:off x="68730" y="4000957"/>
            <a:ext cx="1426688" cy="916768"/>
            <a:chOff x="65242" y="4000957"/>
            <a:chExt cx="1426688" cy="916768"/>
          </a:xfrm>
        </p:grpSpPr>
        <p:sp>
          <p:nvSpPr>
            <p:cNvPr id="71" name="TextBox 70">
              <a:extLst>
                <a:ext uri="{FF2B5EF4-FFF2-40B4-BE49-F238E27FC236}">
                  <a16:creationId xmlns:a16="http://schemas.microsoft.com/office/drawing/2014/main" id="{A75807FF-8E5D-41F1-9F3F-792FD8D38D6A}"/>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a:t>BUSINESS / CUSTOM APPS</a:t>
              </a:r>
            </a:p>
            <a:p>
              <a:r>
                <a:rPr lang="en-US" sz="900"/>
                <a:t>(STRUCTURED)</a:t>
              </a:r>
            </a:p>
          </p:txBody>
        </p:sp>
        <p:grpSp>
          <p:nvGrpSpPr>
            <p:cNvPr id="72" name="Group 71">
              <a:extLst>
                <a:ext uri="{FF2B5EF4-FFF2-40B4-BE49-F238E27FC236}">
                  <a16:creationId xmlns:a16="http://schemas.microsoft.com/office/drawing/2014/main" id="{AF3F6C57-7E2E-4648-AB6C-0FEB5EB3CC52}"/>
                </a:ext>
              </a:extLst>
            </p:cNvPr>
            <p:cNvGrpSpPr/>
            <p:nvPr/>
          </p:nvGrpSpPr>
          <p:grpSpPr>
            <a:xfrm>
              <a:off x="244675" y="4000957"/>
              <a:ext cx="1067822" cy="398972"/>
              <a:chOff x="94228" y="4054674"/>
              <a:chExt cx="1327848" cy="496126"/>
            </a:xfrm>
          </p:grpSpPr>
          <p:grpSp>
            <p:nvGrpSpPr>
              <p:cNvPr id="73" name="Group 72">
                <a:extLst>
                  <a:ext uri="{FF2B5EF4-FFF2-40B4-BE49-F238E27FC236}">
                    <a16:creationId xmlns:a16="http://schemas.microsoft.com/office/drawing/2014/main" id="{BCEDBBB4-4679-4BC9-8706-8C6773E59669}"/>
                  </a:ext>
                </a:extLst>
              </p:cNvPr>
              <p:cNvGrpSpPr/>
              <p:nvPr/>
            </p:nvGrpSpPr>
            <p:grpSpPr>
              <a:xfrm>
                <a:off x="94228" y="4054674"/>
                <a:ext cx="565043" cy="490322"/>
                <a:chOff x="582887" y="2608468"/>
                <a:chExt cx="565043" cy="490322"/>
              </a:xfrm>
            </p:grpSpPr>
            <p:grpSp>
              <p:nvGrpSpPr>
                <p:cNvPr id="124" name="Group 123">
                  <a:extLst>
                    <a:ext uri="{FF2B5EF4-FFF2-40B4-BE49-F238E27FC236}">
                      <a16:creationId xmlns:a16="http://schemas.microsoft.com/office/drawing/2014/main" id="{E8C4AA01-E6AC-43FC-9155-B4295DB24C41}"/>
                    </a:ext>
                  </a:extLst>
                </p:cNvPr>
                <p:cNvGrpSpPr/>
                <p:nvPr/>
              </p:nvGrpSpPr>
              <p:grpSpPr>
                <a:xfrm>
                  <a:off x="582887" y="2608468"/>
                  <a:ext cx="565043" cy="490322"/>
                  <a:chOff x="-2759707" y="1099472"/>
                  <a:chExt cx="7926138" cy="6799719"/>
                </a:xfrm>
              </p:grpSpPr>
              <p:sp>
                <p:nvSpPr>
                  <p:cNvPr id="129" name="Rectangle 317">
                    <a:extLst>
                      <a:ext uri="{FF2B5EF4-FFF2-40B4-BE49-F238E27FC236}">
                        <a16:creationId xmlns:a16="http://schemas.microsoft.com/office/drawing/2014/main" id="{7F01DE84-FDAB-466D-9B5A-8B95057D7BB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Rounded Rectangle 439">
                    <a:extLst>
                      <a:ext uri="{FF2B5EF4-FFF2-40B4-BE49-F238E27FC236}">
                        <a16:creationId xmlns:a16="http://schemas.microsoft.com/office/drawing/2014/main" id="{9B64A5DF-7781-4B95-82CF-FFDDC6423C46}"/>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CB5B4569-7598-45E4-AF37-9B4B83CF8E9B}"/>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D4F8FDDB-0DAF-4644-B02F-AEE5E852B9B2}"/>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5" name="Freeform 5">
                  <a:extLst>
                    <a:ext uri="{FF2B5EF4-FFF2-40B4-BE49-F238E27FC236}">
                      <a16:creationId xmlns:a16="http://schemas.microsoft.com/office/drawing/2014/main" id="{904E02AC-77B0-4DAE-A328-22C7C972CC9F}"/>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6" name="Rectangle 6">
                  <a:extLst>
                    <a:ext uri="{FF2B5EF4-FFF2-40B4-BE49-F238E27FC236}">
                      <a16:creationId xmlns:a16="http://schemas.microsoft.com/office/drawing/2014/main" id="{3AE086EF-F3DB-4C16-B17B-C6D46929D99E}"/>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Rectangle 7">
                  <a:extLst>
                    <a:ext uri="{FF2B5EF4-FFF2-40B4-BE49-F238E27FC236}">
                      <a16:creationId xmlns:a16="http://schemas.microsoft.com/office/drawing/2014/main" id="{D03354BB-5C37-4D7F-9F98-412CB7D94E43}"/>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Rectangle 8">
                  <a:extLst>
                    <a:ext uri="{FF2B5EF4-FFF2-40B4-BE49-F238E27FC236}">
                      <a16:creationId xmlns:a16="http://schemas.microsoft.com/office/drawing/2014/main" id="{A64AFF5B-2500-4D7E-8A56-D3933FF3EFBD}"/>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74" name="Group 73">
                <a:extLst>
                  <a:ext uri="{FF2B5EF4-FFF2-40B4-BE49-F238E27FC236}">
                    <a16:creationId xmlns:a16="http://schemas.microsoft.com/office/drawing/2014/main" id="{BAA889A6-7185-42EB-A6A4-07731E564DB2}"/>
                  </a:ext>
                </a:extLst>
              </p:cNvPr>
              <p:cNvGrpSpPr/>
              <p:nvPr/>
            </p:nvGrpSpPr>
            <p:grpSpPr>
              <a:xfrm>
                <a:off x="833546" y="4054674"/>
                <a:ext cx="588530" cy="496126"/>
                <a:chOff x="493618" y="3055549"/>
                <a:chExt cx="716256" cy="603797"/>
              </a:xfrm>
            </p:grpSpPr>
            <p:grpSp>
              <p:nvGrpSpPr>
                <p:cNvPr id="75" name="Group 74">
                  <a:extLst>
                    <a:ext uri="{FF2B5EF4-FFF2-40B4-BE49-F238E27FC236}">
                      <a16:creationId xmlns:a16="http://schemas.microsoft.com/office/drawing/2014/main" id="{3FF659FC-5AE0-4A4D-A124-EB0E7A97EAC2}"/>
                    </a:ext>
                  </a:extLst>
                </p:cNvPr>
                <p:cNvGrpSpPr/>
                <p:nvPr/>
              </p:nvGrpSpPr>
              <p:grpSpPr>
                <a:xfrm>
                  <a:off x="796699" y="3403695"/>
                  <a:ext cx="413175" cy="253655"/>
                  <a:chOff x="-655566" y="3895060"/>
                  <a:chExt cx="761727" cy="430956"/>
                </a:xfrm>
              </p:grpSpPr>
              <p:grpSp>
                <p:nvGrpSpPr>
                  <p:cNvPr id="108" name="Group 107">
                    <a:extLst>
                      <a:ext uri="{FF2B5EF4-FFF2-40B4-BE49-F238E27FC236}">
                        <a16:creationId xmlns:a16="http://schemas.microsoft.com/office/drawing/2014/main" id="{934B29E9-8B95-48CE-A7B4-0BE5A330C921}"/>
                      </a:ext>
                    </a:extLst>
                  </p:cNvPr>
                  <p:cNvGrpSpPr/>
                  <p:nvPr/>
                </p:nvGrpSpPr>
                <p:grpSpPr>
                  <a:xfrm>
                    <a:off x="-655566" y="3895060"/>
                    <a:ext cx="761727" cy="430956"/>
                    <a:chOff x="10867216" y="6204939"/>
                    <a:chExt cx="791499" cy="447800"/>
                  </a:xfrm>
                </p:grpSpPr>
                <p:sp>
                  <p:nvSpPr>
                    <p:cNvPr id="117" name="Round Same Side Corner Rectangle 206">
                      <a:extLst>
                        <a:ext uri="{FF2B5EF4-FFF2-40B4-BE49-F238E27FC236}">
                          <a16:creationId xmlns:a16="http://schemas.microsoft.com/office/drawing/2014/main" id="{275A00CF-DBCC-4E0A-BE9F-EE395EE74244}"/>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8" name="Group 117">
                      <a:extLst>
                        <a:ext uri="{FF2B5EF4-FFF2-40B4-BE49-F238E27FC236}">
                          <a16:creationId xmlns:a16="http://schemas.microsoft.com/office/drawing/2014/main" id="{92339519-F7A5-4521-BEA1-B1ECF31F6C13}"/>
                        </a:ext>
                      </a:extLst>
                    </p:cNvPr>
                    <p:cNvGrpSpPr/>
                    <p:nvPr/>
                  </p:nvGrpSpPr>
                  <p:grpSpPr>
                    <a:xfrm>
                      <a:off x="10924674" y="6204939"/>
                      <a:ext cx="676584" cy="420187"/>
                      <a:chOff x="10924674" y="6204939"/>
                      <a:chExt cx="676584" cy="420187"/>
                    </a:xfrm>
                  </p:grpSpPr>
                  <p:grpSp>
                    <p:nvGrpSpPr>
                      <p:cNvPr id="120" name="Group 119">
                        <a:extLst>
                          <a:ext uri="{FF2B5EF4-FFF2-40B4-BE49-F238E27FC236}">
                            <a16:creationId xmlns:a16="http://schemas.microsoft.com/office/drawing/2014/main" id="{3B343D5D-DE3C-44D6-9B7F-DED56B2411BF}"/>
                          </a:ext>
                        </a:extLst>
                      </p:cNvPr>
                      <p:cNvGrpSpPr/>
                      <p:nvPr/>
                    </p:nvGrpSpPr>
                    <p:grpSpPr>
                      <a:xfrm>
                        <a:off x="10924674" y="6204939"/>
                        <a:ext cx="676584" cy="406447"/>
                        <a:chOff x="15402433" y="3770727"/>
                        <a:chExt cx="3379343" cy="2030084"/>
                      </a:xfrm>
                    </p:grpSpPr>
                    <p:sp>
                      <p:nvSpPr>
                        <p:cNvPr id="122" name="Round Same Side Corner Rectangle 211">
                          <a:extLst>
                            <a:ext uri="{FF2B5EF4-FFF2-40B4-BE49-F238E27FC236}">
                              <a16:creationId xmlns:a16="http://schemas.microsoft.com/office/drawing/2014/main" id="{8F1906D8-F67B-4125-9D33-4BD3DF0F3466}"/>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65AB054F-139B-43D7-B57D-1677636736F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1" name="Round Same Side Corner Rectangle 210">
                        <a:extLst>
                          <a:ext uri="{FF2B5EF4-FFF2-40B4-BE49-F238E27FC236}">
                            <a16:creationId xmlns:a16="http://schemas.microsoft.com/office/drawing/2014/main" id="{753B7E6E-F44C-406A-9130-151462E3075B}"/>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ound Same Side Corner Rectangle 139">
                      <a:extLst>
                        <a:ext uri="{FF2B5EF4-FFF2-40B4-BE49-F238E27FC236}">
                          <a16:creationId xmlns:a16="http://schemas.microsoft.com/office/drawing/2014/main" id="{4DEEA65C-BD95-4337-B959-BE444218E20A}"/>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00881512-DD8D-4F44-A8BA-39169A95E73A}"/>
                      </a:ext>
                    </a:extLst>
                  </p:cNvPr>
                  <p:cNvGrpSpPr/>
                  <p:nvPr/>
                </p:nvGrpSpPr>
                <p:grpSpPr>
                  <a:xfrm>
                    <a:off x="-571796" y="3917872"/>
                    <a:ext cx="588901" cy="343249"/>
                    <a:chOff x="11780774" y="6292409"/>
                    <a:chExt cx="518383" cy="373899"/>
                  </a:xfrm>
                </p:grpSpPr>
                <p:sp>
                  <p:nvSpPr>
                    <p:cNvPr id="110" name="Rectangle 109">
                      <a:extLst>
                        <a:ext uri="{FF2B5EF4-FFF2-40B4-BE49-F238E27FC236}">
                          <a16:creationId xmlns:a16="http://schemas.microsoft.com/office/drawing/2014/main" id="{84E4F26A-D27A-476B-AC5B-70BC6FDD1001}"/>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AABAE7F4-CDAD-47AA-B9B6-83A3F6E1FAC1}"/>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C64DA487-914E-41DD-9F8D-42106DA8169C}"/>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6B9CBE80-2D86-4E9E-A80A-5747F9E4F8BD}"/>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Rounded Rectangle 203">
                      <a:extLst>
                        <a:ext uri="{FF2B5EF4-FFF2-40B4-BE49-F238E27FC236}">
                          <a16:creationId xmlns:a16="http://schemas.microsoft.com/office/drawing/2014/main" id="{19E662DB-AABF-483F-A00E-B7F1193FA5A3}"/>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Rounded Rectangle 204">
                      <a:extLst>
                        <a:ext uri="{FF2B5EF4-FFF2-40B4-BE49-F238E27FC236}">
                          <a16:creationId xmlns:a16="http://schemas.microsoft.com/office/drawing/2014/main" id="{8BDDFCC7-89E3-4F41-A341-03A5352EF11B}"/>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Rounded Rectangle 205">
                      <a:extLst>
                        <a:ext uri="{FF2B5EF4-FFF2-40B4-BE49-F238E27FC236}">
                          <a16:creationId xmlns:a16="http://schemas.microsoft.com/office/drawing/2014/main" id="{AEA14564-4D4E-4681-A21E-CFE08CC65E73}"/>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6" name="Group 75">
                  <a:extLst>
                    <a:ext uri="{FF2B5EF4-FFF2-40B4-BE49-F238E27FC236}">
                      <a16:creationId xmlns:a16="http://schemas.microsoft.com/office/drawing/2014/main" id="{1CD2AF38-00C9-40E4-93AA-126D65D2A488}"/>
                    </a:ext>
                  </a:extLst>
                </p:cNvPr>
                <p:cNvGrpSpPr/>
                <p:nvPr/>
              </p:nvGrpSpPr>
              <p:grpSpPr>
                <a:xfrm>
                  <a:off x="959876" y="3055549"/>
                  <a:ext cx="217476" cy="328226"/>
                  <a:chOff x="-296232" y="3492549"/>
                  <a:chExt cx="211588" cy="319338"/>
                </a:xfrm>
              </p:grpSpPr>
              <p:sp>
                <p:nvSpPr>
                  <p:cNvPr id="98" name="Rounded Rectangle 182">
                    <a:extLst>
                      <a:ext uri="{FF2B5EF4-FFF2-40B4-BE49-F238E27FC236}">
                        <a16:creationId xmlns:a16="http://schemas.microsoft.com/office/drawing/2014/main" id="{353CA0AA-F920-4D16-B820-957EE504DA56}"/>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72BF7F0F-D1EF-41A3-BFFA-DC1E08744E4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0" name="Rounded Rectangle 184">
                    <a:extLst>
                      <a:ext uri="{FF2B5EF4-FFF2-40B4-BE49-F238E27FC236}">
                        <a16:creationId xmlns:a16="http://schemas.microsoft.com/office/drawing/2014/main" id="{B38B489C-6AA9-4E3A-9005-8C7B03348AF6}"/>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101" name="Group 100">
                    <a:extLst>
                      <a:ext uri="{FF2B5EF4-FFF2-40B4-BE49-F238E27FC236}">
                        <a16:creationId xmlns:a16="http://schemas.microsoft.com/office/drawing/2014/main" id="{0F0D0D70-7A5E-4B49-A635-DEDE470B911A}"/>
                      </a:ext>
                    </a:extLst>
                  </p:cNvPr>
                  <p:cNvGrpSpPr/>
                  <p:nvPr/>
                </p:nvGrpSpPr>
                <p:grpSpPr>
                  <a:xfrm>
                    <a:off x="-267082" y="3531358"/>
                    <a:ext cx="152122" cy="225695"/>
                    <a:chOff x="11279466" y="5630123"/>
                    <a:chExt cx="137117" cy="225695"/>
                  </a:xfrm>
                </p:grpSpPr>
                <p:sp>
                  <p:nvSpPr>
                    <p:cNvPr id="102" name="Rectangle 101">
                      <a:extLst>
                        <a:ext uri="{FF2B5EF4-FFF2-40B4-BE49-F238E27FC236}">
                          <a16:creationId xmlns:a16="http://schemas.microsoft.com/office/drawing/2014/main" id="{6CCD337D-96FE-4EF5-A555-FFA1B14533F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F7721484-E55D-4950-A016-21E55EEA65AE}"/>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Rounded Rectangle 195">
                      <a:extLst>
                        <a:ext uri="{FF2B5EF4-FFF2-40B4-BE49-F238E27FC236}">
                          <a16:creationId xmlns:a16="http://schemas.microsoft.com/office/drawing/2014/main" id="{1EEB711B-CFD5-4BA8-9780-C75A114A7FC5}"/>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Rounded Rectangle 196">
                      <a:extLst>
                        <a:ext uri="{FF2B5EF4-FFF2-40B4-BE49-F238E27FC236}">
                          <a16:creationId xmlns:a16="http://schemas.microsoft.com/office/drawing/2014/main" id="{33E5137D-AF6D-4992-9D3C-F36A5974861C}"/>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Rounded Rectangle 197">
                      <a:extLst>
                        <a:ext uri="{FF2B5EF4-FFF2-40B4-BE49-F238E27FC236}">
                          <a16:creationId xmlns:a16="http://schemas.microsoft.com/office/drawing/2014/main" id="{A40226AD-2E59-4F78-A33C-65EB2F67468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Rounded Rectangle 198">
                      <a:extLst>
                        <a:ext uri="{FF2B5EF4-FFF2-40B4-BE49-F238E27FC236}">
                          <a16:creationId xmlns:a16="http://schemas.microsoft.com/office/drawing/2014/main" id="{8446E43C-FA11-47E4-AFC6-C2A0F1421E1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7" name="Group 76">
                  <a:extLst>
                    <a:ext uri="{FF2B5EF4-FFF2-40B4-BE49-F238E27FC236}">
                      <a16:creationId xmlns:a16="http://schemas.microsoft.com/office/drawing/2014/main" id="{ACD4AA61-1250-4DD4-9415-3AA186F44192}"/>
                    </a:ext>
                  </a:extLst>
                </p:cNvPr>
                <p:cNvGrpSpPr/>
                <p:nvPr/>
              </p:nvGrpSpPr>
              <p:grpSpPr>
                <a:xfrm>
                  <a:off x="505834" y="3069727"/>
                  <a:ext cx="408640" cy="294744"/>
                  <a:chOff x="505834" y="3069727"/>
                  <a:chExt cx="408640" cy="294744"/>
                </a:xfrm>
              </p:grpSpPr>
              <p:sp>
                <p:nvSpPr>
                  <p:cNvPr id="91" name="Rectangle 90">
                    <a:extLst>
                      <a:ext uri="{FF2B5EF4-FFF2-40B4-BE49-F238E27FC236}">
                        <a16:creationId xmlns:a16="http://schemas.microsoft.com/office/drawing/2014/main" id="{9945BB36-3489-40EC-8247-DDF97DA0362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a:extLst>
                      <a:ext uri="{FF2B5EF4-FFF2-40B4-BE49-F238E27FC236}">
                        <a16:creationId xmlns:a16="http://schemas.microsoft.com/office/drawing/2014/main" id="{9F31B47F-F9E9-44FD-B1EB-20833FDE52ED}"/>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2D843CC2-2E08-495A-9826-1E59A816AC29}"/>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77DDFF54-4F49-4234-A877-D87D1BF1BBD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5" name="Rounded Rectangle 176">
                    <a:extLst>
                      <a:ext uri="{FF2B5EF4-FFF2-40B4-BE49-F238E27FC236}">
                        <a16:creationId xmlns:a16="http://schemas.microsoft.com/office/drawing/2014/main" id="{7C3FA5C8-DEA2-4713-8780-72F945F4B01F}"/>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Rounded Rectangle 177">
                    <a:extLst>
                      <a:ext uri="{FF2B5EF4-FFF2-40B4-BE49-F238E27FC236}">
                        <a16:creationId xmlns:a16="http://schemas.microsoft.com/office/drawing/2014/main" id="{3DC9982D-972B-4F58-A1AA-309CD605D51E}"/>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7" name="Rounded Rectangle 178">
                    <a:extLst>
                      <a:ext uri="{FF2B5EF4-FFF2-40B4-BE49-F238E27FC236}">
                        <a16:creationId xmlns:a16="http://schemas.microsoft.com/office/drawing/2014/main" id="{1CCB6636-2F46-46C1-ADA5-048086ED92D8}"/>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179">
                  <a:extLst>
                    <a:ext uri="{FF2B5EF4-FFF2-40B4-BE49-F238E27FC236}">
                      <a16:creationId xmlns:a16="http://schemas.microsoft.com/office/drawing/2014/main" id="{D6CD3A83-3EB5-4D43-A721-B518AC255294}"/>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9" name="Group 78">
                  <a:extLst>
                    <a:ext uri="{FF2B5EF4-FFF2-40B4-BE49-F238E27FC236}">
                      <a16:creationId xmlns:a16="http://schemas.microsoft.com/office/drawing/2014/main" id="{88ADFDCF-7E99-477A-9B32-EE0E746947C2}"/>
                    </a:ext>
                  </a:extLst>
                </p:cNvPr>
                <p:cNvGrpSpPr/>
                <p:nvPr/>
              </p:nvGrpSpPr>
              <p:grpSpPr>
                <a:xfrm>
                  <a:off x="501923" y="3414781"/>
                  <a:ext cx="268776" cy="244565"/>
                  <a:chOff x="501923" y="3414781"/>
                  <a:chExt cx="268776" cy="244565"/>
                </a:xfrm>
              </p:grpSpPr>
              <p:sp>
                <p:nvSpPr>
                  <p:cNvPr id="80" name="Rounded Rectangle 182">
                    <a:extLst>
                      <a:ext uri="{FF2B5EF4-FFF2-40B4-BE49-F238E27FC236}">
                        <a16:creationId xmlns:a16="http://schemas.microsoft.com/office/drawing/2014/main" id="{38A7DB43-54B8-4D4B-89D3-1401F2CCD557}"/>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81" name="Oval 80">
                    <a:extLst>
                      <a:ext uri="{FF2B5EF4-FFF2-40B4-BE49-F238E27FC236}">
                        <a16:creationId xmlns:a16="http://schemas.microsoft.com/office/drawing/2014/main" id="{43A0F126-2481-4026-A382-75184F3C350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2" name="Rounded Rectangle 184">
                    <a:extLst>
                      <a:ext uri="{FF2B5EF4-FFF2-40B4-BE49-F238E27FC236}">
                        <a16:creationId xmlns:a16="http://schemas.microsoft.com/office/drawing/2014/main" id="{044838B8-D535-4C44-9215-5489429F9D0F}"/>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83" name="Group 82">
                    <a:extLst>
                      <a:ext uri="{FF2B5EF4-FFF2-40B4-BE49-F238E27FC236}">
                        <a16:creationId xmlns:a16="http://schemas.microsoft.com/office/drawing/2014/main" id="{BFE66E00-6812-4D33-B349-74E39AB8A667}"/>
                      </a:ext>
                    </a:extLst>
                  </p:cNvPr>
                  <p:cNvGrpSpPr/>
                  <p:nvPr/>
                </p:nvGrpSpPr>
                <p:grpSpPr>
                  <a:xfrm>
                    <a:off x="518311" y="3459175"/>
                    <a:ext cx="235999" cy="157484"/>
                    <a:chOff x="505834" y="3069727"/>
                    <a:chExt cx="408640" cy="294744"/>
                  </a:xfrm>
                </p:grpSpPr>
                <p:sp>
                  <p:nvSpPr>
                    <p:cNvPr id="84" name="Rectangle 83">
                      <a:extLst>
                        <a:ext uri="{FF2B5EF4-FFF2-40B4-BE49-F238E27FC236}">
                          <a16:creationId xmlns:a16="http://schemas.microsoft.com/office/drawing/2014/main" id="{92D33903-4F52-4173-8A17-38EC8B40DFF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EF137C5A-2B27-4186-A98B-84BCA28A28F7}"/>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BD1040CB-8DE4-4BA4-A3AE-A29AEF800E1D}"/>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BA4FB2EE-BBD3-4C38-A87B-667C25FD3DE8}"/>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Rounded Rectangle 176">
                      <a:extLst>
                        <a:ext uri="{FF2B5EF4-FFF2-40B4-BE49-F238E27FC236}">
                          <a16:creationId xmlns:a16="http://schemas.microsoft.com/office/drawing/2014/main" id="{D2E855E7-DAD0-452B-AE22-F91834686AEC}"/>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9" name="Rounded Rectangle 177">
                      <a:extLst>
                        <a:ext uri="{FF2B5EF4-FFF2-40B4-BE49-F238E27FC236}">
                          <a16:creationId xmlns:a16="http://schemas.microsoft.com/office/drawing/2014/main" id="{38F91E08-F731-4D18-9680-4A42C3224DC1}"/>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0" name="Rounded Rectangle 178">
                      <a:extLst>
                        <a:ext uri="{FF2B5EF4-FFF2-40B4-BE49-F238E27FC236}">
                          <a16:creationId xmlns:a16="http://schemas.microsoft.com/office/drawing/2014/main" id="{0E2E8C9B-208E-4C1F-B548-8B25A908E712}"/>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133" name="Group 132">
            <a:extLst>
              <a:ext uri="{FF2B5EF4-FFF2-40B4-BE49-F238E27FC236}">
                <a16:creationId xmlns:a16="http://schemas.microsoft.com/office/drawing/2014/main" id="{4C277BFE-17D6-4B62-B59A-58125029FD2A}"/>
              </a:ext>
            </a:extLst>
          </p:cNvPr>
          <p:cNvGrpSpPr/>
          <p:nvPr userDrawn="1"/>
        </p:nvGrpSpPr>
        <p:grpSpPr>
          <a:xfrm>
            <a:off x="44538" y="2331675"/>
            <a:ext cx="1475072" cy="726137"/>
            <a:chOff x="-36576" y="2104220"/>
            <a:chExt cx="1475072" cy="726138"/>
          </a:xfrm>
        </p:grpSpPr>
        <p:sp>
          <p:nvSpPr>
            <p:cNvPr id="134" name="TextBox 133">
              <a:extLst>
                <a:ext uri="{FF2B5EF4-FFF2-40B4-BE49-F238E27FC236}">
                  <a16:creationId xmlns:a16="http://schemas.microsoft.com/office/drawing/2014/main" id="{456A2FB8-5984-47FA-9591-42F6084B50DB}"/>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a:t>LOGS, FILES AND MEDIA</a:t>
              </a:r>
              <a:br>
                <a:rPr lang="en-US" sz="900"/>
              </a:br>
              <a:r>
                <a:rPr lang="en-US" sz="900"/>
                <a:t>(UNSTRUCTURED)</a:t>
              </a:r>
            </a:p>
          </p:txBody>
        </p:sp>
        <p:grpSp>
          <p:nvGrpSpPr>
            <p:cNvPr id="135" name="Group 134">
              <a:extLst>
                <a:ext uri="{FF2B5EF4-FFF2-40B4-BE49-F238E27FC236}">
                  <a16:creationId xmlns:a16="http://schemas.microsoft.com/office/drawing/2014/main" id="{F95B2E3F-C483-467C-8824-F8115AE87F00}"/>
                </a:ext>
              </a:extLst>
            </p:cNvPr>
            <p:cNvGrpSpPr/>
            <p:nvPr/>
          </p:nvGrpSpPr>
          <p:grpSpPr>
            <a:xfrm>
              <a:off x="130992" y="2104220"/>
              <a:ext cx="1139936" cy="311980"/>
              <a:chOff x="149010" y="2104220"/>
              <a:chExt cx="1139936" cy="311980"/>
            </a:xfrm>
          </p:grpSpPr>
          <p:pic>
            <p:nvPicPr>
              <p:cNvPr id="136" name="Graphic 135">
                <a:extLst>
                  <a:ext uri="{FF2B5EF4-FFF2-40B4-BE49-F238E27FC236}">
                    <a16:creationId xmlns:a16="http://schemas.microsoft.com/office/drawing/2014/main" id="{DCF3282B-AE9E-445D-B109-B07C17E019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137" name="Freeform: Shape 136">
                <a:extLst>
                  <a:ext uri="{FF2B5EF4-FFF2-40B4-BE49-F238E27FC236}">
                    <a16:creationId xmlns:a16="http://schemas.microsoft.com/office/drawing/2014/main" id="{CCA33D2D-BA3C-4DF1-B452-9BFB76DA1EFD}"/>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a:t>r</a:t>
                </a:r>
              </a:p>
            </p:txBody>
          </p:sp>
          <p:pic>
            <p:nvPicPr>
              <p:cNvPr id="138" name="Picture 137">
                <a:extLst>
                  <a:ext uri="{FF2B5EF4-FFF2-40B4-BE49-F238E27FC236}">
                    <a16:creationId xmlns:a16="http://schemas.microsoft.com/office/drawing/2014/main" id="{DE814ACC-7A86-4184-BD3D-8947E67B57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262962631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image" Target="../media/image10.pn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theme" Target="../theme/theme3.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image" Target="../media/image23.png"/><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theme" Target="../theme/theme4.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4535" r:id="rId30"/>
    <p:sldLayoutId id="2147484536" r:id="rId31"/>
    <p:sldLayoutId id="2147484537"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693068538"/>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3" r:id="rId23"/>
    <p:sldLayoutId id="2147484564" r:id="rId24"/>
    <p:sldLayoutId id="2147484566" r:id="rId25"/>
    <p:sldLayoutId id="2147484567" r:id="rId26"/>
    <p:sldLayoutId id="2147484568" r:id="rId27"/>
    <p:sldLayoutId id="2147484569" r:id="rId28"/>
    <p:sldLayoutId id="2147484570" r:id="rId29"/>
    <p:sldLayoutId id="2147484572" r:id="rId30"/>
    <p:sldLayoutId id="2147484573" r:id="rId31"/>
    <p:sldLayoutId id="2147484574" r:id="rId32"/>
    <p:sldLayoutId id="2147484575" r:id="rId33"/>
    <p:sldLayoutId id="2147484576" r:id="rId34"/>
    <p:sldLayoutId id="2147484577" r:id="rId35"/>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399929055"/>
      </p:ext>
    </p:extLst>
  </p:cSld>
  <p:clrMap bg1="lt1" tx1="dk1" bg2="lt2" tx2="dk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232.emf"/><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hyperlink" Target="https://azure.microsoft.com/blog/near-real-time-analytics-in-azure-sql-data-warehouse" TargetMode="External"/><Relationship Id="rId2" Type="http://schemas.openxmlformats.org/officeDocument/2006/relationships/hyperlink" Target="https://azure.microsoft.com/blog/implementation-patterns-for-big-data-and-data-warehouse-on-azure" TargetMode="External"/><Relationship Id="rId1" Type="http://schemas.openxmlformats.org/officeDocument/2006/relationships/slideLayout" Target="../slideLayouts/slideLayout5.xml"/><Relationship Id="rId4" Type="http://schemas.openxmlformats.org/officeDocument/2006/relationships/hyperlink" Target="https://github.com/Microsoft/MCW-Big-data-and-visualization"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notesSlide" Target="../notesSlides/notesSlide11.xml"/><Relationship Id="rId1" Type="http://schemas.openxmlformats.org/officeDocument/2006/relationships/slideLayout" Target="../slideLayouts/slideLayout31.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1.png"/><Relationship Id="rId18" Type="http://schemas.openxmlformats.org/officeDocument/2006/relationships/image" Target="../media/image85.png"/><Relationship Id="rId26" Type="http://schemas.openxmlformats.org/officeDocument/2006/relationships/image" Target="../media/image93.png"/><Relationship Id="rId39" Type="http://schemas.openxmlformats.org/officeDocument/2006/relationships/image" Target="../media/image106.png"/><Relationship Id="rId3" Type="http://schemas.openxmlformats.org/officeDocument/2006/relationships/image" Target="../media/image72.png"/><Relationship Id="rId21" Type="http://schemas.openxmlformats.org/officeDocument/2006/relationships/image" Target="../media/image88.png"/><Relationship Id="rId34" Type="http://schemas.openxmlformats.org/officeDocument/2006/relationships/image" Target="../media/image101.png"/><Relationship Id="rId7" Type="http://schemas.openxmlformats.org/officeDocument/2006/relationships/image" Target="../media/image76.png"/><Relationship Id="rId12" Type="http://schemas.openxmlformats.org/officeDocument/2006/relationships/hyperlink" Target="http://www.asd.gov.au/infosec/irap/index.htm" TargetMode="External"/><Relationship Id="rId17" Type="http://schemas.openxmlformats.org/officeDocument/2006/relationships/image" Target="../media/image84.jpeg"/><Relationship Id="rId25" Type="http://schemas.openxmlformats.org/officeDocument/2006/relationships/image" Target="../media/image92.jpeg"/><Relationship Id="rId33" Type="http://schemas.openxmlformats.org/officeDocument/2006/relationships/image" Target="../media/image100.jpeg"/><Relationship Id="rId38" Type="http://schemas.openxmlformats.org/officeDocument/2006/relationships/image" Target="../media/image105.png"/><Relationship Id="rId2" Type="http://schemas.openxmlformats.org/officeDocument/2006/relationships/notesSlide" Target="../notesSlides/notesSlide13.xml"/><Relationship Id="rId16" Type="http://schemas.openxmlformats.org/officeDocument/2006/relationships/image" Target="../media/image83.jpeg"/><Relationship Id="rId20" Type="http://schemas.openxmlformats.org/officeDocument/2006/relationships/image" Target="../media/image87.png"/><Relationship Id="rId29"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91.png"/><Relationship Id="rId32" Type="http://schemas.openxmlformats.org/officeDocument/2006/relationships/image" Target="../media/image99.png"/><Relationship Id="rId37" Type="http://schemas.openxmlformats.org/officeDocument/2006/relationships/image" Target="../media/image104.png"/><Relationship Id="rId40" Type="http://schemas.openxmlformats.org/officeDocument/2006/relationships/image" Target="../media/image107.png"/><Relationship Id="rId5" Type="http://schemas.openxmlformats.org/officeDocument/2006/relationships/image" Target="../media/image74.jpeg"/><Relationship Id="rId15" Type="http://schemas.openxmlformats.org/officeDocument/2006/relationships/image" Target="../media/image82.jpeg"/><Relationship Id="rId23" Type="http://schemas.openxmlformats.org/officeDocument/2006/relationships/image" Target="../media/image90.jpeg"/><Relationship Id="rId28" Type="http://schemas.openxmlformats.org/officeDocument/2006/relationships/image" Target="../media/image95.jpeg"/><Relationship Id="rId36" Type="http://schemas.openxmlformats.org/officeDocument/2006/relationships/image" Target="../media/image103.jpeg"/><Relationship Id="rId10" Type="http://schemas.openxmlformats.org/officeDocument/2006/relationships/image" Target="../media/image79.png"/><Relationship Id="rId19" Type="http://schemas.openxmlformats.org/officeDocument/2006/relationships/image" Target="../media/image86.png"/><Relationship Id="rId31" Type="http://schemas.openxmlformats.org/officeDocument/2006/relationships/image" Target="../media/image98.png"/><Relationship Id="rId4" Type="http://schemas.openxmlformats.org/officeDocument/2006/relationships/image" Target="../media/image73.jpeg"/><Relationship Id="rId9" Type="http://schemas.openxmlformats.org/officeDocument/2006/relationships/image" Target="../media/image78.png"/><Relationship Id="rId14" Type="http://schemas.openxmlformats.org/officeDocument/2006/relationships/hyperlink" Target="https://www.fisc.or.jp/" TargetMode="External"/><Relationship Id="rId22" Type="http://schemas.openxmlformats.org/officeDocument/2006/relationships/image" Target="../media/image89.png"/><Relationship Id="rId27" Type="http://schemas.openxmlformats.org/officeDocument/2006/relationships/image" Target="../media/image94.png"/><Relationship Id="rId30" Type="http://schemas.openxmlformats.org/officeDocument/2006/relationships/image" Target="../media/image97.png"/><Relationship Id="rId35" Type="http://schemas.openxmlformats.org/officeDocument/2006/relationships/image" Target="../media/image10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09.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notesSlide" Target="../notesSlides/notesSlide17.xml"/><Relationship Id="rId7" Type="http://schemas.openxmlformats.org/officeDocument/2006/relationships/image" Target="../media/image113.png"/><Relationship Id="rId2" Type="http://schemas.openxmlformats.org/officeDocument/2006/relationships/slideLayout" Target="../slideLayouts/slideLayout78.xml"/><Relationship Id="rId1" Type="http://schemas.openxmlformats.org/officeDocument/2006/relationships/tags" Target="../tags/tag1.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117.jpeg"/><Relationship Id="rId18" Type="http://schemas.openxmlformats.org/officeDocument/2006/relationships/image" Target="../media/image122.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116.jpeg"/><Relationship Id="rId17" Type="http://schemas.openxmlformats.org/officeDocument/2006/relationships/image" Target="../media/image121.jpeg"/><Relationship Id="rId2" Type="http://schemas.openxmlformats.org/officeDocument/2006/relationships/tags" Target="../tags/tag3.xml"/><Relationship Id="rId16" Type="http://schemas.openxmlformats.org/officeDocument/2006/relationships/image" Target="../media/image120.jpe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15.jpeg"/><Relationship Id="rId5" Type="http://schemas.openxmlformats.org/officeDocument/2006/relationships/tags" Target="../tags/tag6.xml"/><Relationship Id="rId15" Type="http://schemas.openxmlformats.org/officeDocument/2006/relationships/image" Target="../media/image119.jpeg"/><Relationship Id="rId10" Type="http://schemas.openxmlformats.org/officeDocument/2006/relationships/notesSlide" Target="../notesSlides/notesSlide18.xml"/><Relationship Id="rId4" Type="http://schemas.openxmlformats.org/officeDocument/2006/relationships/tags" Target="../tags/tag5.xml"/><Relationship Id="rId9" Type="http://schemas.openxmlformats.org/officeDocument/2006/relationships/slideLayout" Target="../slideLayouts/slideLayout79.xml"/><Relationship Id="rId14" Type="http://schemas.openxmlformats.org/officeDocument/2006/relationships/image" Target="../media/image11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18" Type="http://schemas.openxmlformats.org/officeDocument/2006/relationships/image" Target="../media/image28.png"/><Relationship Id="rId3" Type="http://schemas.openxmlformats.org/officeDocument/2006/relationships/notesSlide" Target="../notesSlides/notesSlide19.xml"/><Relationship Id="rId7" Type="http://schemas.openxmlformats.org/officeDocument/2006/relationships/image" Target="../media/image126.png"/><Relationship Id="rId12" Type="http://schemas.openxmlformats.org/officeDocument/2006/relationships/image" Target="../media/image131.png"/><Relationship Id="rId17" Type="http://schemas.openxmlformats.org/officeDocument/2006/relationships/image" Target="../media/image27.svg"/><Relationship Id="rId2" Type="http://schemas.openxmlformats.org/officeDocument/2006/relationships/slideLayout" Target="../slideLayouts/slideLayout80.xml"/><Relationship Id="rId16" Type="http://schemas.openxmlformats.org/officeDocument/2006/relationships/image" Target="../media/image26.png"/><Relationship Id="rId1" Type="http://schemas.openxmlformats.org/officeDocument/2006/relationships/tags" Target="../tags/tag10.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svg"/></Relationships>
</file>

<file path=ppt/slides/_rels/slide23.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43.png"/><Relationship Id="rId18" Type="http://schemas.openxmlformats.org/officeDocument/2006/relationships/image" Target="../media/image148.jpeg"/><Relationship Id="rId3" Type="http://schemas.openxmlformats.org/officeDocument/2006/relationships/image" Target="../media/image135.emf"/><Relationship Id="rId21" Type="http://schemas.openxmlformats.org/officeDocument/2006/relationships/image" Target="../media/image151.svg"/><Relationship Id="rId7" Type="http://schemas.openxmlformats.org/officeDocument/2006/relationships/image" Target="../media/image128.png"/><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notesSlide" Target="../notesSlides/notesSlide20.xml"/><Relationship Id="rId16" Type="http://schemas.openxmlformats.org/officeDocument/2006/relationships/image" Target="../media/image146.jpeg"/><Relationship Id="rId20" Type="http://schemas.openxmlformats.org/officeDocument/2006/relationships/image" Target="../media/image150.png"/><Relationship Id="rId1" Type="http://schemas.openxmlformats.org/officeDocument/2006/relationships/slideLayout" Target="../slideLayouts/slideLayout80.xml"/><Relationship Id="rId6" Type="http://schemas.openxmlformats.org/officeDocument/2006/relationships/image" Target="../media/image138.png"/><Relationship Id="rId11" Type="http://schemas.openxmlformats.org/officeDocument/2006/relationships/image" Target="../media/image141.png"/><Relationship Id="rId5" Type="http://schemas.openxmlformats.org/officeDocument/2006/relationships/image" Target="../media/image137.emf"/><Relationship Id="rId15" Type="http://schemas.openxmlformats.org/officeDocument/2006/relationships/image" Target="../media/image145.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136.png"/><Relationship Id="rId9" Type="http://schemas.openxmlformats.org/officeDocument/2006/relationships/image" Target="../media/image139.png"/><Relationship Id="rId14" Type="http://schemas.openxmlformats.org/officeDocument/2006/relationships/image" Target="../media/image1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5.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18" Type="http://schemas.openxmlformats.org/officeDocument/2006/relationships/image" Target="../media/image151.svg"/><Relationship Id="rId26" Type="http://schemas.openxmlformats.org/officeDocument/2006/relationships/image" Target="../media/image126.png"/><Relationship Id="rId3" Type="http://schemas.openxmlformats.org/officeDocument/2006/relationships/image" Target="../media/image142.png"/><Relationship Id="rId21" Type="http://schemas.openxmlformats.org/officeDocument/2006/relationships/image" Target="../media/image127.png"/><Relationship Id="rId7" Type="http://schemas.openxmlformats.org/officeDocument/2006/relationships/image" Target="../media/image137.emf"/><Relationship Id="rId12" Type="http://schemas.openxmlformats.org/officeDocument/2006/relationships/image" Target="../media/image141.png"/><Relationship Id="rId17" Type="http://schemas.openxmlformats.org/officeDocument/2006/relationships/image" Target="../media/image150.png"/><Relationship Id="rId25" Type="http://schemas.openxmlformats.org/officeDocument/2006/relationships/image" Target="../media/image125.png"/><Relationship Id="rId33" Type="http://schemas.openxmlformats.org/officeDocument/2006/relationships/image" Target="../media/image129.png"/><Relationship Id="rId2" Type="http://schemas.openxmlformats.org/officeDocument/2006/relationships/notesSlide" Target="../notesSlides/notesSlide21.xml"/><Relationship Id="rId16" Type="http://schemas.openxmlformats.org/officeDocument/2006/relationships/image" Target="../media/image144.png"/><Relationship Id="rId20" Type="http://schemas.openxmlformats.org/officeDocument/2006/relationships/image" Target="../media/image128.png"/><Relationship Id="rId29" Type="http://schemas.openxmlformats.org/officeDocument/2006/relationships/image" Target="../media/image134.png"/><Relationship Id="rId1" Type="http://schemas.openxmlformats.org/officeDocument/2006/relationships/slideLayout" Target="../slideLayouts/slideLayout73.xml"/><Relationship Id="rId6" Type="http://schemas.openxmlformats.org/officeDocument/2006/relationships/image" Target="../media/image28.png"/><Relationship Id="rId11" Type="http://schemas.openxmlformats.org/officeDocument/2006/relationships/image" Target="../media/image149.png"/><Relationship Id="rId24" Type="http://schemas.openxmlformats.org/officeDocument/2006/relationships/image" Target="../media/image124.png"/><Relationship Id="rId32" Type="http://schemas.openxmlformats.org/officeDocument/2006/relationships/image" Target="../media/image133.svg"/><Relationship Id="rId5" Type="http://schemas.openxmlformats.org/officeDocument/2006/relationships/image" Target="../media/image27.svg"/><Relationship Id="rId15" Type="http://schemas.openxmlformats.org/officeDocument/2006/relationships/image" Target="../media/image143.png"/><Relationship Id="rId23" Type="http://schemas.openxmlformats.org/officeDocument/2006/relationships/image" Target="../media/image123.png"/><Relationship Id="rId28" Type="http://schemas.openxmlformats.org/officeDocument/2006/relationships/image" Target="../media/image136.png"/><Relationship Id="rId10" Type="http://schemas.openxmlformats.org/officeDocument/2006/relationships/image" Target="../media/image148.jpeg"/><Relationship Id="rId19" Type="http://schemas.openxmlformats.org/officeDocument/2006/relationships/image" Target="../media/image138.png"/><Relationship Id="rId31" Type="http://schemas.openxmlformats.org/officeDocument/2006/relationships/image" Target="../media/image132.png"/><Relationship Id="rId4" Type="http://schemas.openxmlformats.org/officeDocument/2006/relationships/image" Target="../media/image26.png"/><Relationship Id="rId9" Type="http://schemas.openxmlformats.org/officeDocument/2006/relationships/image" Target="../media/image147.png"/><Relationship Id="rId14" Type="http://schemas.openxmlformats.org/officeDocument/2006/relationships/image" Target="../media/image146.jpeg"/><Relationship Id="rId22" Type="http://schemas.openxmlformats.org/officeDocument/2006/relationships/image" Target="../media/image139.png"/><Relationship Id="rId27" Type="http://schemas.openxmlformats.org/officeDocument/2006/relationships/image" Target="../media/image135.emf"/><Relationship Id="rId30" Type="http://schemas.openxmlformats.org/officeDocument/2006/relationships/image" Target="../media/image1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80.xml"/><Relationship Id="rId5" Type="http://schemas.openxmlformats.org/officeDocument/2006/relationships/image" Target="../media/image126.png"/><Relationship Id="rId4" Type="http://schemas.openxmlformats.org/officeDocument/2006/relationships/image" Target="../media/image12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0.xml"/><Relationship Id="rId1" Type="http://schemas.openxmlformats.org/officeDocument/2006/relationships/tags" Target="../tags/tag1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0.xml"/><Relationship Id="rId1" Type="http://schemas.openxmlformats.org/officeDocument/2006/relationships/tags" Target="../tags/tag12.xml"/><Relationship Id="rId5" Type="http://schemas.openxmlformats.org/officeDocument/2006/relationships/hyperlink" Target="https://docs.microsoft.com/sql/relational-databases/polybase/polybase-scale-out-groups" TargetMode="External"/><Relationship Id="rId4" Type="http://schemas.openxmlformats.org/officeDocument/2006/relationships/hyperlink" Target="https://docs.microsoft.com/sql/relational-databases/polybase/polybase-guide#performanc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0.xml"/><Relationship Id="rId1" Type="http://schemas.openxmlformats.org/officeDocument/2006/relationships/tags" Target="../tags/tag1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0.xml"/><Relationship Id="rId1" Type="http://schemas.openxmlformats.org/officeDocument/2006/relationships/tags" Target="../tags/tag1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0.xml"/><Relationship Id="rId1" Type="http://schemas.openxmlformats.org/officeDocument/2006/relationships/tags" Target="../tags/tag15.xml"/></Relationships>
</file>

<file path=ppt/slides/_rels/slide3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8.png"/><Relationship Id="rId1" Type="http://schemas.openxmlformats.org/officeDocument/2006/relationships/slideLayout" Target="../slideLayouts/slideLayout80.xml"/><Relationship Id="rId5" Type="http://schemas.openxmlformats.org/officeDocument/2006/relationships/image" Target="../media/image139.png"/><Relationship Id="rId4" Type="http://schemas.openxmlformats.org/officeDocument/2006/relationships/image" Target="../media/image12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0.xml"/><Relationship Id="rId1" Type="http://schemas.openxmlformats.org/officeDocument/2006/relationships/tags" Target="../tags/tag16.xml"/><Relationship Id="rId4" Type="http://schemas.openxmlformats.org/officeDocument/2006/relationships/hyperlink" Target="https://docs.microsoft.com/azure/storage/common/storage-redundancy"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0.xml"/><Relationship Id="rId1" Type="http://schemas.openxmlformats.org/officeDocument/2006/relationships/tags" Target="../tags/tag17.xml"/></Relationships>
</file>

<file path=ppt/slides/_rels/slide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0.png"/><Relationship Id="rId1" Type="http://schemas.openxmlformats.org/officeDocument/2006/relationships/slideLayout" Target="../slideLayouts/slideLayout80.xml"/><Relationship Id="rId5" Type="http://schemas.openxmlformats.org/officeDocument/2006/relationships/image" Target="../media/image149.png"/><Relationship Id="rId4" Type="http://schemas.openxmlformats.org/officeDocument/2006/relationships/image" Target="../media/image148.jpeg"/></Relationships>
</file>

<file path=ppt/slides/_rels/slide38.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30.xml"/><Relationship Id="rId1" Type="http://schemas.openxmlformats.org/officeDocument/2006/relationships/slideLayout" Target="../slideLayouts/slideLayout81.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39.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31.xml"/><Relationship Id="rId1" Type="http://schemas.openxmlformats.org/officeDocument/2006/relationships/slideLayout" Target="../slideLayouts/slideLayout81.xml"/><Relationship Id="rId6" Type="http://schemas.openxmlformats.org/officeDocument/2006/relationships/image" Target="../media/image161.jpeg"/><Relationship Id="rId5" Type="http://schemas.openxmlformats.org/officeDocument/2006/relationships/image" Target="../media/image160.png"/><Relationship Id="rId4" Type="http://schemas.openxmlformats.org/officeDocument/2006/relationships/image" Target="../media/image15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notesSlide" Target="../notesSlides/notesSlide32.xml"/><Relationship Id="rId1" Type="http://schemas.openxmlformats.org/officeDocument/2006/relationships/slideLayout" Target="../slideLayouts/slideLayout81.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 Id="rId9" Type="http://schemas.openxmlformats.org/officeDocument/2006/relationships/image" Target="../media/image169.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8.xml"/></Relationships>
</file>

<file path=ppt/slides/_rels/slide42.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34.xml"/><Relationship Id="rId1" Type="http://schemas.openxmlformats.org/officeDocument/2006/relationships/slideLayout" Target="../slideLayouts/slideLayout86.xml"/><Relationship Id="rId4" Type="http://schemas.openxmlformats.org/officeDocument/2006/relationships/image" Target="../media/image171.png"/></Relationships>
</file>

<file path=ppt/slides/_rels/slide43.xml.rels><?xml version="1.0" encoding="UTF-8" standalone="yes"?>
<Relationships xmlns="http://schemas.openxmlformats.org/package/2006/relationships"><Relationship Id="rId3" Type="http://schemas.openxmlformats.org/officeDocument/2006/relationships/hyperlink" Target="https://azure.microsoft.com/en-us/services/managed-disks/" TargetMode="External"/><Relationship Id="rId2" Type="http://schemas.openxmlformats.org/officeDocument/2006/relationships/notesSlide" Target="../notesSlides/notesSlide35.xml"/><Relationship Id="rId1" Type="http://schemas.openxmlformats.org/officeDocument/2006/relationships/slideLayout" Target="../slideLayouts/slideLayout86.xml"/><Relationship Id="rId4" Type="http://schemas.openxmlformats.org/officeDocument/2006/relationships/image" Target="../media/image172.png"/></Relationships>
</file>

<file path=ppt/slides/_rels/slide44.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hyperlink" Target="https://docs.microsoft.com/en-us/azure/hdinsight/hdinsight-apache-kafka-spark-structured-streaming" TargetMode="External"/><Relationship Id="rId7" Type="http://schemas.openxmlformats.org/officeDocument/2006/relationships/image" Target="../media/image175.png"/><Relationship Id="rId2" Type="http://schemas.openxmlformats.org/officeDocument/2006/relationships/notesSlide" Target="../notesSlides/notesSlide36.xml"/><Relationship Id="rId1" Type="http://schemas.openxmlformats.org/officeDocument/2006/relationships/slideLayout" Target="../slideLayouts/slideLayout86.xml"/><Relationship Id="rId6" Type="http://schemas.openxmlformats.org/officeDocument/2006/relationships/image" Target="../media/image174.jpe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hyperlink" Target="https://docs.microsoft.com/en-us/azure/hdinsight/hdinsight-apache-storm-with-kafka" TargetMode="External"/><Relationship Id="rId9" Type="http://schemas.openxmlformats.org/officeDocument/2006/relationships/image" Target="../media/image177.png"/></Relationships>
</file>

<file path=ppt/slides/_rels/slide4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7.xml"/><Relationship Id="rId1" Type="http://schemas.openxmlformats.org/officeDocument/2006/relationships/slideLayout" Target="../slideLayouts/slideLayout87.xml"/></Relationships>
</file>

<file path=ppt/slides/_rels/slide46.xml.rels><?xml version="1.0" encoding="UTF-8" standalone="yes"?>
<Relationships xmlns="http://schemas.openxmlformats.org/package/2006/relationships"><Relationship Id="rId3" Type="http://schemas.openxmlformats.org/officeDocument/2006/relationships/hyperlink" Target="https://cwiki.apache.org/confluence/display/KAFKA/Powered+By" TargetMode="External"/><Relationship Id="rId2" Type="http://schemas.openxmlformats.org/officeDocument/2006/relationships/notesSlide" Target="../notesSlides/notesSlide38.xml"/><Relationship Id="rId1" Type="http://schemas.openxmlformats.org/officeDocument/2006/relationships/slideLayout" Target="../slideLayouts/slideLayout87.xml"/><Relationship Id="rId6" Type="http://schemas.openxmlformats.org/officeDocument/2006/relationships/hyperlink" Target="https://cwiki.apache.org/confluence/display/KAFKA/Ecosystem" TargetMode="External"/><Relationship Id="rId5" Type="http://schemas.openxmlformats.org/officeDocument/2006/relationships/hyperlink" Target="http://kafka.apache.org/documentation#connect" TargetMode="External"/><Relationship Id="rId4" Type="http://schemas.openxmlformats.org/officeDocument/2006/relationships/hyperlink" Target="https://www.confluent.io/blog/apache-kafka-hits-1-1-trillion-messages-per-day-joins-the-4-comma-club/"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8.xml"/></Relationships>
</file>

<file path=ppt/slides/_rels/slide4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0.xml"/><Relationship Id="rId1" Type="http://schemas.openxmlformats.org/officeDocument/2006/relationships/slideLayout" Target="../slideLayouts/slideLayout86.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event-hubs/event-hubs-features#sas-tokens" TargetMode="External"/><Relationship Id="rId2" Type="http://schemas.openxmlformats.org/officeDocument/2006/relationships/notesSlide" Target="../notesSlides/notesSlide41.xml"/><Relationship Id="rId1" Type="http://schemas.openxmlformats.org/officeDocument/2006/relationships/slideLayout" Target="../slideLayouts/slideLayout86.xml"/><Relationship Id="rId4" Type="http://schemas.openxmlformats.org/officeDocument/2006/relationships/image" Target="../media/image180.png"/></Relationships>
</file>

<file path=ppt/slides/_rels/slide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8.xml"/></Relationships>
</file>

<file path=ppt/slides/_rels/slide52.xml.rels><?xml version="1.0" encoding="UTF-8" standalone="yes"?>
<Relationships xmlns="http://schemas.openxmlformats.org/package/2006/relationships"><Relationship Id="rId3" Type="http://schemas.openxmlformats.org/officeDocument/2006/relationships/hyperlink" Target="https://azure.microsoft.com/en-us/services/iot-edge/" TargetMode="External"/><Relationship Id="rId2" Type="http://schemas.openxmlformats.org/officeDocument/2006/relationships/notesSlide" Target="../notesSlides/notesSlide44.xml"/><Relationship Id="rId1" Type="http://schemas.openxmlformats.org/officeDocument/2006/relationships/slideLayout" Target="../slideLayouts/slideLayout87.xml"/><Relationship Id="rId4" Type="http://schemas.openxmlformats.org/officeDocument/2006/relationships/image" Target="../media/image181.png"/></Relationships>
</file>

<file path=ppt/slides/_rels/slide53.xml.rels><?xml version="1.0" encoding="UTF-8" standalone="yes"?>
<Relationships xmlns="http://schemas.openxmlformats.org/package/2006/relationships"><Relationship Id="rId8" Type="http://schemas.openxmlformats.org/officeDocument/2006/relationships/hyperlink" Target="https://docs.microsoft.com/en-us/azure/iot-hub/iot-hub-devguide-device-twins" TargetMode="External"/><Relationship Id="rId3" Type="http://schemas.openxmlformats.org/officeDocument/2006/relationships/image" Target="../media/image163.png"/><Relationship Id="rId7" Type="http://schemas.openxmlformats.org/officeDocument/2006/relationships/image" Target="../media/image185.png"/><Relationship Id="rId2" Type="http://schemas.openxmlformats.org/officeDocument/2006/relationships/notesSlide" Target="../notesSlides/notesSlide45.xml"/><Relationship Id="rId1" Type="http://schemas.openxmlformats.org/officeDocument/2006/relationships/slideLayout" Target="../slideLayouts/slideLayout87.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 Id="rId9" Type="http://schemas.openxmlformats.org/officeDocument/2006/relationships/image" Target="../media/image186.png"/></Relationships>
</file>

<file path=ppt/slides/_rels/slide5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6.xml"/><Relationship Id="rId1" Type="http://schemas.openxmlformats.org/officeDocument/2006/relationships/slideLayout" Target="../slideLayouts/slideLayout87.xml"/></Relationships>
</file>

<file path=ppt/slides/_rels/slide5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7.xml"/><Relationship Id="rId1" Type="http://schemas.openxmlformats.org/officeDocument/2006/relationships/slideLayout" Target="../slideLayouts/slideLayout87.xml"/><Relationship Id="rId4" Type="http://schemas.openxmlformats.org/officeDocument/2006/relationships/hyperlink" Target="https://docs.microsoft.com/en-us/azure/iot-hub/iot-hub-devguide-endpoints"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7.xml"/></Relationships>
</file>

<file path=ppt/slides/_rels/slide57.xml.rels><?xml version="1.0" encoding="UTF-8" standalone="yes"?>
<Relationships xmlns="http://schemas.openxmlformats.org/package/2006/relationships"><Relationship Id="rId3" Type="http://schemas.openxmlformats.org/officeDocument/2006/relationships/hyperlink" Target="https://docs.microsoft.com/en-us/azure/iot-hub/iot-hub-devguide-device-twins" TargetMode="External"/><Relationship Id="rId2" Type="http://schemas.openxmlformats.org/officeDocument/2006/relationships/notesSlide" Target="../notesSlides/notesSlide49.xml"/><Relationship Id="rId1" Type="http://schemas.openxmlformats.org/officeDocument/2006/relationships/slideLayout" Target="../slideLayouts/slideLayout87.xml"/></Relationships>
</file>

<file path=ppt/slides/_rels/slide58.xml.rels><?xml version="1.0" encoding="UTF-8" standalone="yes"?>
<Relationships xmlns="http://schemas.openxmlformats.org/package/2006/relationships"><Relationship Id="rId3" Type="http://schemas.openxmlformats.org/officeDocument/2006/relationships/hyperlink" Target="https://docs.microsoft.com/en-us/azure/iot-hub/iot-hub-protocol-gateway" TargetMode="External"/><Relationship Id="rId2" Type="http://schemas.openxmlformats.org/officeDocument/2006/relationships/notesSlide" Target="../notesSlides/notesSlide50.xml"/><Relationship Id="rId1" Type="http://schemas.openxmlformats.org/officeDocument/2006/relationships/slideLayout" Target="../slideLayouts/slideLayout80.xml"/></Relationships>
</file>

<file path=ppt/slides/_rels/slide59.xml.rels><?xml version="1.0" encoding="UTF-8" standalone="yes"?>
<Relationships xmlns="http://schemas.openxmlformats.org/package/2006/relationships"><Relationship Id="rId3" Type="http://schemas.openxmlformats.org/officeDocument/2006/relationships/hyperlink" Target="https://spark.apache.org/docs/2.2.0/streaming-kafka-integration.html" TargetMode="External"/><Relationship Id="rId2" Type="http://schemas.openxmlformats.org/officeDocument/2006/relationships/notesSlide" Target="../notesSlides/notesSlide51.xml"/><Relationship Id="rId1" Type="http://schemas.openxmlformats.org/officeDocument/2006/relationships/slideLayout" Target="../slideLayouts/slideLayout80.xml"/><Relationship Id="rId5" Type="http://schemas.openxmlformats.org/officeDocument/2006/relationships/hyperlink" Target="http://storm.apache.org/releases/2.0.0-SNAPSHOT/storm-kafka.html" TargetMode="External"/><Relationship Id="rId4" Type="http://schemas.openxmlformats.org/officeDocument/2006/relationships/hyperlink" Target="https://github.com/Azure/azure-event-hubs-spark"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2.png"/><Relationship Id="rId1" Type="http://schemas.openxmlformats.org/officeDocument/2006/relationships/slideLayout" Target="../slideLayouts/slideLayout80.xml"/><Relationship Id="rId5" Type="http://schemas.openxmlformats.org/officeDocument/2006/relationships/image" Target="../media/image146.jpeg"/><Relationship Id="rId4" Type="http://schemas.openxmlformats.org/officeDocument/2006/relationships/image" Target="../media/image145.png"/></Relationships>
</file>

<file path=ppt/slides/_rels/slide61.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92.png"/><Relationship Id="rId2" Type="http://schemas.openxmlformats.org/officeDocument/2006/relationships/notesSlide" Target="../notesSlides/notesSlide52.xml"/><Relationship Id="rId1" Type="http://schemas.openxmlformats.org/officeDocument/2006/relationships/slideLayout" Target="../slideLayouts/slideLayout81.xml"/><Relationship Id="rId6" Type="http://schemas.openxmlformats.org/officeDocument/2006/relationships/image" Target="../media/image191.jpeg"/><Relationship Id="rId5" Type="http://schemas.openxmlformats.org/officeDocument/2006/relationships/image" Target="../media/image190.png"/><Relationship Id="rId4" Type="http://schemas.openxmlformats.org/officeDocument/2006/relationships/image" Target="../media/image189.png"/></Relationships>
</file>

<file path=ppt/slides/_rels/slide62.xml.rels><?xml version="1.0" encoding="UTF-8" standalone="yes"?>
<Relationships xmlns="http://schemas.openxmlformats.org/package/2006/relationships"><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53.xml"/><Relationship Id="rId1" Type="http://schemas.openxmlformats.org/officeDocument/2006/relationships/slideLayout" Target="../slideLayouts/slideLayout81.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tags" Target="../tags/tag20.xml"/><Relationship Id="rId7" Type="http://schemas.openxmlformats.org/officeDocument/2006/relationships/image" Target="../media/image199.jpe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98.jpeg"/><Relationship Id="rId5" Type="http://schemas.openxmlformats.org/officeDocument/2006/relationships/notesSlide" Target="../notesSlides/notesSlide55.xml"/><Relationship Id="rId4" Type="http://schemas.openxmlformats.org/officeDocument/2006/relationships/slideLayout" Target="../slideLayouts/slideLayout93.xml"/></Relationships>
</file>

<file path=ppt/slides/_rels/slide6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6.xml"/><Relationship Id="rId1" Type="http://schemas.openxmlformats.org/officeDocument/2006/relationships/slideLayout" Target="../slideLayouts/slideLayout86.xml"/><Relationship Id="rId4" Type="http://schemas.openxmlformats.org/officeDocument/2006/relationships/image" Target="../media/image202.png"/></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7.xml"/><Relationship Id="rId1" Type="http://schemas.openxmlformats.org/officeDocument/2006/relationships/slideLayout" Target="../slideLayouts/slideLayout87.xml"/><Relationship Id="rId6" Type="http://schemas.openxmlformats.org/officeDocument/2006/relationships/image" Target="../media/image203.png"/><Relationship Id="rId5" Type="http://schemas.openxmlformats.org/officeDocument/2006/relationships/image" Target="../media/image149.png"/><Relationship Id="rId4" Type="http://schemas.openxmlformats.org/officeDocument/2006/relationships/image" Target="../media/image140.png"/></Relationships>
</file>

<file path=ppt/slides/_rels/slide67.xml.rels><?xml version="1.0" encoding="UTF-8" standalone="yes"?>
<Relationships xmlns="http://schemas.openxmlformats.org/package/2006/relationships"><Relationship Id="rId3" Type="http://schemas.openxmlformats.org/officeDocument/2006/relationships/hyperlink" Target="https://azure.microsoft.com/en-us/pricing/details/stream-analytics/" TargetMode="External"/><Relationship Id="rId2" Type="http://schemas.openxmlformats.org/officeDocument/2006/relationships/notesSlide" Target="../notesSlides/notesSlide58.xml"/><Relationship Id="rId1" Type="http://schemas.openxmlformats.org/officeDocument/2006/relationships/slideLayout" Target="../slideLayouts/slideLayout8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8.xml"/></Relationships>
</file>

<file path=ppt/slides/_rels/slide6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60.xml"/><Relationship Id="rId1" Type="http://schemas.openxmlformats.org/officeDocument/2006/relationships/slideLayout" Target="../slideLayouts/slideLayout87.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2" Type="http://schemas.openxmlformats.org/officeDocument/2006/relationships/notesSlide" Target="../notesSlides/notesSlide6.xml"/><Relationship Id="rId16" Type="http://schemas.openxmlformats.org/officeDocument/2006/relationships/image" Target="../media/image45.png"/><Relationship Id="rId20" Type="http://schemas.openxmlformats.org/officeDocument/2006/relationships/image" Target="../media/image49.png"/><Relationship Id="rId29" Type="http://schemas.openxmlformats.org/officeDocument/2006/relationships/image" Target="../media/image58.png"/><Relationship Id="rId1" Type="http://schemas.openxmlformats.org/officeDocument/2006/relationships/slideLayout" Target="../slideLayouts/slideLayout31.xml"/><Relationship Id="rId6" Type="http://schemas.openxmlformats.org/officeDocument/2006/relationships/image" Target="../media/image35.gif"/><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61.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image" Target="../media/image39.png"/><Relationship Id="rId19" Type="http://schemas.openxmlformats.org/officeDocument/2006/relationships/image" Target="../media/image48.png"/><Relationship Id="rId31" Type="http://schemas.openxmlformats.org/officeDocument/2006/relationships/image" Target="../media/image60.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s>
</file>

<file path=ppt/slides/_rels/slide70.xml.rels><?xml version="1.0" encoding="UTF-8" standalone="yes"?>
<Relationships xmlns="http://schemas.openxmlformats.org/package/2006/relationships"><Relationship Id="rId3" Type="http://schemas.openxmlformats.org/officeDocument/2006/relationships/hyperlink" Target="https://spark.apache.org/docs/latest/sql-programming-guide.html" TargetMode="External"/><Relationship Id="rId2" Type="http://schemas.openxmlformats.org/officeDocument/2006/relationships/notesSlide" Target="../notesSlides/notesSlide61.xml"/><Relationship Id="rId1" Type="http://schemas.openxmlformats.org/officeDocument/2006/relationships/slideLayout" Target="../slideLayouts/slideLayout87.xml"/><Relationship Id="rId5" Type="http://schemas.openxmlformats.org/officeDocument/2006/relationships/image" Target="../media/image206.png"/><Relationship Id="rId4" Type="http://schemas.openxmlformats.org/officeDocument/2006/relationships/image" Target="../media/image20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8.xml"/></Relationships>
</file>

<file path=ppt/slides/_rels/slide7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64.xml"/><Relationship Id="rId1" Type="http://schemas.openxmlformats.org/officeDocument/2006/relationships/slideLayout" Target="../slideLayouts/slideLayout87.xml"/><Relationship Id="rId5" Type="http://schemas.openxmlformats.org/officeDocument/2006/relationships/image" Target="../media/image209.png"/><Relationship Id="rId4" Type="http://schemas.openxmlformats.org/officeDocument/2006/relationships/image" Target="../media/image208.png"/></Relationships>
</file>

<file path=ppt/slides/_rels/slide7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5.xml"/><Relationship Id="rId1" Type="http://schemas.openxmlformats.org/officeDocument/2006/relationships/slideLayout" Target="../slideLayouts/slideLayout87.xml"/><Relationship Id="rId4" Type="http://schemas.openxmlformats.org/officeDocument/2006/relationships/image" Target="../media/image211.png"/></Relationships>
</file>

<file path=ppt/slides/_rels/slide75.xml.rels><?xml version="1.0" encoding="UTF-8" standalone="yes"?>
<Relationships xmlns="http://schemas.openxmlformats.org/package/2006/relationships"><Relationship Id="rId3" Type="http://schemas.openxmlformats.org/officeDocument/2006/relationships/image" Target="../media/image212.jpg"/><Relationship Id="rId2" Type="http://schemas.openxmlformats.org/officeDocument/2006/relationships/notesSlide" Target="../notesSlides/notesSlide66.xml"/><Relationship Id="rId1" Type="http://schemas.openxmlformats.org/officeDocument/2006/relationships/slideLayout" Target="../slideLayouts/slideLayout87.xml"/></Relationships>
</file>

<file path=ppt/slides/_rels/slide76.xml.rels><?xml version="1.0" encoding="UTF-8" standalone="yes"?>
<Relationships xmlns="http://schemas.openxmlformats.org/package/2006/relationships"><Relationship Id="rId3" Type="http://schemas.openxmlformats.org/officeDocument/2006/relationships/hyperlink" Target="http://storm.apache.org/Powered-By.html" TargetMode="External"/><Relationship Id="rId2" Type="http://schemas.openxmlformats.org/officeDocument/2006/relationships/notesSlide" Target="../notesSlides/notesSlide67.xml"/><Relationship Id="rId1" Type="http://schemas.openxmlformats.org/officeDocument/2006/relationships/slideLayout" Target="../slideLayouts/slideLayout87.xml"/><Relationship Id="rId6" Type="http://schemas.openxmlformats.org/officeDocument/2006/relationships/hyperlink" Target="https://docs.microsoft.com/en-us/azure/hdinsight/storm/apache-storm-develop-csharp-visual-studio-topology" TargetMode="External"/><Relationship Id="rId5" Type="http://schemas.openxmlformats.org/officeDocument/2006/relationships/hyperlink" Target="http://storm.apache.org/releases/1.1.1/Trident-tutorial.html" TargetMode="External"/><Relationship Id="rId4" Type="http://schemas.openxmlformats.org/officeDocument/2006/relationships/hyperlink" Target="http://storm.apache.org/releases/2.0.0-SNAPSHOT/storm-kafka.html"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34.png"/><Relationship Id="rId1" Type="http://schemas.openxmlformats.org/officeDocument/2006/relationships/slideLayout" Target="../slideLayouts/slideLayout80.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8.xml"/><Relationship Id="rId1" Type="http://schemas.openxmlformats.org/officeDocument/2006/relationships/tags" Target="../tags/tag2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80.xml"/><Relationship Id="rId1" Type="http://schemas.openxmlformats.org/officeDocument/2006/relationships/tags" Target="../tags/tag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80.xml"/><Relationship Id="rId1" Type="http://schemas.openxmlformats.org/officeDocument/2006/relationships/tags" Target="../tags/tag23.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80.xml"/><Relationship Id="rId1" Type="http://schemas.openxmlformats.org/officeDocument/2006/relationships/tags" Target="../tags/tag24.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80.xml"/><Relationship Id="rId1" Type="http://schemas.openxmlformats.org/officeDocument/2006/relationships/tags" Target="../tags/tag25.xml"/></Relationships>
</file>

<file path=ppt/slides/_rels/slide8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3.xml"/><Relationship Id="rId1" Type="http://schemas.openxmlformats.org/officeDocument/2006/relationships/slideLayout" Target="../slideLayouts/slideLayout83.xml"/></Relationships>
</file>

<file path=ppt/slides/_rels/slide8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74.xml"/><Relationship Id="rId1" Type="http://schemas.openxmlformats.org/officeDocument/2006/relationships/slideLayout" Target="../slideLayouts/slideLayout81.xml"/><Relationship Id="rId4" Type="http://schemas.openxmlformats.org/officeDocument/2006/relationships/image" Target="../media/image215.png"/></Relationships>
</file>

<file path=ppt/slides/_rels/slide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80.xml"/><Relationship Id="rId5" Type="http://schemas.openxmlformats.org/officeDocument/2006/relationships/image" Target="../media/image151.svg"/><Relationship Id="rId4" Type="http://schemas.openxmlformats.org/officeDocument/2006/relationships/image" Target="../media/image15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3.xml"/></Relationships>
</file>

<file path=ppt/slides/_rels/slide87.xml.rels><?xml version="1.0" encoding="UTF-8" standalone="yes"?>
<Relationships xmlns="http://schemas.openxmlformats.org/package/2006/relationships"><Relationship Id="rId3" Type="http://schemas.openxmlformats.org/officeDocument/2006/relationships/hyperlink" Target="http://cntk.ai/" TargetMode="External"/><Relationship Id="rId2" Type="http://schemas.openxmlformats.org/officeDocument/2006/relationships/notesSlide" Target="../notesSlides/notesSlide76.xml"/><Relationship Id="rId1" Type="http://schemas.openxmlformats.org/officeDocument/2006/relationships/slideLayout" Target="../slideLayouts/slideLayout83.xml"/><Relationship Id="rId5" Type="http://schemas.openxmlformats.org/officeDocument/2006/relationships/hyperlink" Target="https://www.tensorflow.org/" TargetMode="External"/><Relationship Id="rId4" Type="http://schemas.openxmlformats.org/officeDocument/2006/relationships/hyperlink" Target="https://github.com/intel-analytics/BigDL"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0.xml"/></Relationships>
</file>

<file path=ppt/slides/_rels/slide89.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jpeg"/><Relationship Id="rId7" Type="http://schemas.openxmlformats.org/officeDocument/2006/relationships/image" Target="../media/image220.png"/><Relationship Id="rId2" Type="http://schemas.openxmlformats.org/officeDocument/2006/relationships/notesSlide" Target="../notesSlides/notesSlide78.xml"/><Relationship Id="rId1" Type="http://schemas.openxmlformats.org/officeDocument/2006/relationships/slideLayout" Target="../slideLayouts/slideLayout84.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6.jpeg"/><Relationship Id="rId7" Type="http://schemas.openxmlformats.org/officeDocument/2006/relationships/image" Target="../media/image221.png"/><Relationship Id="rId2" Type="http://schemas.openxmlformats.org/officeDocument/2006/relationships/notesSlide" Target="../notesSlides/notesSlide79.xml"/><Relationship Id="rId1" Type="http://schemas.openxmlformats.org/officeDocument/2006/relationships/slideLayout" Target="../slideLayouts/slideLayout84.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0.png"/></Relationships>
</file>

<file path=ppt/slides/_rels/slide9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22.jpg"/><Relationship Id="rId7" Type="http://schemas.openxmlformats.org/officeDocument/2006/relationships/image" Target="../media/image226.png"/><Relationship Id="rId2" Type="http://schemas.openxmlformats.org/officeDocument/2006/relationships/notesSlide" Target="../notesSlides/notesSlide80.xml"/><Relationship Id="rId1" Type="http://schemas.openxmlformats.org/officeDocument/2006/relationships/slideLayout" Target="../slideLayouts/slideLayout84.xml"/><Relationship Id="rId6" Type="http://schemas.openxmlformats.org/officeDocument/2006/relationships/image" Target="../media/image225.png"/><Relationship Id="rId11" Type="http://schemas.openxmlformats.org/officeDocument/2006/relationships/image" Target="../media/image229.png"/><Relationship Id="rId5" Type="http://schemas.openxmlformats.org/officeDocument/2006/relationships/image" Target="../media/image224.png"/><Relationship Id="rId10" Type="http://schemas.openxmlformats.org/officeDocument/2006/relationships/image" Target="../media/image228.png"/><Relationship Id="rId4" Type="http://schemas.openxmlformats.org/officeDocument/2006/relationships/image" Target="../media/image223.png"/><Relationship Id="rId9" Type="http://schemas.openxmlformats.org/officeDocument/2006/relationships/image" Target="../media/image227.png"/></Relationships>
</file>

<file path=ppt/slides/_rels/slide9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80.xml"/><Relationship Id="rId6" Type="http://schemas.openxmlformats.org/officeDocument/2006/relationships/image" Target="../media/image139.png"/><Relationship Id="rId5" Type="http://schemas.openxmlformats.org/officeDocument/2006/relationships/image" Target="../media/image129.png"/><Relationship Id="rId4" Type="http://schemas.openxmlformats.org/officeDocument/2006/relationships/image" Target="../media/image133.sv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80.xml"/><Relationship Id="rId1" Type="http://schemas.openxmlformats.org/officeDocument/2006/relationships/tags" Target="../tags/tag26.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80.xml"/><Relationship Id="rId1" Type="http://schemas.openxmlformats.org/officeDocument/2006/relationships/tags" Target="../tags/tag27.xml"/></Relationships>
</file>

<file path=ppt/slides/_rels/slide9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8.png"/><Relationship Id="rId7" Type="http://schemas.openxmlformats.org/officeDocument/2006/relationships/image" Target="../media/image146.jpeg"/><Relationship Id="rId2" Type="http://schemas.openxmlformats.org/officeDocument/2006/relationships/notesSlide" Target="../notesSlides/notesSlide83.xml"/><Relationship Id="rId1" Type="http://schemas.openxmlformats.org/officeDocument/2006/relationships/slideLayout" Target="../slideLayouts/slideLayout83.xml"/><Relationship Id="rId6" Type="http://schemas.openxmlformats.org/officeDocument/2006/relationships/image" Target="../media/image145.png"/><Relationship Id="rId5" Type="http://schemas.openxmlformats.org/officeDocument/2006/relationships/image" Target="../media/image141.png"/><Relationship Id="rId4" Type="http://schemas.openxmlformats.org/officeDocument/2006/relationships/image" Target="../media/image230.png"/></Relationships>
</file>

<file path=ppt/slides/_rels/slide96.xml.rels><?xml version="1.0" encoding="UTF-8" standalone="yes"?>
<Relationships xmlns="http://schemas.openxmlformats.org/package/2006/relationships"><Relationship Id="rId3" Type="http://schemas.openxmlformats.org/officeDocument/2006/relationships/hyperlink" Target="https://docs.microsoft.com/en-us/azure/cosmos-db/change-feed#azure-functions" TargetMode="External"/><Relationship Id="rId2" Type="http://schemas.openxmlformats.org/officeDocument/2006/relationships/notesSlide" Target="../notesSlides/notesSlide84.xml"/><Relationship Id="rId1" Type="http://schemas.openxmlformats.org/officeDocument/2006/relationships/slideLayout" Target="../slideLayouts/slideLayout81.xml"/><Relationship Id="rId6" Type="http://schemas.openxmlformats.org/officeDocument/2006/relationships/hyperlink" Target="https://docs.microsoft.com/en-us/azure/cosmos-db/change-feed" TargetMode="External"/><Relationship Id="rId5" Type="http://schemas.openxmlformats.org/officeDocument/2006/relationships/hyperlink" Target="https://docs.microsoft.com/en-us/azure/cosmos-db/change-feed#change-feed-processor" TargetMode="External"/><Relationship Id="rId4" Type="http://schemas.openxmlformats.org/officeDocument/2006/relationships/hyperlink" Target="https://docs.microsoft.com/en-us/azure/cosmos-db/change-feed#rest-apis"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85.xml"/><Relationship Id="rId1" Type="http://schemas.openxmlformats.org/officeDocument/2006/relationships/slideLayout" Target="../slideLayouts/slideLayout8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E51844-1ADD-4757-B714-B388328BD0F1}"/>
              </a:ext>
            </a:extLst>
          </p:cNvPr>
          <p:cNvSpPr>
            <a:spLocks noGrp="1"/>
          </p:cNvSpPr>
          <p:nvPr>
            <p:ph type="title"/>
          </p:nvPr>
        </p:nvSpPr>
        <p:spPr>
          <a:xfrm>
            <a:off x="457199" y="2279587"/>
            <a:ext cx="11547231" cy="1402854"/>
          </a:xfrm>
        </p:spPr>
        <p:txBody>
          <a:bodyPr/>
          <a:lstStyle/>
          <a:p>
            <a:r>
              <a:rPr lang="en-US" sz="4800" dirty="0"/>
              <a:t>Analytics with NRT Intelligence on Azure</a:t>
            </a:r>
          </a:p>
        </p:txBody>
      </p:sp>
      <p:sp>
        <p:nvSpPr>
          <p:cNvPr id="7" name="Text Placeholder 6">
            <a:extLst>
              <a:ext uri="{FF2B5EF4-FFF2-40B4-BE49-F238E27FC236}">
                <a16:creationId xmlns:a16="http://schemas.microsoft.com/office/drawing/2014/main" id="{33FBEB16-FF1E-4DA1-8222-6B00A7ABE7D9}"/>
              </a:ext>
            </a:extLst>
          </p:cNvPr>
          <p:cNvSpPr>
            <a:spLocks noGrp="1"/>
          </p:cNvSpPr>
          <p:nvPr>
            <p:ph type="body" idx="7"/>
          </p:nvPr>
        </p:nvSpPr>
        <p:spPr>
          <a:xfrm>
            <a:off x="457199" y="3706346"/>
            <a:ext cx="10553700" cy="679384"/>
          </a:xfrm>
        </p:spPr>
        <p:txBody>
          <a:bodyPr/>
          <a:lstStyle/>
          <a:p>
            <a:r>
              <a:rPr lang="en-US" dirty="0"/>
              <a:t>Azure Discovery Days 2019</a:t>
            </a:r>
          </a:p>
        </p:txBody>
      </p:sp>
      <p:sp>
        <p:nvSpPr>
          <p:cNvPr id="4" name="Slide Number Placeholder 3">
            <a:extLst>
              <a:ext uri="{FF2B5EF4-FFF2-40B4-BE49-F238E27FC236}">
                <a16:creationId xmlns:a16="http://schemas.microsoft.com/office/drawing/2014/main" id="{23605535-882A-4A48-AB9B-D31E27FD7B34}"/>
              </a:ext>
            </a:extLst>
          </p:cNvPr>
          <p:cNvSpPr>
            <a:spLocks noGrp="1"/>
          </p:cNvSpPr>
          <p:nvPr>
            <p:ph type="sldNum" sz="quarter" idx="4294967295"/>
          </p:nvPr>
        </p:nvSpPr>
        <p:spPr>
          <a:xfrm>
            <a:off x="11012488" y="6442075"/>
            <a:ext cx="1179512" cy="415925"/>
          </a:xfrm>
        </p:spPr>
        <p:txBody>
          <a:bodyPr/>
          <a:lstStyle/>
          <a:p>
            <a:fld id="{529AFA16-AEC4-7D4A-82F3-BDAE8E49079E}" type="slidenum">
              <a:rPr lang="en-US" smtClean="0"/>
              <a:pPr/>
              <a:t>1</a:t>
            </a:fld>
            <a:endParaRPr lang="en-US"/>
          </a:p>
        </p:txBody>
      </p:sp>
      <p:sp>
        <p:nvSpPr>
          <p:cNvPr id="19" name="TextBox 18">
            <a:extLst>
              <a:ext uri="{FF2B5EF4-FFF2-40B4-BE49-F238E27FC236}">
                <a16:creationId xmlns:a16="http://schemas.microsoft.com/office/drawing/2014/main" id="{41B56C6C-7D60-46D5-8F12-80BB5DBE5875}"/>
              </a:ext>
            </a:extLst>
          </p:cNvPr>
          <p:cNvSpPr txBox="1"/>
          <p:nvPr/>
        </p:nvSpPr>
        <p:spPr>
          <a:xfrm>
            <a:off x="457199" y="5060455"/>
            <a:ext cx="4748801" cy="1107996"/>
          </a:xfrm>
          <a:prstGeom prst="rect">
            <a:avLst/>
          </a:prstGeom>
        </p:spPr>
        <p:txBody>
          <a:bodyPr wrap="none" lIns="0" tIns="0" rIns="0" bIns="0" rtlCol="0" anchor="t" anchorCtr="0">
            <a:spAutoFit/>
          </a:bodyPr>
          <a:lstStyle/>
          <a:p>
            <a:r>
              <a:rPr lang="en-US" sz="2400" dirty="0">
                <a:solidFill>
                  <a:schemeClr val="accent2"/>
                </a:solidFill>
              </a:rPr>
              <a:t>Patrick El-Azem</a:t>
            </a:r>
          </a:p>
          <a:p>
            <a:r>
              <a:rPr lang="en-US" sz="2400" dirty="0"/>
              <a:t>Cloud Solution Architect, Microsoft</a:t>
            </a:r>
          </a:p>
          <a:p>
            <a:r>
              <a:rPr lang="en-US" sz="2400" dirty="0"/>
              <a:t>LinkedIn: </a:t>
            </a:r>
            <a:r>
              <a:rPr lang="en-US" sz="2400" dirty="0">
                <a:solidFill>
                  <a:schemeClr val="accent2"/>
                </a:solidFill>
              </a:rPr>
              <a:t>pelazem</a:t>
            </a:r>
          </a:p>
        </p:txBody>
      </p:sp>
    </p:spTree>
    <p:extLst>
      <p:ext uri="{BB962C8B-B14F-4D97-AF65-F5344CB8AC3E}">
        <p14:creationId xmlns:p14="http://schemas.microsoft.com/office/powerpoint/2010/main" val="2325768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56911" y="2522228"/>
            <a:ext cx="451261" cy="440761"/>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1" name="Oval 70">
            <a:extLst>
              <a:ext uri="{FF2B5EF4-FFF2-40B4-BE49-F238E27FC236}">
                <a16:creationId xmlns:a16="http://schemas.microsoft.com/office/drawing/2014/main" id="{DF783A3C-10D5-42AD-93C4-BFE963BBF20E}"/>
              </a:ext>
            </a:extLst>
          </p:cNvPr>
          <p:cNvSpPr>
            <a:spLocks noChangeAspect="1"/>
          </p:cNvSpPr>
          <p:nvPr/>
        </p:nvSpPr>
        <p:spPr bwMode="auto">
          <a:xfrm>
            <a:off x="4443886" y="991480"/>
            <a:ext cx="5149596" cy="5149595"/>
          </a:xfrm>
          <a:prstGeom prst="ellipse">
            <a:avLst/>
          </a:pr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12CFE9B8-1473-4233-9F30-0622EC60960A}"/>
              </a:ext>
            </a:extLst>
          </p:cNvPr>
          <p:cNvSpPr/>
          <p:nvPr/>
        </p:nvSpPr>
        <p:spPr bwMode="auto">
          <a:xfrm>
            <a:off x="9083595" y="2130447"/>
            <a:ext cx="1739128" cy="71192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8C8C9719-37AD-4E22-A04C-147E6A8FC402}"/>
              </a:ext>
            </a:extLst>
          </p:cNvPr>
          <p:cNvSpPr/>
          <p:nvPr/>
        </p:nvSpPr>
        <p:spPr bwMode="auto">
          <a:xfrm>
            <a:off x="6390563" y="5910910"/>
            <a:ext cx="1204606" cy="71278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B883C091-3680-4306-87FC-4269834A92F5}"/>
              </a:ext>
            </a:extLst>
          </p:cNvPr>
          <p:cNvSpPr/>
          <p:nvPr/>
        </p:nvSpPr>
        <p:spPr bwMode="auto">
          <a:xfrm>
            <a:off x="3193654" y="2100449"/>
            <a:ext cx="1739128" cy="75185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p:cNvSpPr/>
          <p:nvPr/>
        </p:nvSpPr>
        <p:spPr bwMode="auto">
          <a:xfrm>
            <a:off x="5542923" y="2090517"/>
            <a:ext cx="2951523" cy="2951522"/>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p:cNvGrpSpPr/>
          <p:nvPr/>
        </p:nvGrpSpPr>
        <p:grpSpPr>
          <a:xfrm>
            <a:off x="9177083" y="1848716"/>
            <a:ext cx="1961869" cy="963284"/>
            <a:chOff x="9177083" y="1848716"/>
            <a:chExt cx="1961869" cy="963284"/>
          </a:xfrm>
        </p:grpSpPr>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9177083" y="1848716"/>
              <a:ext cx="1038732"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Secure</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9177083" y="2123772"/>
              <a:ext cx="1961869" cy="688228"/>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Security management</a:t>
              </a:r>
            </a:p>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Threat protection</a:t>
              </a:r>
            </a:p>
          </p:txBody>
        </p:sp>
      </p:grpSp>
      <p:sp>
        <p:nvSpPr>
          <p:cNvPr id="79" name="Oval 78">
            <a:extLst>
              <a:ext uri="{FF2B5EF4-FFF2-40B4-BE49-F238E27FC236}">
                <a16:creationId xmlns:a16="http://schemas.microsoft.com/office/drawing/2014/main" id="{CF5685F8-EE31-4EEE-A137-3893EBE8E060}"/>
              </a:ext>
            </a:extLst>
          </p:cNvPr>
          <p:cNvSpPr/>
          <p:nvPr/>
        </p:nvSpPr>
        <p:spPr bwMode="auto">
          <a:xfrm>
            <a:off x="9141458" y="4133739"/>
            <a:ext cx="1739128" cy="72426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p:cNvGrpSpPr/>
          <p:nvPr/>
        </p:nvGrpSpPr>
        <p:grpSpPr>
          <a:xfrm>
            <a:off x="3067740" y="1848716"/>
            <a:ext cx="1826288" cy="963284"/>
            <a:chOff x="3067740" y="1848716"/>
            <a:chExt cx="1826288" cy="963284"/>
          </a:xfrm>
        </p:grpSpPr>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798421" y="1848716"/>
              <a:ext cx="1095607"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Govern</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3067740" y="2123772"/>
              <a:ext cx="1803428" cy="688228"/>
            </a:xfrm>
            <a:prstGeom prst="rect">
              <a:avLst/>
            </a:prstGeom>
            <a:noFill/>
          </p:spPr>
          <p:txBody>
            <a:bodyPr wrap="non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Policy management</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Cost management</a:t>
              </a:r>
            </a:p>
          </p:txBody>
        </p:sp>
      </p:grpSp>
      <p:sp>
        <p:nvSpPr>
          <p:cNvPr id="76" name="Oval 75">
            <a:extLst>
              <a:ext uri="{FF2B5EF4-FFF2-40B4-BE49-F238E27FC236}">
                <a16:creationId xmlns:a16="http://schemas.microsoft.com/office/drawing/2014/main" id="{63F975E0-310C-4521-846F-D6E091A04097}"/>
              </a:ext>
            </a:extLst>
          </p:cNvPr>
          <p:cNvSpPr/>
          <p:nvPr/>
        </p:nvSpPr>
        <p:spPr bwMode="auto">
          <a:xfrm>
            <a:off x="3380662" y="4241386"/>
            <a:ext cx="1739128" cy="60171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8152109" y="3732417"/>
            <a:ext cx="691400" cy="691400"/>
            <a:chOff x="543027" y="3837090"/>
            <a:chExt cx="509065" cy="509065"/>
          </a:xfrm>
        </p:grpSpPr>
        <p:sp>
          <p:nvSpPr>
            <p:cNvPr id="28" name="Oval 27">
              <a:extLst>
                <a:ext uri="{FF2B5EF4-FFF2-40B4-BE49-F238E27FC236}">
                  <a16:creationId xmlns:a16="http://schemas.microsoft.com/office/drawing/2014/main" id="{F8AB32B3-730F-4584-A6D5-CD3F07775064}"/>
                </a:ext>
              </a:extLst>
            </p:cNvPr>
            <p:cNvSpPr/>
            <p:nvPr/>
          </p:nvSpPr>
          <p:spPr bwMode="auto">
            <a:xfrm>
              <a:off x="543027" y="3837090"/>
              <a:ext cx="509065" cy="50906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5739964" y="2042166"/>
            <a:ext cx="688317" cy="688317"/>
            <a:chOff x="544162" y="3038125"/>
            <a:chExt cx="506795" cy="506795"/>
          </a:xfrm>
        </p:grpSpPr>
        <p:sp>
          <p:nvSpPr>
            <p:cNvPr id="41" name="Oval 40">
              <a:extLst>
                <a:ext uri="{FF2B5EF4-FFF2-40B4-BE49-F238E27FC236}">
                  <a16:creationId xmlns:a16="http://schemas.microsoft.com/office/drawing/2014/main" id="{E4867B24-EB8E-4C9F-9B07-2808B2FD4165}"/>
                </a:ext>
              </a:extLst>
            </p:cNvPr>
            <p:cNvSpPr/>
            <p:nvPr/>
          </p:nvSpPr>
          <p:spPr bwMode="auto">
            <a:xfrm>
              <a:off x="544162" y="3038125"/>
              <a:ext cx="506795" cy="50679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2667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53" name="Connector: Elbow 52">
            <a:extLst>
              <a:ext uri="{FF2B5EF4-FFF2-40B4-BE49-F238E27FC236}">
                <a16:creationId xmlns:a16="http://schemas.microsoft.com/office/drawing/2014/main" id="{A3513CF1-80B1-42EC-928D-6EAB861AD35D}"/>
              </a:ext>
            </a:extLst>
          </p:cNvPr>
          <p:cNvCxnSpPr>
            <a:cxnSpLocks/>
          </p:cNvCxnSpPr>
          <p:nvPr/>
        </p:nvCxnSpPr>
        <p:spPr>
          <a:xfrm rot="10800000">
            <a:off x="5044596" y="2383994"/>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cxnSpLocks/>
          </p:cNvCxnSpPr>
          <p:nvPr/>
        </p:nvCxnSpPr>
        <p:spPr>
          <a:xfrm flipH="1">
            <a:off x="6990961" y="5318480"/>
            <a:ext cx="487" cy="4776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FE535D-6FBE-4A38-92CB-35EA27337062}"/>
              </a:ext>
            </a:extLst>
          </p:cNvPr>
          <p:cNvGrpSpPr/>
          <p:nvPr/>
        </p:nvGrpSpPr>
        <p:grpSpPr>
          <a:xfrm>
            <a:off x="7595169" y="2043835"/>
            <a:ext cx="684977" cy="684977"/>
            <a:chOff x="6960555" y="1793150"/>
            <a:chExt cx="504336" cy="504336"/>
          </a:xfrm>
        </p:grpSpPr>
        <p:sp>
          <p:nvSpPr>
            <p:cNvPr id="32" name="Oval 31">
              <a:extLst>
                <a:ext uri="{FF2B5EF4-FFF2-40B4-BE49-F238E27FC236}">
                  <a16:creationId xmlns:a16="http://schemas.microsoft.com/office/drawing/2014/main" id="{F40EB588-1D02-476A-A134-047BEFACDB7D}"/>
                </a:ext>
              </a:extLst>
            </p:cNvPr>
            <p:cNvSpPr/>
            <p:nvPr/>
          </p:nvSpPr>
          <p:spPr bwMode="auto">
            <a:xfrm>
              <a:off x="6960555" y="1793150"/>
              <a:ext cx="504336" cy="50433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349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6678361" y="4760671"/>
            <a:ext cx="666195" cy="557809"/>
            <a:chOff x="5944128" y="4932798"/>
            <a:chExt cx="490507" cy="410705"/>
          </a:xfrm>
        </p:grpSpPr>
        <p:sp>
          <p:nvSpPr>
            <p:cNvPr id="37" name="Oval 36">
              <a:extLst>
                <a:ext uri="{FF2B5EF4-FFF2-40B4-BE49-F238E27FC236}">
                  <a16:creationId xmlns:a16="http://schemas.microsoft.com/office/drawing/2014/main" id="{17214C49-3E9C-4144-9DED-0CBEF3401AA0}"/>
                </a:ext>
              </a:extLst>
            </p:cNvPr>
            <p:cNvSpPr/>
            <p:nvPr/>
          </p:nvSpPr>
          <p:spPr bwMode="auto">
            <a:xfrm>
              <a:off x="5944128" y="4932798"/>
              <a:ext cx="490507" cy="41070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 name="Group 10"/>
          <p:cNvGrpSpPr/>
          <p:nvPr/>
        </p:nvGrpSpPr>
        <p:grpSpPr>
          <a:xfrm>
            <a:off x="5104370" y="5814916"/>
            <a:ext cx="3812375" cy="1232537"/>
            <a:chOff x="5104370" y="5814916"/>
            <a:chExt cx="3812375" cy="1232537"/>
          </a:xfrm>
        </p:grpSpPr>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6413123" y="5814916"/>
              <a:ext cx="1195698"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Monitor</a:t>
              </a:r>
            </a:p>
          </p:txBody>
        </p:sp>
        <p:sp>
          <p:nvSpPr>
            <p:cNvPr id="64" name="Rectangle 63">
              <a:extLst>
                <a:ext uri="{FF2B5EF4-FFF2-40B4-BE49-F238E27FC236}">
                  <a16:creationId xmlns:a16="http://schemas.microsoft.com/office/drawing/2014/main" id="{4F665637-05CF-423C-AF80-6FCFD5196801}"/>
                </a:ext>
              </a:extLst>
            </p:cNvPr>
            <p:cNvSpPr/>
            <p:nvPr/>
          </p:nvSpPr>
          <p:spPr>
            <a:xfrm>
              <a:off x="5104370" y="6110695"/>
              <a:ext cx="3812375" cy="936758"/>
            </a:xfrm>
            <a:prstGeom prst="rect">
              <a:avLst/>
            </a:prstGeom>
            <a:noFill/>
          </p:spPr>
          <p:txBody>
            <a:bodyPr wrap="none" lIns="179285" tIns="143428" rIns="179285" bIns="143428" rtlCol="0">
              <a:spAutoFit/>
            </a:bodyPr>
            <a:lstStyle/>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App, infrastructure, and network monitoring</a:t>
              </a:r>
            </a:p>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Log analytics and diagnostics</a:t>
              </a:r>
            </a:p>
            <a:p>
              <a:pPr marL="0" marR="0" lvl="0" indent="0" algn="l" defTabSz="932384" rtl="0" eaLnBrk="1" fontAlgn="auto" latinLnBrk="0" hangingPunct="1">
                <a:lnSpc>
                  <a:spcPct val="90000"/>
                </a:lnSpc>
                <a:spcBef>
                  <a:spcPts val="294"/>
                </a:spcBef>
                <a:spcAft>
                  <a:spcPts val="0"/>
                </a:spcAft>
                <a:buClrTx/>
                <a:buSzTx/>
                <a:buFontTx/>
                <a:buNone/>
                <a:tabLst/>
                <a:defRPr/>
              </a:pPr>
              <a:endPar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cxnSp>
        <p:nvCxnSpPr>
          <p:cNvPr id="72" name="Straight Connector 71">
            <a:extLst>
              <a:ext uri="{FF2B5EF4-FFF2-40B4-BE49-F238E27FC236}">
                <a16:creationId xmlns:a16="http://schemas.microsoft.com/office/drawing/2014/main" id="{DDA9197E-6702-4430-9385-46341AA9A62D}"/>
              </a:ext>
            </a:extLst>
          </p:cNvPr>
          <p:cNvCxnSpPr>
            <a:cxnSpLocks/>
          </p:cNvCxnSpPr>
          <p:nvPr/>
        </p:nvCxnSpPr>
        <p:spPr>
          <a:xfrm flipH="1">
            <a:off x="4997977" y="4269055"/>
            <a:ext cx="421195" cy="2060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9C5B3DB-1958-4221-B6B0-2D3EA61C05F1}"/>
              </a:ext>
            </a:extLst>
          </p:cNvPr>
          <p:cNvCxnSpPr>
            <a:cxnSpLocks/>
          </p:cNvCxnSpPr>
          <p:nvPr/>
        </p:nvCxnSpPr>
        <p:spPr>
          <a:xfrm>
            <a:off x="8817451" y="4289230"/>
            <a:ext cx="458962" cy="148242"/>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239704" y="4208415"/>
            <a:ext cx="2497913" cy="763776"/>
            <a:chOff x="9239704" y="4208415"/>
            <a:chExt cx="2497913" cy="763776"/>
          </a:xfrm>
        </p:grpSpPr>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239704" y="4208415"/>
              <a:ext cx="1106891"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239704" y="4502484"/>
              <a:ext cx="2497913" cy="469707"/>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Backup and disaster recovery</a:t>
              </a:r>
            </a:p>
          </p:txBody>
        </p:sp>
      </p:grpSp>
      <p:grpSp>
        <p:nvGrpSpPr>
          <p:cNvPr id="7" name="Group 6"/>
          <p:cNvGrpSpPr/>
          <p:nvPr/>
        </p:nvGrpSpPr>
        <p:grpSpPr>
          <a:xfrm>
            <a:off x="2208407" y="4208415"/>
            <a:ext cx="2703485" cy="982297"/>
            <a:chOff x="2208407" y="4208415"/>
            <a:chExt cx="2703485" cy="982297"/>
          </a:xfrm>
        </p:grpSpPr>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538517" y="4208415"/>
              <a:ext cx="1373375"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2208407" y="4502484"/>
              <a:ext cx="2688245" cy="688228"/>
            </a:xfrm>
            <a:prstGeom prst="rect">
              <a:avLst/>
            </a:prstGeom>
            <a:noFill/>
          </p:spPr>
          <p:txBody>
            <a:bodyPr wrap="squar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Update management, scripting</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Automation, configuration</a:t>
              </a:r>
            </a:p>
          </p:txBody>
        </p:sp>
      </p:grpSp>
      <p:sp>
        <p:nvSpPr>
          <p:cNvPr id="55" name="Title 1">
            <a:extLst>
              <a:ext uri="{FF2B5EF4-FFF2-40B4-BE49-F238E27FC236}">
                <a16:creationId xmlns:a16="http://schemas.microsoft.com/office/drawing/2014/main" id="{1EDC4AAE-ECE1-4AE2-AD0A-F9CD9D4B57C2}"/>
              </a:ext>
            </a:extLst>
          </p:cNvPr>
          <p:cNvSpPr txBox="1">
            <a:spLocks/>
          </p:cNvSpPr>
          <p:nvPr/>
        </p:nvSpPr>
        <p:spPr>
          <a:xfrm>
            <a:off x="2269882" y="215265"/>
            <a:ext cx="9442158" cy="58363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Secure and well-managed for IT</a:t>
            </a:r>
          </a:p>
        </p:txBody>
      </p:sp>
      <p:cxnSp>
        <p:nvCxnSpPr>
          <p:cNvPr id="51" name="Connector: Elbow 50">
            <a:extLst>
              <a:ext uri="{FF2B5EF4-FFF2-40B4-BE49-F238E27FC236}">
                <a16:creationId xmlns:a16="http://schemas.microsoft.com/office/drawing/2014/main" id="{42500034-4DEA-4C18-A7F3-FC23EE46FE23}"/>
              </a:ext>
            </a:extLst>
          </p:cNvPr>
          <p:cNvCxnSpPr>
            <a:cxnSpLocks/>
          </p:cNvCxnSpPr>
          <p:nvPr/>
        </p:nvCxnSpPr>
        <p:spPr>
          <a:xfrm flipV="1">
            <a:off x="8260135" y="2383993"/>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923805" y="2466109"/>
            <a:ext cx="2193536" cy="2192516"/>
            <a:chOff x="5923805" y="2466109"/>
            <a:chExt cx="2193536" cy="2192516"/>
          </a:xfrm>
        </p:grpSpPr>
        <p:pic>
          <p:nvPicPr>
            <p:cNvPr id="4" name="Picture 3">
              <a:extLst>
                <a:ext uri="{FF2B5EF4-FFF2-40B4-BE49-F238E27FC236}">
                  <a16:creationId xmlns:a16="http://schemas.microsoft.com/office/drawing/2014/main" id="{CFB849A7-ED02-4630-925E-B9CD21DD2B51}"/>
                </a:ext>
              </a:extLst>
            </p:cNvPr>
            <p:cNvPicPr>
              <a:picLocks noChangeAspect="1"/>
            </p:cNvPicPr>
            <p:nvPr/>
          </p:nvPicPr>
          <p:blipFill rotWithShape="1">
            <a:blip r:embed="rId3"/>
            <a:srcRect l="42899" t="8941" r="41" b="8941"/>
            <a:stretch/>
          </p:blipFill>
          <p:spPr>
            <a:xfrm>
              <a:off x="5925983" y="2466109"/>
              <a:ext cx="2191358" cy="2177546"/>
            </a:xfrm>
            <a:prstGeom prst="ellipse">
              <a:avLst/>
            </a:prstGeom>
            <a:ln>
              <a:noFill/>
            </a:ln>
            <a:effectLst>
              <a:softEdge rad="0"/>
            </a:effectLst>
          </p:spPr>
        </p:pic>
        <p:sp>
          <p:nvSpPr>
            <p:cNvPr id="3" name="Oval 2"/>
            <p:cNvSpPr/>
            <p:nvPr/>
          </p:nvSpPr>
          <p:spPr bwMode="auto">
            <a:xfrm>
              <a:off x="5923805" y="2470043"/>
              <a:ext cx="2193536" cy="2188582"/>
            </a:xfrm>
            <a:prstGeom prst="ellipse">
              <a:avLst/>
            </a:prstGeom>
            <a:gradFill flip="none" rotWithShape="1">
              <a:gsLst>
                <a:gs pos="22000">
                  <a:schemeClr val="tx2">
                    <a:alpha val="83000"/>
                  </a:schemeClr>
                </a:gs>
                <a:gs pos="98000">
                  <a:srgbClr val="001F50">
                    <a:alpha val="72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923805" y="3342114"/>
              <a:ext cx="2193536" cy="581946"/>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1600" b="1" i="0" u="none" strike="noStrike" kern="0" cap="none" spc="0" normalizeH="0" baseline="0" noProof="0" dirty="0">
                  <a:ln w="3175">
                    <a:noFill/>
                  </a:ln>
                  <a:solidFill>
                    <a:srgbClr val="FFFFFF"/>
                  </a:solidFill>
                  <a:effectLst/>
                  <a:uLnTx/>
                  <a:uFillTx/>
                  <a:latin typeface="Segoe UI"/>
                  <a:ea typeface="+mn-ea"/>
                  <a:cs typeface="Segoe UI Semilight" panose="020B0402040204020203" pitchFamily="34" charset="0"/>
                </a:rPr>
                <a:t>Azure portal</a:t>
              </a:r>
            </a:p>
          </p:txBody>
        </p:sp>
      </p:grpSp>
      <p:grpSp>
        <p:nvGrpSpPr>
          <p:cNvPr id="14" name="Group 13"/>
          <p:cNvGrpSpPr/>
          <p:nvPr/>
        </p:nvGrpSpPr>
        <p:grpSpPr>
          <a:xfrm>
            <a:off x="5445795" y="3807219"/>
            <a:ext cx="588212" cy="588212"/>
            <a:chOff x="5445795" y="3807219"/>
            <a:chExt cx="588212" cy="588212"/>
          </a:xfrm>
        </p:grpSpPr>
        <p:sp>
          <p:nvSpPr>
            <p:cNvPr id="45" name="Oval 44">
              <a:extLst>
                <a:ext uri="{FF2B5EF4-FFF2-40B4-BE49-F238E27FC236}">
                  <a16:creationId xmlns:a16="http://schemas.microsoft.com/office/drawing/2014/main" id="{3CFDDF8B-5104-4988-8546-B50E8A7FEB25}"/>
                </a:ext>
              </a:extLst>
            </p:cNvPr>
            <p:cNvSpPr/>
            <p:nvPr/>
          </p:nvSpPr>
          <p:spPr bwMode="auto">
            <a:xfrm>
              <a:off x="5445795" y="3807219"/>
              <a:ext cx="588212" cy="58821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14"/>
            <p:cNvSpPr>
              <a:spLocks noEditPoints="1"/>
            </p:cNvSpPr>
            <p:nvPr/>
          </p:nvSpPr>
          <p:spPr bwMode="auto">
            <a:xfrm>
              <a:off x="5472408" y="3905112"/>
              <a:ext cx="429966" cy="414966"/>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86662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2.5E-6 -2.59259E-6 L 2.5E-6 0.04584 " pathEditMode="relative" rAng="0" ptsTypes="AA">
                                      <p:cBhvr>
                                        <p:cTn id="9" dur="500" spd="-100000" fill="hold"/>
                                        <p:tgtEl>
                                          <p:spTgt spid="55"/>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21" presetClass="entr" presetSubtype="8"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heel(8)">
                                      <p:cBhvr>
                                        <p:cTn id="17" dur="500"/>
                                        <p:tgtEl>
                                          <p:spTgt spid="63"/>
                                        </p:tgtEl>
                                      </p:cBhvr>
                                    </p:animEffect>
                                  </p:childTnLst>
                                </p:cTn>
                              </p:par>
                              <p:par>
                                <p:cTn id="18" presetID="23" presetClass="entr" presetSubtype="272"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strVal val="2/3*#ppt_w"/>
                                          </p:val>
                                        </p:tav>
                                        <p:tav tm="100000">
                                          <p:val>
                                            <p:strVal val="#ppt_w"/>
                                          </p:val>
                                        </p:tav>
                                      </p:tavLst>
                                    </p:anim>
                                    <p:anim calcmode="lin" valueType="num">
                                      <p:cBhvr>
                                        <p:cTn id="21" dur="500" fill="hold"/>
                                        <p:tgtEl>
                                          <p:spTgt spid="40"/>
                                        </p:tgtEl>
                                        <p:attrNameLst>
                                          <p:attrName>ppt_h</p:attrName>
                                        </p:attrNameLst>
                                      </p:cBhvr>
                                      <p:tavLst>
                                        <p:tav tm="0">
                                          <p:val>
                                            <p:strVal val="2/3*#ppt_h"/>
                                          </p:val>
                                        </p:tav>
                                        <p:tav tm="100000">
                                          <p:val>
                                            <p:strVal val="#ppt_h"/>
                                          </p:val>
                                        </p:tav>
                                      </p:tavLst>
                                    </p:anim>
                                  </p:childTnLst>
                                </p:cTn>
                              </p:par>
                              <p:par>
                                <p:cTn id="22" presetID="23" presetClass="entr" presetSubtype="272"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strVal val="2/3*#ppt_w"/>
                                          </p:val>
                                        </p:tav>
                                        <p:tav tm="100000">
                                          <p:val>
                                            <p:strVal val="#ppt_w"/>
                                          </p:val>
                                        </p:tav>
                                      </p:tavLst>
                                    </p:anim>
                                    <p:anim calcmode="lin" valueType="num">
                                      <p:cBhvr>
                                        <p:cTn id="25" dur="500" fill="hold"/>
                                        <p:tgtEl>
                                          <p:spTgt spid="5"/>
                                        </p:tgtEl>
                                        <p:attrNameLst>
                                          <p:attrName>ppt_h</p:attrName>
                                        </p:attrNameLst>
                                      </p:cBhvr>
                                      <p:tavLst>
                                        <p:tav tm="0">
                                          <p:val>
                                            <p:strVal val="2/3*#ppt_h"/>
                                          </p:val>
                                        </p:tav>
                                        <p:tav tm="100000">
                                          <p:val>
                                            <p:strVal val="#ppt_h"/>
                                          </p:val>
                                        </p:tav>
                                      </p:tavLst>
                                    </p:anim>
                                  </p:childTnLst>
                                </p:cTn>
                              </p:par>
                              <p:par>
                                <p:cTn id="26" presetID="23" presetClass="entr" presetSubtype="27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strVal val="2/3*#ppt_w"/>
                                          </p:val>
                                        </p:tav>
                                        <p:tav tm="100000">
                                          <p:val>
                                            <p:strVal val="#ppt_w"/>
                                          </p:val>
                                        </p:tav>
                                      </p:tavLst>
                                    </p:anim>
                                    <p:anim calcmode="lin" valueType="num">
                                      <p:cBhvr>
                                        <p:cTn id="29" dur="500" fill="hold"/>
                                        <p:tgtEl>
                                          <p:spTgt spid="27"/>
                                        </p:tgtEl>
                                        <p:attrNameLst>
                                          <p:attrName>ppt_h</p:attrName>
                                        </p:attrNameLst>
                                      </p:cBhvr>
                                      <p:tavLst>
                                        <p:tav tm="0">
                                          <p:val>
                                            <p:strVal val="2/3*#ppt_h"/>
                                          </p:val>
                                        </p:tav>
                                        <p:tav tm="100000">
                                          <p:val>
                                            <p:strVal val="#ppt_h"/>
                                          </p:val>
                                        </p:tav>
                                      </p:tavLst>
                                    </p:anim>
                                  </p:childTnLst>
                                </p:cTn>
                              </p:par>
                              <p:par>
                                <p:cTn id="30" presetID="23" presetClass="entr" presetSubtype="272"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strVal val="2/3*#ppt_w"/>
                                          </p:val>
                                        </p:tav>
                                        <p:tav tm="100000">
                                          <p:val>
                                            <p:strVal val="#ppt_w"/>
                                          </p:val>
                                        </p:tav>
                                      </p:tavLst>
                                    </p:anim>
                                    <p:anim calcmode="lin" valueType="num">
                                      <p:cBhvr>
                                        <p:cTn id="33" dur="500" fill="hold"/>
                                        <p:tgtEl>
                                          <p:spTgt spid="2"/>
                                        </p:tgtEl>
                                        <p:attrNameLst>
                                          <p:attrName>ppt_h</p:attrName>
                                        </p:attrNameLst>
                                      </p:cBhvr>
                                      <p:tavLst>
                                        <p:tav tm="0">
                                          <p:val>
                                            <p:strVal val="2/3*#ppt_h"/>
                                          </p:val>
                                        </p:tav>
                                        <p:tav tm="100000">
                                          <p:val>
                                            <p:strVal val="#ppt_h"/>
                                          </p:val>
                                        </p:tav>
                                      </p:tavLst>
                                    </p:anim>
                                  </p:childTnLst>
                                </p:cTn>
                              </p:par>
                              <p:par>
                                <p:cTn id="34" presetID="23" presetClass="entr" presetSubtype="272"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strVal val="2/3*#ppt_w"/>
                                          </p:val>
                                        </p:tav>
                                        <p:tav tm="100000">
                                          <p:val>
                                            <p:strVal val="#ppt_w"/>
                                          </p:val>
                                        </p:tav>
                                      </p:tavLst>
                                    </p:anim>
                                    <p:anim calcmode="lin" valueType="num">
                                      <p:cBhvr>
                                        <p:cTn id="37" dur="500" fill="hold"/>
                                        <p:tgtEl>
                                          <p:spTgt spid="14"/>
                                        </p:tgtEl>
                                        <p:attrNameLst>
                                          <p:attrName>ppt_h</p:attrName>
                                        </p:attrNameLst>
                                      </p:cBhvr>
                                      <p:tavLst>
                                        <p:tav tm="0">
                                          <p:val>
                                            <p:strVal val="2/3*#ppt_h"/>
                                          </p:val>
                                        </p:tav>
                                        <p:tav tm="100000">
                                          <p:val>
                                            <p:strVal val="#ppt_h"/>
                                          </p:val>
                                        </p:tav>
                                      </p:tavLst>
                                    </p:anim>
                                  </p:childTnLst>
                                </p:cTn>
                              </p:par>
                              <p:par>
                                <p:cTn id="38" presetID="21" presetClass="entr" presetSubtype="8"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wheel(8)">
                                      <p:cBhvr>
                                        <p:cTn id="40" dur="500"/>
                                        <p:tgtEl>
                                          <p:spTgt spid="71"/>
                                        </p:tgtEl>
                                      </p:cBhvr>
                                    </p:animEffect>
                                  </p:childTnLst>
                                </p:cTn>
                              </p:par>
                              <p:par>
                                <p:cTn id="41" presetID="23" presetClass="entr" presetSubtype="272"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strVal val="2/3*#ppt_w"/>
                                          </p:val>
                                        </p:tav>
                                        <p:tav tm="100000">
                                          <p:val>
                                            <p:strVal val="#ppt_w"/>
                                          </p:val>
                                        </p:tav>
                                      </p:tavLst>
                                    </p:anim>
                                    <p:anim calcmode="lin" valueType="num">
                                      <p:cBhvr>
                                        <p:cTn id="44" dur="500" fill="hold"/>
                                        <p:tgtEl>
                                          <p:spTgt spid="11"/>
                                        </p:tgtEl>
                                        <p:attrNameLst>
                                          <p:attrName>ppt_h</p:attrName>
                                        </p:attrNameLst>
                                      </p:cBhvr>
                                      <p:tavLst>
                                        <p:tav tm="0">
                                          <p:val>
                                            <p:strVal val="2/3*#ppt_h"/>
                                          </p:val>
                                        </p:tav>
                                        <p:tav tm="100000">
                                          <p:val>
                                            <p:strVal val="#ppt_h"/>
                                          </p:val>
                                        </p:tav>
                                      </p:tavLst>
                                    </p:anim>
                                  </p:childTnLst>
                                </p:cTn>
                              </p:par>
                              <p:par>
                                <p:cTn id="45" presetID="23" presetClass="entr" presetSubtype="272"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strVal val="2/3*#ppt_w"/>
                                          </p:val>
                                        </p:tav>
                                        <p:tav tm="100000">
                                          <p:val>
                                            <p:strVal val="#ppt_w"/>
                                          </p:val>
                                        </p:tav>
                                      </p:tavLst>
                                    </p:anim>
                                    <p:anim calcmode="lin" valueType="num">
                                      <p:cBhvr>
                                        <p:cTn id="48" dur="500" fill="hold"/>
                                        <p:tgtEl>
                                          <p:spTgt spid="7"/>
                                        </p:tgtEl>
                                        <p:attrNameLst>
                                          <p:attrName>ppt_h</p:attrName>
                                        </p:attrNameLst>
                                      </p:cBhvr>
                                      <p:tavLst>
                                        <p:tav tm="0">
                                          <p:val>
                                            <p:strVal val="2/3*#ppt_h"/>
                                          </p:val>
                                        </p:tav>
                                        <p:tav tm="100000">
                                          <p:val>
                                            <p:strVal val="#ppt_h"/>
                                          </p:val>
                                        </p:tav>
                                      </p:tavLst>
                                    </p:anim>
                                  </p:childTnLst>
                                </p:cTn>
                              </p:par>
                              <p:par>
                                <p:cTn id="49" presetID="23" presetClass="entr" presetSubtype="272"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strVal val="2/3*#ppt_w"/>
                                          </p:val>
                                        </p:tav>
                                        <p:tav tm="100000">
                                          <p:val>
                                            <p:strVal val="#ppt_w"/>
                                          </p:val>
                                        </p:tav>
                                      </p:tavLst>
                                    </p:anim>
                                    <p:anim calcmode="lin" valueType="num">
                                      <p:cBhvr>
                                        <p:cTn id="52" dur="500" fill="hold"/>
                                        <p:tgtEl>
                                          <p:spTgt spid="8"/>
                                        </p:tgtEl>
                                        <p:attrNameLst>
                                          <p:attrName>ppt_h</p:attrName>
                                        </p:attrNameLst>
                                      </p:cBhvr>
                                      <p:tavLst>
                                        <p:tav tm="0">
                                          <p:val>
                                            <p:strVal val="2/3*#ppt_h"/>
                                          </p:val>
                                        </p:tav>
                                        <p:tav tm="100000">
                                          <p:val>
                                            <p:strVal val="#ppt_h"/>
                                          </p:val>
                                        </p:tav>
                                      </p:tavLst>
                                    </p:anim>
                                  </p:childTnLst>
                                </p:cTn>
                              </p:par>
                              <p:par>
                                <p:cTn id="53" presetID="23" presetClass="entr" presetSubtype="272"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strVal val="2/3*#ppt_w"/>
                                          </p:val>
                                        </p:tav>
                                        <p:tav tm="100000">
                                          <p:val>
                                            <p:strVal val="#ppt_w"/>
                                          </p:val>
                                        </p:tav>
                                      </p:tavLst>
                                    </p:anim>
                                    <p:anim calcmode="lin" valueType="num">
                                      <p:cBhvr>
                                        <p:cTn id="56" dur="500" fill="hold"/>
                                        <p:tgtEl>
                                          <p:spTgt spid="9"/>
                                        </p:tgtEl>
                                        <p:attrNameLst>
                                          <p:attrName>ppt_h</p:attrName>
                                        </p:attrNameLst>
                                      </p:cBhvr>
                                      <p:tavLst>
                                        <p:tav tm="0">
                                          <p:val>
                                            <p:strVal val="2/3*#ppt_h"/>
                                          </p:val>
                                        </p:tav>
                                        <p:tav tm="100000">
                                          <p:val>
                                            <p:strVal val="#ppt_h"/>
                                          </p:val>
                                        </p:tav>
                                      </p:tavLst>
                                    </p:anim>
                                  </p:childTnLst>
                                </p:cTn>
                              </p:par>
                              <p:par>
                                <p:cTn id="57" presetID="23" presetClass="entr" presetSubtype="272"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strVal val="2/3*#ppt_w"/>
                                          </p:val>
                                        </p:tav>
                                        <p:tav tm="100000">
                                          <p:val>
                                            <p:strVal val="#ppt_w"/>
                                          </p:val>
                                        </p:tav>
                                      </p:tavLst>
                                    </p:anim>
                                    <p:anim calcmode="lin" valueType="num">
                                      <p:cBhvr>
                                        <p:cTn id="60" dur="500" fill="hold"/>
                                        <p:tgtEl>
                                          <p:spTgt spid="10"/>
                                        </p:tgtEl>
                                        <p:attrNameLst>
                                          <p:attrName>ppt_h</p:attrName>
                                        </p:attrNameLst>
                                      </p:cBhvr>
                                      <p:tavLst>
                                        <p:tav tm="0">
                                          <p:val>
                                            <p:strVal val="2/3*#ppt_h"/>
                                          </p:val>
                                        </p:tav>
                                        <p:tav tm="100000">
                                          <p:val>
                                            <p:strVal val="#ppt_h"/>
                                          </p:val>
                                        </p:tav>
                                      </p:tavLst>
                                    </p:anim>
                                  </p:childTnLst>
                                </p:cTn>
                              </p:par>
                              <p:par>
                                <p:cTn id="61" presetID="22" presetClass="entr" presetSubtype="2"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right)">
                                      <p:cBhvr>
                                        <p:cTn id="63" dur="500"/>
                                        <p:tgtEl>
                                          <p:spTgt spid="72"/>
                                        </p:tgtEl>
                                      </p:cBhvr>
                                    </p:animEffect>
                                  </p:childTnLst>
                                </p:cTn>
                              </p:par>
                              <p:par>
                                <p:cTn id="64" presetID="22" presetClass="entr" presetSubtype="2"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right)">
                                      <p:cBhvr>
                                        <p:cTn id="66" dur="500"/>
                                        <p:tgtEl>
                                          <p:spTgt spid="53"/>
                                        </p:tgtEl>
                                      </p:cBhvr>
                                    </p:animEffect>
                                  </p:childTnLst>
                                </p:cTn>
                              </p:par>
                              <p:par>
                                <p:cTn id="67" presetID="22" presetClass="entr" presetSubtype="8"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par>
                                <p:cTn id="73" presetID="22" presetClass="entr" presetSubtype="1"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up)">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3" grpId="0" animBg="1"/>
      <p:bldP spid="55" grpId="0"/>
      <p:bldP spid="55"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1C95EE-97ED-4CBE-B729-79A14B46DB49}"/>
              </a:ext>
            </a:extLst>
          </p:cNvPr>
          <p:cNvPicPr>
            <a:picLocks noChangeAspect="1"/>
          </p:cNvPicPr>
          <p:nvPr/>
        </p:nvPicPr>
        <p:blipFill>
          <a:blip r:embed="rId3"/>
          <a:stretch>
            <a:fillRect/>
          </a:stretch>
        </p:blipFill>
        <p:spPr>
          <a:xfrm>
            <a:off x="3210678" y="0"/>
            <a:ext cx="8981322" cy="6858000"/>
          </a:xfrm>
          <a:prstGeom prst="rect">
            <a:avLst/>
          </a:prstGeom>
          <a:solidFill>
            <a:schemeClr val="tx1"/>
          </a:solidFill>
        </p:spPr>
      </p:pic>
      <p:sp>
        <p:nvSpPr>
          <p:cNvPr id="11" name="Content Placeholder 9">
            <a:extLst>
              <a:ext uri="{FF2B5EF4-FFF2-40B4-BE49-F238E27FC236}">
                <a16:creationId xmlns:a16="http://schemas.microsoft.com/office/drawing/2014/main" id="{850DFCD0-7BEA-4CD3-9249-6AC42BC5E296}"/>
              </a:ext>
            </a:extLst>
          </p:cNvPr>
          <p:cNvSpPr txBox="1">
            <a:spLocks/>
          </p:cNvSpPr>
          <p:nvPr/>
        </p:nvSpPr>
        <p:spPr>
          <a:xfrm>
            <a:off x="0" y="281354"/>
            <a:ext cx="2907322" cy="6295291"/>
          </a:xfrm>
          <a:prstGeom prst="rect">
            <a:avLst/>
          </a:prstGeom>
        </p:spPr>
        <p:txBody>
          <a:bodyPr anchor="ct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dirty="0"/>
              <a:t>Lab Architecture</a:t>
            </a:r>
          </a:p>
        </p:txBody>
      </p:sp>
    </p:spTree>
    <p:extLst>
      <p:ext uri="{BB962C8B-B14F-4D97-AF65-F5344CB8AC3E}">
        <p14:creationId xmlns:p14="http://schemas.microsoft.com/office/powerpoint/2010/main" val="62832827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Environment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If you use the Azure environment provided for today:</a:t>
            </a:r>
          </a:p>
          <a:p>
            <a:pPr marL="457200" indent="-457200">
              <a:buClr>
                <a:schemeClr val="tx1"/>
              </a:buClr>
              <a:buFont typeface="Arial" panose="020B0604020202020204" pitchFamily="34" charset="0"/>
              <a:buChar char="•"/>
            </a:pPr>
            <a:r>
              <a:rPr lang="en-US" b="0" dirty="0">
                <a:latin typeface="+mn-lt"/>
              </a:rPr>
              <a:t>A Windows VM is provided – access via RDP</a:t>
            </a:r>
          </a:p>
          <a:p>
            <a:pPr marL="457200" indent="-457200">
              <a:buClr>
                <a:schemeClr val="tx1"/>
              </a:buClr>
              <a:buFont typeface="Arial" panose="020B0604020202020204" pitchFamily="34" charset="0"/>
              <a:buChar char="•"/>
            </a:pPr>
            <a:r>
              <a:rPr lang="en-US" b="0" dirty="0">
                <a:latin typeface="+mn-lt"/>
              </a:rPr>
              <a:t>You do not HAVE to use the VM, but it can be useful for:</a:t>
            </a:r>
          </a:p>
          <a:p>
            <a:pPr marL="457200" lvl="1" indent="-457200">
              <a:buClr>
                <a:schemeClr val="tx1"/>
              </a:buClr>
              <a:buFont typeface="Arial" panose="020B0604020202020204" pitchFamily="34" charset="0"/>
              <a:buChar char="•"/>
            </a:pPr>
            <a:r>
              <a:rPr lang="en-US" dirty="0">
                <a:latin typeface="+mn-lt"/>
              </a:rPr>
              <a:t>Lab 2: if you decide to use SQL Server Management Studio instead of the Azure portal SQL query explorer, it is pre-installed on the Lab VM</a:t>
            </a:r>
          </a:p>
          <a:p>
            <a:pPr marL="457200" lvl="1" indent="-457200">
              <a:buClr>
                <a:schemeClr val="tx1"/>
              </a:buClr>
              <a:buFont typeface="Arial" panose="020B0604020202020204" pitchFamily="34" charset="0"/>
              <a:buChar char="•"/>
            </a:pPr>
            <a:r>
              <a:rPr lang="en-US" dirty="0">
                <a:latin typeface="+mn-lt"/>
              </a:rPr>
              <a:t>Lab 2: Power BI Desktop is pre-installed on the Lab VM</a:t>
            </a:r>
          </a:p>
          <a:p>
            <a:pPr marL="457200" lvl="1" indent="-457200">
              <a:buClr>
                <a:schemeClr val="tx1"/>
              </a:buClr>
              <a:buFont typeface="Arial" panose="020B0604020202020204" pitchFamily="34" charset="0"/>
              <a:buChar char="•"/>
            </a:pPr>
            <a:r>
              <a:rPr lang="en-US" dirty="0">
                <a:latin typeface="+mn-lt"/>
              </a:rPr>
              <a:t>Lab 3: deploy the device simulator to the Lab VM, not your laptop</a:t>
            </a:r>
          </a:p>
          <a:p>
            <a:pPr marL="457200" indent="-457200">
              <a:buClr>
                <a:schemeClr val="tx1"/>
              </a:buClr>
              <a:buFont typeface="Arial" panose="020B0604020202020204" pitchFamily="34" charset="0"/>
              <a:buChar char="•"/>
            </a:pPr>
            <a:r>
              <a:rPr lang="en-US" b="0" dirty="0">
                <a:latin typeface="+mn-lt"/>
              </a:rPr>
              <a:t>Remember: Azure lab environments will be </a:t>
            </a:r>
            <a:r>
              <a:rPr lang="en-US" b="0" dirty="0">
                <a:solidFill>
                  <a:srgbClr val="FF0000"/>
                </a:solidFill>
                <a:latin typeface="+mn-lt"/>
              </a:rPr>
              <a:t>deleted</a:t>
            </a:r>
            <a:r>
              <a:rPr lang="en-US" b="0" dirty="0">
                <a:latin typeface="+mn-lt"/>
              </a:rPr>
              <a:t> after 10 hours</a:t>
            </a:r>
          </a:p>
        </p:txBody>
      </p:sp>
    </p:spTree>
    <p:extLst>
      <p:ext uri="{BB962C8B-B14F-4D97-AF65-F5344CB8AC3E}">
        <p14:creationId xmlns:p14="http://schemas.microsoft.com/office/powerpoint/2010/main" val="8153164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0DCE95-D91D-48A5-B083-CF29421FB80B}"/>
              </a:ext>
            </a:extLst>
          </p:cNvPr>
          <p:cNvSpPr>
            <a:spLocks noGrp="1"/>
          </p:cNvSpPr>
          <p:nvPr>
            <p:ph type="title"/>
          </p:nvPr>
        </p:nvSpPr>
        <p:spPr>
          <a:xfrm>
            <a:off x="457200" y="95250"/>
            <a:ext cx="11277599" cy="712379"/>
          </a:xfrm>
        </p:spPr>
        <p:txBody>
          <a:bodyPr anchor="ctr"/>
          <a:lstStyle/>
          <a:p>
            <a:r>
              <a:rPr lang="en-US" dirty="0"/>
              <a:t>Additional Resources – Blogs, Whitepapers, Cloud Workshops</a:t>
            </a:r>
          </a:p>
        </p:txBody>
      </p:sp>
      <p:sp>
        <p:nvSpPr>
          <p:cNvPr id="7" name="TextBox 6">
            <a:extLst>
              <a:ext uri="{FF2B5EF4-FFF2-40B4-BE49-F238E27FC236}">
                <a16:creationId xmlns:a16="http://schemas.microsoft.com/office/drawing/2014/main" id="{0F10ED3D-E97F-425F-ACC0-22D116073696}"/>
              </a:ext>
            </a:extLst>
          </p:cNvPr>
          <p:cNvSpPr txBox="1"/>
          <p:nvPr/>
        </p:nvSpPr>
        <p:spPr>
          <a:xfrm>
            <a:off x="457199" y="1143294"/>
            <a:ext cx="11277599" cy="3046988"/>
          </a:xfrm>
          <a:prstGeom prst="rect">
            <a:avLst/>
          </a:prstGeom>
        </p:spPr>
        <p:txBody>
          <a:bodyPr wrap="square" lIns="0" tIns="0" rIns="0" bIns="0" rtlCol="0" anchor="t" anchorCtr="0">
            <a:spAutoFit/>
          </a:bodyPr>
          <a:lstStyle/>
          <a:p>
            <a:r>
              <a:rPr lang="en-US" dirty="0">
                <a:hlinkClick r:id="rId2"/>
              </a:rPr>
              <a:t>https://docs.microsoft.com</a:t>
            </a:r>
          </a:p>
          <a:p>
            <a:r>
              <a:rPr lang="en-US" dirty="0">
                <a:hlinkClick r:id="rId2"/>
              </a:rPr>
              <a:t>https://www.microsoft.com/trustcenter</a:t>
            </a:r>
          </a:p>
          <a:p>
            <a:endParaRPr lang="en-US" dirty="0">
              <a:hlinkClick r:id="rId2"/>
            </a:endParaRPr>
          </a:p>
          <a:p>
            <a:r>
              <a:rPr lang="en-US" dirty="0">
                <a:hlinkClick r:id="rId2"/>
              </a:rPr>
              <a:t>https://academy.microsoft.com</a:t>
            </a:r>
          </a:p>
          <a:p>
            <a:r>
              <a:rPr lang="en-US" dirty="0">
                <a:hlinkClick r:id="rId2"/>
              </a:rPr>
              <a:t>https://www.microsoft.com/learn</a:t>
            </a:r>
          </a:p>
          <a:p>
            <a:endParaRPr lang="en-US" dirty="0">
              <a:hlinkClick r:id="rId2"/>
            </a:endParaRPr>
          </a:p>
          <a:p>
            <a:r>
              <a:rPr lang="en-US" dirty="0">
                <a:hlinkClick r:id="rId2"/>
              </a:rPr>
              <a:t>https://azure.microsoft.com/blog/implementation-patterns-for-big-data-and-data-warehouse-on-azure</a:t>
            </a:r>
            <a:endParaRPr lang="en-US" dirty="0"/>
          </a:p>
          <a:p>
            <a:r>
              <a:rPr lang="en-US" dirty="0">
                <a:hlinkClick r:id="rId3"/>
              </a:rPr>
              <a:t>https://azure.microsoft.com/blog/near-real-time-analytics-in-azure-sql-data-warehouse</a:t>
            </a:r>
            <a:endParaRPr lang="en-US" dirty="0"/>
          </a:p>
          <a:p>
            <a:endParaRPr lang="en-US" dirty="0"/>
          </a:p>
          <a:p>
            <a:r>
              <a:rPr lang="en-US" dirty="0">
                <a:hlinkClick r:id="rId4"/>
              </a:rPr>
              <a:t>https://github.com/Microsoft/MCW-Big-data-and-visualization</a:t>
            </a:r>
            <a:endParaRPr lang="en-US" dirty="0"/>
          </a:p>
          <a:p>
            <a:endParaRPr lang="en-US" dirty="0"/>
          </a:p>
        </p:txBody>
      </p:sp>
    </p:spTree>
    <p:extLst>
      <p:ext uri="{BB962C8B-B14F-4D97-AF65-F5344CB8AC3E}">
        <p14:creationId xmlns:p14="http://schemas.microsoft.com/office/powerpoint/2010/main" val="101337902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117231" y="316523"/>
            <a:ext cx="2696307" cy="6295291"/>
          </a:xfrm>
        </p:spPr>
        <p:txBody>
          <a:bodyPr anchor="ctr"/>
          <a:lstStyle/>
          <a:p>
            <a:r>
              <a:rPr lang="en-US" sz="3600" b="0" dirty="0">
                <a:latin typeface="Segoe UI Semibold" panose="020B0702040204020203" pitchFamily="34" charset="0"/>
                <a:cs typeface="Segoe UI Semibold" panose="020B0702040204020203" pitchFamily="34" charset="0"/>
              </a:rPr>
              <a:t>Next</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4294208" y="0"/>
            <a:ext cx="7440592" cy="6858000"/>
          </a:xfrm>
        </p:spPr>
        <p:txBody>
          <a:bodyPr anchor="ctr"/>
          <a:lstStyle/>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Take a break</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Start working on Hands-On Labs</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Work at your own pace – take breaks and eat as works for you</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We’ll leave the slide with the resource and labs links up</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Proctors are here to help</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Have </a:t>
            </a:r>
            <a:r>
              <a:rPr lang="en-US" sz="3600" b="0">
                <a:latin typeface="Segoe UI" panose="020B0502040204020203" pitchFamily="34" charset="0"/>
                <a:cs typeface="Segoe UI" panose="020B0502040204020203" pitchFamily="34" charset="0"/>
              </a:rPr>
              <a:t>fun!</a:t>
            </a:r>
            <a:endParaRPr lang="en-US" sz="3600"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791139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957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33E5647-6F5F-4FEC-A9E4-AEE7C35956B3}"/>
              </a:ext>
            </a:extLst>
          </p:cNvPr>
          <p:cNvSpPr/>
          <p:nvPr/>
        </p:nvSpPr>
        <p:spPr>
          <a:xfrm>
            <a:off x="8371189" y="5244689"/>
            <a:ext cx="1436817"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39" name="Rectangle 38">
            <a:extLst>
              <a:ext uri="{FF2B5EF4-FFF2-40B4-BE49-F238E27FC236}">
                <a16:creationId xmlns:a16="http://schemas.microsoft.com/office/drawing/2014/main" id="{93C694A4-9F1E-4CAB-8042-260865ABE532}"/>
              </a:ext>
            </a:extLst>
          </p:cNvPr>
          <p:cNvSpPr/>
          <p:nvPr/>
        </p:nvSpPr>
        <p:spPr>
          <a:xfrm>
            <a:off x="8465724"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Azure </a:t>
            </a:r>
            <a:br>
              <a:rPr lang="en-US" sz="1600">
                <a:solidFill>
                  <a:schemeClr val="tx1">
                    <a:lumMod val="50000"/>
                  </a:schemeClr>
                </a:solidFill>
                <a:latin typeface="Segoe UI" panose="020B0502040204020203" pitchFamily="34" charset="0"/>
                <a:cs typeface="Segoe UI" panose="020B0502040204020203" pitchFamily="34" charset="0"/>
              </a:rPr>
            </a:b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9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9002604"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7"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9002604"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44EE7A31-2DE8-4D28-89B6-8D2F6CBD5EAD}"/>
              </a:ext>
            </a:extLst>
          </p:cNvPr>
          <p:cNvSpPr/>
          <p:nvPr/>
        </p:nvSpPr>
        <p:spPr>
          <a:xfrm>
            <a:off x="2662364" y="2558426"/>
            <a:ext cx="1182245"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Cloud</a:t>
            </a:r>
          </a:p>
        </p:txBody>
      </p:sp>
      <p:sp>
        <p:nvSpPr>
          <p:cNvPr id="8" name="Freeform 5">
            <a:extLst>
              <a:ext uri="{FF2B5EF4-FFF2-40B4-BE49-F238E27FC236}">
                <a16:creationId xmlns:a16="http://schemas.microsoft.com/office/drawing/2014/main" id="{4F58778D-E85E-47CD-912E-BCC6351D343A}"/>
              </a:ext>
            </a:extLst>
          </p:cNvPr>
          <p:cNvSpPr>
            <a:spLocks noChangeAspect="1"/>
          </p:cNvSpPr>
          <p:nvPr/>
        </p:nvSpPr>
        <p:spPr bwMode="auto">
          <a:xfrm>
            <a:off x="3041904" y="2071161"/>
            <a:ext cx="423166" cy="294172"/>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7" name="Rectangle 6">
            <a:extLst>
              <a:ext uri="{FF2B5EF4-FFF2-40B4-BE49-F238E27FC236}">
                <a16:creationId xmlns:a16="http://schemas.microsoft.com/office/drawing/2014/main" id="{0585B50B-A317-42A4-835E-5AAAD1F54794}"/>
              </a:ext>
            </a:extLst>
          </p:cNvPr>
          <p:cNvSpPr/>
          <p:nvPr/>
        </p:nvSpPr>
        <p:spPr>
          <a:xfrm>
            <a:off x="2757440" y="5244689"/>
            <a:ext cx="992093"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Stack</a:t>
            </a:r>
          </a:p>
        </p:txBody>
      </p:sp>
      <p:sp>
        <p:nvSpPr>
          <p:cNvPr id="5" name="Rectangle 4">
            <a:extLst>
              <a:ext uri="{FF2B5EF4-FFF2-40B4-BE49-F238E27FC236}">
                <a16:creationId xmlns:a16="http://schemas.microsoft.com/office/drawing/2014/main" id="{C3991A41-D898-4FD3-8C4D-C556A2FFC00E}"/>
              </a:ext>
            </a:extLst>
          </p:cNvPr>
          <p:cNvSpPr/>
          <p:nvPr/>
        </p:nvSpPr>
        <p:spPr bwMode="auto">
          <a:xfrm>
            <a:off x="2332146" y="3545249"/>
            <a:ext cx="1804772" cy="450858"/>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Platform</a:t>
            </a:r>
          </a:p>
        </p:txBody>
      </p:sp>
      <p:sp>
        <p:nvSpPr>
          <p:cNvPr id="51"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3151895"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3151895"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4" name="Rectangle 63">
            <a:extLst>
              <a:ext uri="{FF2B5EF4-FFF2-40B4-BE49-F238E27FC236}">
                <a16:creationId xmlns:a16="http://schemas.microsoft.com/office/drawing/2014/main" id="{FB5A128C-1808-4F83-9654-3A64155D6980}"/>
              </a:ext>
            </a:extLst>
          </p:cNvPr>
          <p:cNvSpPr/>
          <p:nvPr/>
        </p:nvSpPr>
        <p:spPr>
          <a:xfrm>
            <a:off x="4557782" y="5244689"/>
            <a:ext cx="1266247" cy="794472"/>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Server</a:t>
            </a:r>
          </a:p>
        </p:txBody>
      </p:sp>
      <p:sp>
        <p:nvSpPr>
          <p:cNvPr id="63" name="Rectangle 62">
            <a:extLst>
              <a:ext uri="{FF2B5EF4-FFF2-40B4-BE49-F238E27FC236}">
                <a16:creationId xmlns:a16="http://schemas.microsoft.com/office/drawing/2014/main" id="{BE4832F6-CDF3-4696-9FAE-FE64460E7B35}"/>
              </a:ext>
            </a:extLst>
          </p:cNvPr>
          <p:cNvSpPr/>
          <p:nvPr/>
        </p:nvSpPr>
        <p:spPr>
          <a:xfrm>
            <a:off x="4540655"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 </a:t>
            </a:r>
          </a:p>
        </p:txBody>
      </p:sp>
      <p:sp>
        <p:nvSpPr>
          <p:cNvPr id="92"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510213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510213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32C94AA3-F479-4899-9191-527A68BFC3DB}"/>
              </a:ext>
            </a:extLst>
          </p:cNvPr>
          <p:cNvSpPr/>
          <p:nvPr/>
        </p:nvSpPr>
        <p:spPr>
          <a:xfrm>
            <a:off x="10014292" y="2638625"/>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grpSp>
        <p:nvGrpSpPr>
          <p:cNvPr id="10" name="Group 9">
            <a:extLst>
              <a:ext uri="{FF2B5EF4-FFF2-40B4-BE49-F238E27FC236}">
                <a16:creationId xmlns:a16="http://schemas.microsoft.com/office/drawing/2014/main" id="{3EE1315B-2BCD-43FF-AC53-3CDDFBB5B2C3}"/>
              </a:ext>
            </a:extLst>
          </p:cNvPr>
          <p:cNvGrpSpPr/>
          <p:nvPr/>
        </p:nvGrpSpPr>
        <p:grpSpPr>
          <a:xfrm>
            <a:off x="10734972" y="4559473"/>
            <a:ext cx="688432" cy="473775"/>
            <a:chOff x="9554295" y="4640217"/>
            <a:chExt cx="533977" cy="367480"/>
          </a:xfrm>
        </p:grpSpPr>
        <p:sp>
          <p:nvSpPr>
            <p:cNvPr id="27" name="Rectangle 26">
              <a:extLst>
                <a:ext uri="{FF2B5EF4-FFF2-40B4-BE49-F238E27FC236}">
                  <a16:creationId xmlns:a16="http://schemas.microsoft.com/office/drawing/2014/main" id="{B1A956CB-BA23-4D70-AB3D-398C4B3DE666}"/>
                </a:ext>
              </a:extLst>
            </p:cNvPr>
            <p:cNvSpPr/>
            <p:nvPr/>
          </p:nvSpPr>
          <p:spPr bwMode="auto">
            <a:xfrm>
              <a:off x="9554295"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FED77E3-6B0C-40C6-A063-A760F48D657C}"/>
                </a:ext>
              </a:extLst>
            </p:cNvPr>
            <p:cNvCxnSpPr/>
            <p:nvPr/>
          </p:nvCxnSpPr>
          <p:spPr>
            <a:xfrm>
              <a:off x="9554295"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29" name="Straight Connector 28">
              <a:extLst>
                <a:ext uri="{FF2B5EF4-FFF2-40B4-BE49-F238E27FC236}">
                  <a16:creationId xmlns:a16="http://schemas.microsoft.com/office/drawing/2014/main" id="{96B9E1D3-18C1-4F4C-B72D-2B8C9F0EAE83}"/>
                </a:ext>
              </a:extLst>
            </p:cNvPr>
            <p:cNvCxnSpPr/>
            <p:nvPr/>
          </p:nvCxnSpPr>
          <p:spPr>
            <a:xfrm>
              <a:off x="9554295"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0" name="Oval 29">
              <a:extLst>
                <a:ext uri="{FF2B5EF4-FFF2-40B4-BE49-F238E27FC236}">
                  <a16:creationId xmlns:a16="http://schemas.microsoft.com/office/drawing/2014/main" id="{40480BB2-6545-4860-B863-47E19E915601}"/>
                </a:ext>
              </a:extLst>
            </p:cNvPr>
            <p:cNvSpPr/>
            <p:nvPr/>
          </p:nvSpPr>
          <p:spPr bwMode="auto">
            <a:xfrm>
              <a:off x="9717096"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4C7FB203-CB77-4414-B36C-E869F202CB24}"/>
                </a:ext>
              </a:extLst>
            </p:cNvPr>
            <p:cNvSpPr/>
            <p:nvPr/>
          </p:nvSpPr>
          <p:spPr bwMode="auto">
            <a:xfrm>
              <a:off x="9717096"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58393137-E79B-40A1-B871-D5A52FF1FF59}"/>
                </a:ext>
              </a:extLst>
            </p:cNvPr>
            <p:cNvSpPr/>
            <p:nvPr/>
          </p:nvSpPr>
          <p:spPr bwMode="auto">
            <a:xfrm>
              <a:off x="9717096"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4F94BE93-CBE5-4B33-8F06-395DB304507A}"/>
                </a:ext>
              </a:extLst>
            </p:cNvPr>
            <p:cNvSpPr/>
            <p:nvPr/>
          </p:nvSpPr>
          <p:spPr bwMode="auto">
            <a:xfrm>
              <a:off x="9859041"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A046FEA2-E206-4C41-BC56-6C1F2B904575}"/>
                </a:ext>
              </a:extLst>
            </p:cNvPr>
            <p:cNvCxnSpPr/>
            <p:nvPr/>
          </p:nvCxnSpPr>
          <p:spPr>
            <a:xfrm>
              <a:off x="9859041"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35" name="Straight Connector 34">
              <a:extLst>
                <a:ext uri="{FF2B5EF4-FFF2-40B4-BE49-F238E27FC236}">
                  <a16:creationId xmlns:a16="http://schemas.microsoft.com/office/drawing/2014/main" id="{07EADF57-0B41-45D9-A654-F6DA4F3657CF}"/>
                </a:ext>
              </a:extLst>
            </p:cNvPr>
            <p:cNvCxnSpPr/>
            <p:nvPr/>
          </p:nvCxnSpPr>
          <p:spPr>
            <a:xfrm>
              <a:off x="9859041"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6" name="Oval 35">
              <a:extLst>
                <a:ext uri="{FF2B5EF4-FFF2-40B4-BE49-F238E27FC236}">
                  <a16:creationId xmlns:a16="http://schemas.microsoft.com/office/drawing/2014/main" id="{6B717A85-A3D1-4542-ACB5-DB922D662EDE}"/>
                </a:ext>
              </a:extLst>
            </p:cNvPr>
            <p:cNvSpPr/>
            <p:nvPr/>
          </p:nvSpPr>
          <p:spPr bwMode="auto">
            <a:xfrm>
              <a:off x="10021842"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6CB44083-4E47-4E3C-9295-121729C9F70C}"/>
                </a:ext>
              </a:extLst>
            </p:cNvPr>
            <p:cNvSpPr/>
            <p:nvPr/>
          </p:nvSpPr>
          <p:spPr bwMode="auto">
            <a:xfrm>
              <a:off x="10021842"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157DE8A6-7DA9-4B74-9EC0-0A1B49A23980}"/>
                </a:ext>
              </a:extLst>
            </p:cNvPr>
            <p:cNvSpPr/>
            <p:nvPr/>
          </p:nvSpPr>
          <p:spPr bwMode="auto">
            <a:xfrm>
              <a:off x="10021842"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grpSp>
      <p:sp>
        <p:nvSpPr>
          <p:cNvPr id="55" name="Rectangle 54">
            <a:extLst>
              <a:ext uri="{FF2B5EF4-FFF2-40B4-BE49-F238E27FC236}">
                <a16:creationId xmlns:a16="http://schemas.microsoft.com/office/drawing/2014/main" id="{82A0ED19-44CA-40EE-9BBB-69EFE4F6F9AC}"/>
              </a:ext>
            </a:extLst>
          </p:cNvPr>
          <p:cNvSpPr/>
          <p:nvPr/>
        </p:nvSpPr>
        <p:spPr bwMode="auto">
          <a:xfrm>
            <a:off x="10119077" y="3433262"/>
            <a:ext cx="1804772" cy="674832"/>
          </a:xfrm>
          <a:prstGeom prst="rect">
            <a:avLst/>
          </a:prstGeom>
          <a:solidFill>
            <a:schemeClr val="tx1">
              <a:lumMod val="95000"/>
            </a:schemeClr>
          </a:solidFill>
          <a:ln w="127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4283" rIns="91427"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Security </a:t>
            </a:r>
            <a:br>
              <a:rPr lang="en-US" sz="1400" b="1" spc="20">
                <a:solidFill>
                  <a:schemeClr val="accent5">
                    <a:lumMod val="50000"/>
                  </a:schemeClr>
                </a:solidFill>
                <a:latin typeface="Segoe UI Semibold" charset="0"/>
                <a:ea typeface="Segoe UI Semibold" charset="0"/>
                <a:cs typeface="Segoe UI Semibold" charset="0"/>
              </a:rPr>
            </a:br>
            <a:r>
              <a:rPr lang="en-US" sz="1400" b="1" spc="20">
                <a:solidFill>
                  <a:schemeClr val="accent5">
                    <a:lumMod val="50000"/>
                  </a:schemeClr>
                </a:solidFill>
                <a:latin typeface="Segoe UI Semibold" charset="0"/>
                <a:ea typeface="Segoe UI Semibold" charset="0"/>
                <a:cs typeface="Segoe UI Semibold" charset="0"/>
              </a:rPr>
              <a:t>&amp; Management</a:t>
            </a:r>
          </a:p>
        </p:txBody>
      </p:sp>
      <p:sp>
        <p:nvSpPr>
          <p:cNvPr id="9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1095284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1095284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Rectangle 46">
            <a:extLst>
              <a:ext uri="{FF2B5EF4-FFF2-40B4-BE49-F238E27FC236}">
                <a16:creationId xmlns:a16="http://schemas.microsoft.com/office/drawing/2014/main" id="{F6791026-CFBB-45CF-9AC9-52D2A00543E7}"/>
              </a:ext>
            </a:extLst>
          </p:cNvPr>
          <p:cNvSpPr/>
          <p:nvPr/>
        </p:nvSpPr>
        <p:spPr>
          <a:xfrm>
            <a:off x="6295331" y="2558426"/>
            <a:ext cx="170187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Data Services</a:t>
            </a:r>
          </a:p>
        </p:txBody>
      </p:sp>
      <p:sp>
        <p:nvSpPr>
          <p:cNvPr id="48" name="Rectangle 47">
            <a:extLst>
              <a:ext uri="{FF2B5EF4-FFF2-40B4-BE49-F238E27FC236}">
                <a16:creationId xmlns:a16="http://schemas.microsoft.com/office/drawing/2014/main" id="{5F92D252-4A22-4EA8-A14F-270E4D6BA52E}"/>
              </a:ext>
            </a:extLst>
          </p:cNvPr>
          <p:cNvSpPr/>
          <p:nvPr/>
        </p:nvSpPr>
        <p:spPr>
          <a:xfrm>
            <a:off x="6480282" y="5244689"/>
            <a:ext cx="1331972"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SQL Server, MySQL, </a:t>
            </a:r>
          </a:p>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PostgreSQL, NoSQL </a:t>
            </a:r>
          </a:p>
        </p:txBody>
      </p:sp>
      <p:sp>
        <p:nvSpPr>
          <p:cNvPr id="61" name="Rectangle 60">
            <a:extLst>
              <a:ext uri="{FF2B5EF4-FFF2-40B4-BE49-F238E27FC236}">
                <a16:creationId xmlns:a16="http://schemas.microsoft.com/office/drawing/2014/main" id="{518598B1-FE5F-46BD-8564-BEFAE6EB1444}"/>
              </a:ext>
            </a:extLst>
          </p:cNvPr>
          <p:cNvSpPr/>
          <p:nvPr/>
        </p:nvSpPr>
        <p:spPr bwMode="auto">
          <a:xfrm>
            <a:off x="6224666" y="3433262"/>
            <a:ext cx="1791391"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Data </a:t>
            </a:r>
          </a:p>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Platform</a:t>
            </a:r>
          </a:p>
        </p:txBody>
      </p:sp>
      <p:sp>
        <p:nvSpPr>
          <p:cNvPr id="9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7052369"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6"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7052369"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AD5123A9-DA20-41CD-82C6-FFDA8A97A580}"/>
              </a:ext>
            </a:extLst>
          </p:cNvPr>
          <p:cNvSpPr/>
          <p:nvPr/>
        </p:nvSpPr>
        <p:spPr bwMode="auto">
          <a:xfrm>
            <a:off x="4291850" y="3440397"/>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C5EF8313-A9B2-4B8C-B8E2-A662C1BAEB30}"/>
              </a:ext>
            </a:extLst>
          </p:cNvPr>
          <p:cNvSpPr/>
          <p:nvPr/>
        </p:nvSpPr>
        <p:spPr>
          <a:xfrm>
            <a:off x="4769659" y="3611596"/>
            <a:ext cx="849151" cy="312029"/>
          </a:xfrm>
          <a:prstGeom prst="rect">
            <a:avLst/>
          </a:prstGeom>
        </p:spPr>
        <p:txBody>
          <a:bodyPr wrap="none">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DevOps</a:t>
            </a:r>
          </a:p>
        </p:txBody>
      </p:sp>
      <p:sp>
        <p:nvSpPr>
          <p:cNvPr id="76" name="Rectangle 75">
            <a:extLst>
              <a:ext uri="{FF2B5EF4-FFF2-40B4-BE49-F238E27FC236}">
                <a16:creationId xmlns:a16="http://schemas.microsoft.com/office/drawing/2014/main" id="{ADE0FA68-21FF-4906-B755-10BEC1D70A6A}"/>
              </a:ext>
            </a:extLst>
          </p:cNvPr>
          <p:cNvSpPr/>
          <p:nvPr/>
        </p:nvSpPr>
        <p:spPr bwMode="auto">
          <a:xfrm>
            <a:off x="8175578" y="3433262"/>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p:txBody>
      </p:sp>
      <p:sp>
        <p:nvSpPr>
          <p:cNvPr id="77" name="Rectangle 76">
            <a:extLst>
              <a:ext uri="{FF2B5EF4-FFF2-40B4-BE49-F238E27FC236}">
                <a16:creationId xmlns:a16="http://schemas.microsoft.com/office/drawing/2014/main" id="{18DB6A78-ABC6-4675-9BB7-DCA9FA3AFF23}"/>
              </a:ext>
            </a:extLst>
          </p:cNvPr>
          <p:cNvSpPr/>
          <p:nvPr/>
        </p:nvSpPr>
        <p:spPr>
          <a:xfrm>
            <a:off x="8603635" y="3534641"/>
            <a:ext cx="948658" cy="523220"/>
          </a:xfrm>
          <a:prstGeom prst="rect">
            <a:avLst/>
          </a:prstGeom>
        </p:spPr>
        <p:txBody>
          <a:bodyPr wrap="none">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Common</a:t>
            </a:r>
          </a:p>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Identity</a:t>
            </a:r>
          </a:p>
        </p:txBody>
      </p:sp>
      <p:sp>
        <p:nvSpPr>
          <p:cNvPr id="2" name="Title 1">
            <a:extLst>
              <a:ext uri="{FF2B5EF4-FFF2-40B4-BE49-F238E27FC236}">
                <a16:creationId xmlns:a16="http://schemas.microsoft.com/office/drawing/2014/main" id="{F5F9C0E6-E0B4-4248-BC64-F3D3FEB0634D}"/>
              </a:ext>
            </a:extLst>
          </p:cNvPr>
          <p:cNvSpPr>
            <a:spLocks noGrp="1"/>
          </p:cNvSpPr>
          <p:nvPr>
            <p:ph type="title"/>
          </p:nvPr>
        </p:nvSpPr>
        <p:spPr>
          <a:xfrm>
            <a:off x="2467038" y="198763"/>
            <a:ext cx="9138221" cy="553920"/>
          </a:xfrm>
        </p:spPr>
        <p:txBody>
          <a:bodyPr>
            <a:normAutofit fontScale="90000"/>
          </a:bodyPr>
          <a:lstStyle/>
          <a:p>
            <a:pPr algn="ctr"/>
            <a:r>
              <a:rPr lang="en-US" dirty="0">
                <a:solidFill>
                  <a:schemeClr val="bg1"/>
                </a:solidFill>
              </a:rPr>
              <a:t>Azure: Hybrid</a:t>
            </a:r>
          </a:p>
        </p:txBody>
      </p:sp>
      <p:sp>
        <p:nvSpPr>
          <p:cNvPr id="3" name="Text Placeholder 2">
            <a:extLst>
              <a:ext uri="{FF2B5EF4-FFF2-40B4-BE49-F238E27FC236}">
                <a16:creationId xmlns:a16="http://schemas.microsoft.com/office/drawing/2014/main" id="{1DB5898D-7C9D-448E-BA67-36B6A2E0FEFB}"/>
              </a:ext>
            </a:extLst>
          </p:cNvPr>
          <p:cNvSpPr>
            <a:spLocks noGrp="1"/>
          </p:cNvSpPr>
          <p:nvPr>
            <p:ph type="body" sz="quarter" idx="4294967295"/>
          </p:nvPr>
        </p:nvSpPr>
        <p:spPr>
          <a:xfrm>
            <a:off x="2467038" y="818839"/>
            <a:ext cx="9138219" cy="430840"/>
          </a:xfrm>
        </p:spPr>
        <p:txBody>
          <a:bodyPr/>
          <a:lstStyle/>
          <a:p>
            <a:pPr algn="ctr"/>
            <a:r>
              <a:rPr lang="en-US" dirty="0">
                <a:solidFill>
                  <a:schemeClr val="bg1"/>
                </a:solidFill>
                <a:latin typeface="Segoe UI Semibold" panose="020B0702040204020203" pitchFamily="34" charset="0"/>
                <a:cs typeface="Segoe UI Semibold" panose="020B0702040204020203" pitchFamily="34" charset="0"/>
              </a:rPr>
              <a:t>The only consistent, comprehensive hybrid cloud</a:t>
            </a:r>
          </a:p>
        </p:txBody>
      </p:sp>
      <p:grpSp>
        <p:nvGrpSpPr>
          <p:cNvPr id="90" name="Group 89">
            <a:extLst>
              <a:ext uri="{FF2B5EF4-FFF2-40B4-BE49-F238E27FC236}">
                <a16:creationId xmlns:a16="http://schemas.microsoft.com/office/drawing/2014/main" id="{F5E0093F-23DB-42B9-8845-202462F7AB5D}"/>
              </a:ext>
            </a:extLst>
          </p:cNvPr>
          <p:cNvGrpSpPr/>
          <p:nvPr/>
        </p:nvGrpSpPr>
        <p:grpSpPr>
          <a:xfrm>
            <a:off x="4990334" y="1958014"/>
            <a:ext cx="541377" cy="541377"/>
            <a:chOff x="3120656" y="3158274"/>
            <a:chExt cx="541454" cy="541454"/>
          </a:xfrm>
        </p:grpSpPr>
        <p:sp>
          <p:nvSpPr>
            <p:cNvPr id="91" name="Freeform 969">
              <a:extLst>
                <a:ext uri="{FF2B5EF4-FFF2-40B4-BE49-F238E27FC236}">
                  <a16:creationId xmlns:a16="http://schemas.microsoft.com/office/drawing/2014/main" id="{A3FCFAB5-AFBD-4847-9E21-0EBAA9F0CE93}"/>
                </a:ext>
              </a:extLst>
            </p:cNvPr>
            <p:cNvSpPr>
              <a:spLocks/>
            </p:cNvSpPr>
            <p:nvPr/>
          </p:nvSpPr>
          <p:spPr bwMode="auto">
            <a:xfrm>
              <a:off x="3407308" y="3158274"/>
              <a:ext cx="254802" cy="254802"/>
            </a:xfrm>
            <a:custGeom>
              <a:avLst/>
              <a:gdLst>
                <a:gd name="T0" fmla="*/ 55 w 60"/>
                <a:gd name="T1" fmla="*/ 24 h 60"/>
                <a:gd name="T2" fmla="*/ 52 w 60"/>
                <a:gd name="T3" fmla="*/ 17 h 60"/>
                <a:gd name="T4" fmla="*/ 54 w 60"/>
                <a:gd name="T5" fmla="*/ 12 h 60"/>
                <a:gd name="T6" fmla="*/ 48 w 60"/>
                <a:gd name="T7" fmla="*/ 6 h 60"/>
                <a:gd name="T8" fmla="*/ 43 w 60"/>
                <a:gd name="T9" fmla="*/ 8 h 60"/>
                <a:gd name="T10" fmla="*/ 36 w 60"/>
                <a:gd name="T11" fmla="*/ 5 h 60"/>
                <a:gd name="T12" fmla="*/ 34 w 60"/>
                <a:gd name="T13" fmla="*/ 0 h 60"/>
                <a:gd name="T14" fmla="*/ 26 w 60"/>
                <a:gd name="T15" fmla="*/ 0 h 60"/>
                <a:gd name="T16" fmla="*/ 24 w 60"/>
                <a:gd name="T17" fmla="*/ 5 h 60"/>
                <a:gd name="T18" fmla="*/ 17 w 60"/>
                <a:gd name="T19" fmla="*/ 8 h 60"/>
                <a:gd name="T20" fmla="*/ 12 w 60"/>
                <a:gd name="T21" fmla="*/ 6 h 60"/>
                <a:gd name="T22" fmla="*/ 6 w 60"/>
                <a:gd name="T23" fmla="*/ 12 h 60"/>
                <a:gd name="T24" fmla="*/ 8 w 60"/>
                <a:gd name="T25" fmla="*/ 17 h 60"/>
                <a:gd name="T26" fmla="*/ 5 w 60"/>
                <a:gd name="T27" fmla="*/ 24 h 60"/>
                <a:gd name="T28" fmla="*/ 0 w 60"/>
                <a:gd name="T29" fmla="*/ 26 h 60"/>
                <a:gd name="T30" fmla="*/ 0 w 60"/>
                <a:gd name="T31" fmla="*/ 34 h 60"/>
                <a:gd name="T32" fmla="*/ 5 w 60"/>
                <a:gd name="T33" fmla="*/ 36 h 60"/>
                <a:gd name="T34" fmla="*/ 8 w 60"/>
                <a:gd name="T35" fmla="*/ 43 h 60"/>
                <a:gd name="T36" fmla="*/ 6 w 60"/>
                <a:gd name="T37" fmla="*/ 48 h 60"/>
                <a:gd name="T38" fmla="*/ 12 w 60"/>
                <a:gd name="T39" fmla="*/ 54 h 60"/>
                <a:gd name="T40" fmla="*/ 17 w 60"/>
                <a:gd name="T41" fmla="*/ 52 h 60"/>
                <a:gd name="T42" fmla="*/ 24 w 60"/>
                <a:gd name="T43" fmla="*/ 55 h 60"/>
                <a:gd name="T44" fmla="*/ 26 w 60"/>
                <a:gd name="T45" fmla="*/ 60 h 60"/>
                <a:gd name="T46" fmla="*/ 34 w 60"/>
                <a:gd name="T47" fmla="*/ 60 h 60"/>
                <a:gd name="T48" fmla="*/ 36 w 60"/>
                <a:gd name="T49" fmla="*/ 55 h 60"/>
                <a:gd name="T50" fmla="*/ 43 w 60"/>
                <a:gd name="T51" fmla="*/ 52 h 60"/>
                <a:gd name="T52" fmla="*/ 48 w 60"/>
                <a:gd name="T53" fmla="*/ 54 h 60"/>
                <a:gd name="T54" fmla="*/ 54 w 60"/>
                <a:gd name="T55" fmla="*/ 48 h 60"/>
                <a:gd name="T56" fmla="*/ 52 w 60"/>
                <a:gd name="T57" fmla="*/ 43 h 60"/>
                <a:gd name="T58" fmla="*/ 55 w 60"/>
                <a:gd name="T59" fmla="*/ 36 h 60"/>
                <a:gd name="T60" fmla="*/ 60 w 60"/>
                <a:gd name="T61" fmla="*/ 34 h 60"/>
                <a:gd name="T62" fmla="*/ 60 w 60"/>
                <a:gd name="T63" fmla="*/ 26 h 60"/>
                <a:gd name="T64" fmla="*/ 55 w 60"/>
                <a:gd name="T65"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55" y="24"/>
                  </a:moveTo>
                  <a:cubicBezTo>
                    <a:pt x="54" y="21"/>
                    <a:pt x="53" y="19"/>
                    <a:pt x="52" y="17"/>
                  </a:cubicBezTo>
                  <a:cubicBezTo>
                    <a:pt x="54" y="12"/>
                    <a:pt x="54" y="12"/>
                    <a:pt x="54" y="12"/>
                  </a:cubicBezTo>
                  <a:cubicBezTo>
                    <a:pt x="48" y="6"/>
                    <a:pt x="48" y="6"/>
                    <a:pt x="48" y="6"/>
                  </a:cubicBezTo>
                  <a:cubicBezTo>
                    <a:pt x="43" y="8"/>
                    <a:pt x="43" y="8"/>
                    <a:pt x="43" y="8"/>
                  </a:cubicBezTo>
                  <a:cubicBezTo>
                    <a:pt x="41" y="7"/>
                    <a:pt x="39" y="6"/>
                    <a:pt x="36" y="5"/>
                  </a:cubicBezTo>
                  <a:cubicBezTo>
                    <a:pt x="34" y="0"/>
                    <a:pt x="34" y="0"/>
                    <a:pt x="34" y="0"/>
                  </a:cubicBezTo>
                  <a:cubicBezTo>
                    <a:pt x="26" y="0"/>
                    <a:pt x="26" y="0"/>
                    <a:pt x="26" y="0"/>
                  </a:cubicBezTo>
                  <a:cubicBezTo>
                    <a:pt x="24" y="5"/>
                    <a:pt x="24" y="5"/>
                    <a:pt x="24" y="5"/>
                  </a:cubicBezTo>
                  <a:cubicBezTo>
                    <a:pt x="21" y="6"/>
                    <a:pt x="19" y="7"/>
                    <a:pt x="17" y="8"/>
                  </a:cubicBezTo>
                  <a:cubicBezTo>
                    <a:pt x="12" y="6"/>
                    <a:pt x="12" y="6"/>
                    <a:pt x="12" y="6"/>
                  </a:cubicBezTo>
                  <a:cubicBezTo>
                    <a:pt x="6" y="12"/>
                    <a:pt x="6" y="12"/>
                    <a:pt x="6" y="12"/>
                  </a:cubicBezTo>
                  <a:cubicBezTo>
                    <a:pt x="8" y="17"/>
                    <a:pt x="8" y="17"/>
                    <a:pt x="8" y="17"/>
                  </a:cubicBezTo>
                  <a:cubicBezTo>
                    <a:pt x="7" y="19"/>
                    <a:pt x="6" y="21"/>
                    <a:pt x="5" y="24"/>
                  </a:cubicBezTo>
                  <a:cubicBezTo>
                    <a:pt x="0" y="26"/>
                    <a:pt x="0" y="26"/>
                    <a:pt x="0" y="26"/>
                  </a:cubicBezTo>
                  <a:cubicBezTo>
                    <a:pt x="0" y="34"/>
                    <a:pt x="0" y="34"/>
                    <a:pt x="0" y="34"/>
                  </a:cubicBezTo>
                  <a:cubicBezTo>
                    <a:pt x="5" y="36"/>
                    <a:pt x="5" y="36"/>
                    <a:pt x="5" y="36"/>
                  </a:cubicBezTo>
                  <a:cubicBezTo>
                    <a:pt x="6" y="39"/>
                    <a:pt x="7" y="41"/>
                    <a:pt x="8" y="43"/>
                  </a:cubicBezTo>
                  <a:cubicBezTo>
                    <a:pt x="6" y="48"/>
                    <a:pt x="6" y="48"/>
                    <a:pt x="6" y="48"/>
                  </a:cubicBezTo>
                  <a:cubicBezTo>
                    <a:pt x="12" y="54"/>
                    <a:pt x="12" y="54"/>
                    <a:pt x="12" y="54"/>
                  </a:cubicBezTo>
                  <a:cubicBezTo>
                    <a:pt x="17" y="52"/>
                    <a:pt x="17" y="52"/>
                    <a:pt x="17" y="52"/>
                  </a:cubicBezTo>
                  <a:cubicBezTo>
                    <a:pt x="19" y="53"/>
                    <a:pt x="21" y="54"/>
                    <a:pt x="24" y="55"/>
                  </a:cubicBezTo>
                  <a:cubicBezTo>
                    <a:pt x="26" y="60"/>
                    <a:pt x="26" y="60"/>
                    <a:pt x="26" y="60"/>
                  </a:cubicBezTo>
                  <a:cubicBezTo>
                    <a:pt x="34" y="60"/>
                    <a:pt x="34" y="60"/>
                    <a:pt x="34" y="60"/>
                  </a:cubicBezTo>
                  <a:cubicBezTo>
                    <a:pt x="36" y="55"/>
                    <a:pt x="36" y="55"/>
                    <a:pt x="36" y="55"/>
                  </a:cubicBezTo>
                  <a:cubicBezTo>
                    <a:pt x="39" y="54"/>
                    <a:pt x="41" y="53"/>
                    <a:pt x="43" y="52"/>
                  </a:cubicBezTo>
                  <a:cubicBezTo>
                    <a:pt x="48" y="54"/>
                    <a:pt x="48" y="54"/>
                    <a:pt x="48" y="54"/>
                  </a:cubicBezTo>
                  <a:cubicBezTo>
                    <a:pt x="54" y="48"/>
                    <a:pt x="54" y="48"/>
                    <a:pt x="54" y="48"/>
                  </a:cubicBezTo>
                  <a:cubicBezTo>
                    <a:pt x="52" y="43"/>
                    <a:pt x="52" y="43"/>
                    <a:pt x="52" y="43"/>
                  </a:cubicBezTo>
                  <a:cubicBezTo>
                    <a:pt x="53" y="41"/>
                    <a:pt x="54" y="39"/>
                    <a:pt x="55" y="36"/>
                  </a:cubicBezTo>
                  <a:cubicBezTo>
                    <a:pt x="60" y="34"/>
                    <a:pt x="60" y="34"/>
                    <a:pt x="60" y="34"/>
                  </a:cubicBezTo>
                  <a:cubicBezTo>
                    <a:pt x="60" y="26"/>
                    <a:pt x="60" y="26"/>
                    <a:pt x="60" y="26"/>
                  </a:cubicBezTo>
                  <a:lnTo>
                    <a:pt x="55" y="2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6" name="Freeform 1042">
              <a:extLst>
                <a:ext uri="{FF2B5EF4-FFF2-40B4-BE49-F238E27FC236}">
                  <a16:creationId xmlns:a16="http://schemas.microsoft.com/office/drawing/2014/main" id="{DC125F8B-84EB-4115-9095-11C09ED8F431}"/>
                </a:ext>
              </a:extLst>
            </p:cNvPr>
            <p:cNvSpPr>
              <a:spLocks/>
            </p:cNvSpPr>
            <p:nvPr/>
          </p:nvSpPr>
          <p:spPr bwMode="auto">
            <a:xfrm>
              <a:off x="3481626" y="3237898"/>
              <a:ext cx="111478" cy="95551"/>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7" name="Freeform 1054">
              <a:extLst>
                <a:ext uri="{FF2B5EF4-FFF2-40B4-BE49-F238E27FC236}">
                  <a16:creationId xmlns:a16="http://schemas.microsoft.com/office/drawing/2014/main" id="{B1891206-63FA-4C0D-AFE8-108A440FC7B1}"/>
                </a:ext>
              </a:extLst>
            </p:cNvPr>
            <p:cNvSpPr>
              <a:spLocks noEditPoints="1"/>
            </p:cNvSpPr>
            <p:nvPr/>
          </p:nvSpPr>
          <p:spPr bwMode="auto">
            <a:xfrm>
              <a:off x="3120656" y="3359992"/>
              <a:ext cx="339736" cy="339736"/>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28" name="Group 127">
            <a:extLst>
              <a:ext uri="{FF2B5EF4-FFF2-40B4-BE49-F238E27FC236}">
                <a16:creationId xmlns:a16="http://schemas.microsoft.com/office/drawing/2014/main" id="{C45755BC-07F0-4F9B-BCF9-0C6934BA8C96}"/>
              </a:ext>
            </a:extLst>
          </p:cNvPr>
          <p:cNvGrpSpPr/>
          <p:nvPr/>
        </p:nvGrpSpPr>
        <p:grpSpPr>
          <a:xfrm>
            <a:off x="5014321" y="4549380"/>
            <a:ext cx="328040" cy="503401"/>
            <a:chOff x="5282139" y="2315191"/>
            <a:chExt cx="273248" cy="419317"/>
          </a:xfrm>
        </p:grpSpPr>
        <p:sp>
          <p:nvSpPr>
            <p:cNvPr id="129" name="Rectangle 128">
              <a:extLst>
                <a:ext uri="{FF2B5EF4-FFF2-40B4-BE49-F238E27FC236}">
                  <a16:creationId xmlns:a16="http://schemas.microsoft.com/office/drawing/2014/main" id="{E5C1A019-397C-426C-BB98-B9D6A2531620}"/>
                </a:ext>
              </a:extLst>
            </p:cNvPr>
            <p:cNvSpPr/>
            <p:nvPr/>
          </p:nvSpPr>
          <p:spPr bwMode="auto">
            <a:xfrm>
              <a:off x="5282139" y="2315191"/>
              <a:ext cx="273248" cy="4193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3">
              <a:extLst>
                <a:ext uri="{FF2B5EF4-FFF2-40B4-BE49-F238E27FC236}">
                  <a16:creationId xmlns:a16="http://schemas.microsoft.com/office/drawing/2014/main" id="{C474EF5A-A150-43E1-8C5A-8B82ECDEA1DB}"/>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1" name="Freeform 13">
              <a:extLst>
                <a:ext uri="{FF2B5EF4-FFF2-40B4-BE49-F238E27FC236}">
                  <a16:creationId xmlns:a16="http://schemas.microsoft.com/office/drawing/2014/main" id="{CB891068-E0F0-4EA9-AC12-BF90A620ABB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2" name="Freeform 13">
              <a:extLst>
                <a:ext uri="{FF2B5EF4-FFF2-40B4-BE49-F238E27FC236}">
                  <a16:creationId xmlns:a16="http://schemas.microsoft.com/office/drawing/2014/main" id="{CEDA9DE0-2F9A-4253-A6EC-E4B33B354A0D}"/>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grpSp>
      <p:grpSp>
        <p:nvGrpSpPr>
          <p:cNvPr id="141" name="Group 140">
            <a:extLst>
              <a:ext uri="{FF2B5EF4-FFF2-40B4-BE49-F238E27FC236}">
                <a16:creationId xmlns:a16="http://schemas.microsoft.com/office/drawing/2014/main" id="{ED9DEBCE-3F99-4D5C-8FEF-708982E20188}"/>
              </a:ext>
            </a:extLst>
          </p:cNvPr>
          <p:cNvGrpSpPr/>
          <p:nvPr/>
        </p:nvGrpSpPr>
        <p:grpSpPr>
          <a:xfrm>
            <a:off x="8858952" y="1928326"/>
            <a:ext cx="474073" cy="509002"/>
            <a:chOff x="5387169" y="1276544"/>
            <a:chExt cx="474140" cy="509075"/>
          </a:xfrm>
        </p:grpSpPr>
        <p:sp>
          <p:nvSpPr>
            <p:cNvPr id="142" name="Oval 1124">
              <a:extLst>
                <a:ext uri="{FF2B5EF4-FFF2-40B4-BE49-F238E27FC236}">
                  <a16:creationId xmlns:a16="http://schemas.microsoft.com/office/drawing/2014/main" id="{A98DB8C1-58C7-45F0-8834-3B5116B7DF0A}"/>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3" name="Freeform 1125">
              <a:extLst>
                <a:ext uri="{FF2B5EF4-FFF2-40B4-BE49-F238E27FC236}">
                  <a16:creationId xmlns:a16="http://schemas.microsoft.com/office/drawing/2014/main" id="{C77827A5-4B3E-4FAA-B7A3-BFDEA5C22C5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4" name="Oval 1126">
              <a:extLst>
                <a:ext uri="{FF2B5EF4-FFF2-40B4-BE49-F238E27FC236}">
                  <a16:creationId xmlns:a16="http://schemas.microsoft.com/office/drawing/2014/main" id="{CA97ADB3-02D2-4889-AB26-CE70E4510E6D}"/>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5" name="Oval 1127">
              <a:extLst>
                <a:ext uri="{FF2B5EF4-FFF2-40B4-BE49-F238E27FC236}">
                  <a16:creationId xmlns:a16="http://schemas.microsoft.com/office/drawing/2014/main" id="{4691F3DB-3997-46CE-8808-915C06712C09}"/>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6" name="Oval 1128">
              <a:extLst>
                <a:ext uri="{FF2B5EF4-FFF2-40B4-BE49-F238E27FC236}">
                  <a16:creationId xmlns:a16="http://schemas.microsoft.com/office/drawing/2014/main" id="{DE7C6784-3A8F-499A-A467-6DB30D4924D1}"/>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7" name="Oval 1129">
              <a:extLst>
                <a:ext uri="{FF2B5EF4-FFF2-40B4-BE49-F238E27FC236}">
                  <a16:creationId xmlns:a16="http://schemas.microsoft.com/office/drawing/2014/main" id="{8F6B9261-C5BC-41B5-BA3C-14230F1E80B1}"/>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8" name="Oval 1130">
              <a:extLst>
                <a:ext uri="{FF2B5EF4-FFF2-40B4-BE49-F238E27FC236}">
                  <a16:creationId xmlns:a16="http://schemas.microsoft.com/office/drawing/2014/main" id="{5E5FD591-3572-4A35-AC8A-39BD909C953C}"/>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9" name="Oval 1131">
              <a:extLst>
                <a:ext uri="{FF2B5EF4-FFF2-40B4-BE49-F238E27FC236}">
                  <a16:creationId xmlns:a16="http://schemas.microsoft.com/office/drawing/2014/main" id="{B653FAC4-002A-461A-A9FA-B4AD381AB62D}"/>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50" name="Oval 1132">
              <a:extLst>
                <a:ext uri="{FF2B5EF4-FFF2-40B4-BE49-F238E27FC236}">
                  <a16:creationId xmlns:a16="http://schemas.microsoft.com/office/drawing/2014/main" id="{478D078C-33C9-468A-9B07-90268D2DB958}"/>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59" name="Group 158">
            <a:extLst>
              <a:ext uri="{FF2B5EF4-FFF2-40B4-BE49-F238E27FC236}">
                <a16:creationId xmlns:a16="http://schemas.microsoft.com/office/drawing/2014/main" id="{75D1A694-6FDB-41D6-87ED-ADF3FB9CCBC2}"/>
              </a:ext>
            </a:extLst>
          </p:cNvPr>
          <p:cNvGrpSpPr/>
          <p:nvPr/>
        </p:nvGrpSpPr>
        <p:grpSpPr>
          <a:xfrm>
            <a:off x="8858952" y="4566992"/>
            <a:ext cx="474073" cy="509002"/>
            <a:chOff x="5387169" y="1276544"/>
            <a:chExt cx="474140" cy="509075"/>
          </a:xfrm>
        </p:grpSpPr>
        <p:sp>
          <p:nvSpPr>
            <p:cNvPr id="160" name="Oval 1124">
              <a:extLst>
                <a:ext uri="{FF2B5EF4-FFF2-40B4-BE49-F238E27FC236}">
                  <a16:creationId xmlns:a16="http://schemas.microsoft.com/office/drawing/2014/main" id="{74F6F4B4-5BCF-48A4-B4DC-CD11DF807EAE}"/>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1" name="Freeform 1125">
              <a:extLst>
                <a:ext uri="{FF2B5EF4-FFF2-40B4-BE49-F238E27FC236}">
                  <a16:creationId xmlns:a16="http://schemas.microsoft.com/office/drawing/2014/main" id="{2960C968-E449-45EF-9262-48BE00F9377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2" name="Oval 1126">
              <a:extLst>
                <a:ext uri="{FF2B5EF4-FFF2-40B4-BE49-F238E27FC236}">
                  <a16:creationId xmlns:a16="http://schemas.microsoft.com/office/drawing/2014/main" id="{9C56D491-08C0-4223-A53B-309A5BC6A44C}"/>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3" name="Oval 1127">
              <a:extLst>
                <a:ext uri="{FF2B5EF4-FFF2-40B4-BE49-F238E27FC236}">
                  <a16:creationId xmlns:a16="http://schemas.microsoft.com/office/drawing/2014/main" id="{577356EF-0745-408A-A129-B013A375A16D}"/>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4" name="Oval 1128">
              <a:extLst>
                <a:ext uri="{FF2B5EF4-FFF2-40B4-BE49-F238E27FC236}">
                  <a16:creationId xmlns:a16="http://schemas.microsoft.com/office/drawing/2014/main" id="{BD2D56B2-2595-4AAB-BA3C-0AA3CE906EEF}"/>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5" name="Oval 1129">
              <a:extLst>
                <a:ext uri="{FF2B5EF4-FFF2-40B4-BE49-F238E27FC236}">
                  <a16:creationId xmlns:a16="http://schemas.microsoft.com/office/drawing/2014/main" id="{98BF5E76-43BD-46A3-A752-ACCF0FE39624}"/>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6" name="Oval 1130">
              <a:extLst>
                <a:ext uri="{FF2B5EF4-FFF2-40B4-BE49-F238E27FC236}">
                  <a16:creationId xmlns:a16="http://schemas.microsoft.com/office/drawing/2014/main" id="{D8D5D5F7-6B21-47BC-90A9-C674CCB7105A}"/>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7" name="Oval 1131">
              <a:extLst>
                <a:ext uri="{FF2B5EF4-FFF2-40B4-BE49-F238E27FC236}">
                  <a16:creationId xmlns:a16="http://schemas.microsoft.com/office/drawing/2014/main" id="{3AD2ABE6-20DA-4CA8-88F7-A7C6539A194C}"/>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8" name="Oval 1132">
              <a:extLst>
                <a:ext uri="{FF2B5EF4-FFF2-40B4-BE49-F238E27FC236}">
                  <a16:creationId xmlns:a16="http://schemas.microsoft.com/office/drawing/2014/main" id="{93F4403A-EC0F-40D9-8B96-04D8F342E2C2}"/>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56" name="Group 55">
            <a:extLst>
              <a:ext uri="{FF2B5EF4-FFF2-40B4-BE49-F238E27FC236}">
                <a16:creationId xmlns:a16="http://schemas.microsoft.com/office/drawing/2014/main" id="{77C547E1-B120-493E-9039-CE4170C6434E}"/>
              </a:ext>
            </a:extLst>
          </p:cNvPr>
          <p:cNvGrpSpPr/>
          <p:nvPr/>
        </p:nvGrpSpPr>
        <p:grpSpPr>
          <a:xfrm>
            <a:off x="10681374" y="1887869"/>
            <a:ext cx="745332" cy="573408"/>
            <a:chOff x="9443357" y="1910803"/>
            <a:chExt cx="745437" cy="573489"/>
          </a:xfrm>
        </p:grpSpPr>
        <p:cxnSp>
          <p:nvCxnSpPr>
            <p:cNvPr id="17" name="Straight Arrow Connector 16">
              <a:extLst>
                <a:ext uri="{FF2B5EF4-FFF2-40B4-BE49-F238E27FC236}">
                  <a16:creationId xmlns:a16="http://schemas.microsoft.com/office/drawing/2014/main" id="{769163D0-D972-47FF-B8DF-8703835F49CB}"/>
                </a:ext>
              </a:extLst>
            </p:cNvPr>
            <p:cNvCxnSpPr>
              <a:cxnSpLocks/>
            </p:cNvCxnSpPr>
            <p:nvPr/>
          </p:nvCxnSpPr>
          <p:spPr>
            <a:xfrm flipV="1">
              <a:off x="9960803" y="2228424"/>
              <a:ext cx="0" cy="141884"/>
            </a:xfrm>
            <a:prstGeom prst="straightConnector1">
              <a:avLst/>
            </a:prstGeom>
            <a:noFill/>
            <a:ln w="15875" cap="flat" cmpd="sng" algn="ctr">
              <a:solidFill>
                <a:schemeClr val="accent5">
                  <a:lumMod val="50000"/>
                </a:schemeClr>
              </a:solidFill>
              <a:prstDash val="solid"/>
              <a:headEnd type="none" w="med" len="med"/>
              <a:tailEnd type="triangle" w="lg" len="sm"/>
            </a:ln>
            <a:effectLst/>
          </p:spPr>
        </p:cxnSp>
        <p:cxnSp>
          <p:nvCxnSpPr>
            <p:cNvPr id="18" name="Straight Arrow Connector 17">
              <a:extLst>
                <a:ext uri="{FF2B5EF4-FFF2-40B4-BE49-F238E27FC236}">
                  <a16:creationId xmlns:a16="http://schemas.microsoft.com/office/drawing/2014/main" id="{A369FE29-A973-47ED-BAE8-813F03F2A88B}"/>
                </a:ext>
              </a:extLst>
            </p:cNvPr>
            <p:cNvCxnSpPr>
              <a:cxnSpLocks/>
            </p:cNvCxnSpPr>
            <p:nvPr/>
          </p:nvCxnSpPr>
          <p:spPr>
            <a:xfrm>
              <a:off x="9771122" y="2365075"/>
              <a:ext cx="193809" cy="0"/>
            </a:xfrm>
            <a:prstGeom prst="straightConnector1">
              <a:avLst/>
            </a:prstGeom>
            <a:noFill/>
            <a:ln w="15875" cap="flat" cmpd="sng" algn="ctr">
              <a:solidFill>
                <a:schemeClr val="accent5">
                  <a:lumMod val="50000"/>
                </a:schemeClr>
              </a:solidFill>
              <a:prstDash val="solid"/>
              <a:headEnd type="none" w="med" len="med"/>
              <a:tailEnd type="none" w="lg" len="sm"/>
            </a:ln>
            <a:effectLst/>
          </p:spPr>
        </p:cxnSp>
        <p:sp>
          <p:nvSpPr>
            <p:cNvPr id="139" name="Freeform 5">
              <a:extLst>
                <a:ext uri="{FF2B5EF4-FFF2-40B4-BE49-F238E27FC236}">
                  <a16:creationId xmlns:a16="http://schemas.microsoft.com/office/drawing/2014/main" id="{79A877D0-7C3A-4C55-BB96-6CB27B416181}"/>
                </a:ext>
              </a:extLst>
            </p:cNvPr>
            <p:cNvSpPr>
              <a:spLocks noChangeAspect="1"/>
            </p:cNvSpPr>
            <p:nvPr/>
          </p:nvSpPr>
          <p:spPr bwMode="auto">
            <a:xfrm>
              <a:off x="9765568" y="1910803"/>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grpSp>
          <p:nvGrpSpPr>
            <p:cNvPr id="169" name="Group 168">
              <a:extLst>
                <a:ext uri="{FF2B5EF4-FFF2-40B4-BE49-F238E27FC236}">
                  <a16:creationId xmlns:a16="http://schemas.microsoft.com/office/drawing/2014/main" id="{70141B27-FD40-46E0-970D-D8E467B62365}"/>
                </a:ext>
              </a:extLst>
            </p:cNvPr>
            <p:cNvGrpSpPr/>
            <p:nvPr/>
          </p:nvGrpSpPr>
          <p:grpSpPr>
            <a:xfrm>
              <a:off x="9538893" y="2213065"/>
              <a:ext cx="143669" cy="241256"/>
              <a:chOff x="7919353" y="4223928"/>
              <a:chExt cx="278898" cy="468338"/>
            </a:xfrm>
          </p:grpSpPr>
          <p:sp>
            <p:nvSpPr>
              <p:cNvPr id="170" name="Freeform 1120">
                <a:extLst>
                  <a:ext uri="{FF2B5EF4-FFF2-40B4-BE49-F238E27FC236}">
                    <a16:creationId xmlns:a16="http://schemas.microsoft.com/office/drawing/2014/main" id="{CBF06E71-5F03-4606-8F7C-632E0C2CCD92}"/>
                  </a:ext>
                </a:extLst>
              </p:cNvPr>
              <p:cNvSpPr>
                <a:spLocks/>
              </p:cNvSpPr>
              <p:nvPr/>
            </p:nvSpPr>
            <p:spPr bwMode="auto">
              <a:xfrm>
                <a:off x="7919353" y="4471253"/>
                <a:ext cx="68410" cy="221013"/>
              </a:xfrm>
              <a:custGeom>
                <a:avLst/>
                <a:gdLst>
                  <a:gd name="T0" fmla="*/ 16 w 16"/>
                  <a:gd name="T1" fmla="*/ 0 h 52"/>
                  <a:gd name="T2" fmla="*/ 16 w 16"/>
                  <a:gd name="T3" fmla="*/ 44 h 52"/>
                  <a:gd name="T4" fmla="*/ 15 w 16"/>
                  <a:gd name="T5" fmla="*/ 47 h 52"/>
                  <a:gd name="T6" fmla="*/ 13 w 16"/>
                  <a:gd name="T7" fmla="*/ 50 h 52"/>
                  <a:gd name="T8" fmla="*/ 11 w 16"/>
                  <a:gd name="T9" fmla="*/ 51 h 52"/>
                  <a:gd name="T10" fmla="*/ 8 w 16"/>
                  <a:gd name="T11" fmla="*/ 52 h 52"/>
                  <a:gd name="T12" fmla="*/ 5 w 16"/>
                  <a:gd name="T13" fmla="*/ 51 h 52"/>
                  <a:gd name="T14" fmla="*/ 2 w 16"/>
                  <a:gd name="T15" fmla="*/ 50 h 52"/>
                  <a:gd name="T16" fmla="*/ 0 w 16"/>
                  <a:gd name="T17" fmla="*/ 47 h 52"/>
                  <a:gd name="T18" fmla="*/ 0 w 16"/>
                  <a:gd name="T19" fmla="*/ 44 h 52"/>
                  <a:gd name="T20" fmla="*/ 0 w 16"/>
                  <a:gd name="T21" fmla="*/ 0 h 52"/>
                  <a:gd name="T22" fmla="*/ 16 w 16"/>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52">
                    <a:moveTo>
                      <a:pt x="16" y="0"/>
                    </a:moveTo>
                    <a:cubicBezTo>
                      <a:pt x="16" y="44"/>
                      <a:pt x="16" y="44"/>
                      <a:pt x="16" y="44"/>
                    </a:cubicBezTo>
                    <a:cubicBezTo>
                      <a:pt x="16" y="45"/>
                      <a:pt x="16" y="46"/>
                      <a:pt x="15" y="47"/>
                    </a:cubicBezTo>
                    <a:cubicBezTo>
                      <a:pt x="15" y="48"/>
                      <a:pt x="14" y="49"/>
                      <a:pt x="13" y="50"/>
                    </a:cubicBezTo>
                    <a:cubicBezTo>
                      <a:pt x="13" y="50"/>
                      <a:pt x="12" y="51"/>
                      <a:pt x="11" y="51"/>
                    </a:cubicBezTo>
                    <a:cubicBezTo>
                      <a:pt x="10" y="52"/>
                      <a:pt x="9" y="52"/>
                      <a:pt x="8" y="52"/>
                    </a:cubicBezTo>
                    <a:cubicBezTo>
                      <a:pt x="7" y="52"/>
                      <a:pt x="6" y="52"/>
                      <a:pt x="5" y="51"/>
                    </a:cubicBezTo>
                    <a:cubicBezTo>
                      <a:pt x="4" y="51"/>
                      <a:pt x="3" y="50"/>
                      <a:pt x="2" y="50"/>
                    </a:cubicBezTo>
                    <a:cubicBezTo>
                      <a:pt x="1" y="49"/>
                      <a:pt x="1" y="48"/>
                      <a:pt x="0" y="47"/>
                    </a:cubicBezTo>
                    <a:cubicBezTo>
                      <a:pt x="0" y="46"/>
                      <a:pt x="0" y="45"/>
                      <a:pt x="0" y="44"/>
                    </a:cubicBezTo>
                    <a:cubicBezTo>
                      <a:pt x="0" y="0"/>
                      <a:pt x="0" y="0"/>
                      <a:pt x="0" y="0"/>
                    </a:cubicBezTo>
                    <a:lnTo>
                      <a:pt x="16"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1" name="Freeform 1121">
                <a:extLst>
                  <a:ext uri="{FF2B5EF4-FFF2-40B4-BE49-F238E27FC236}">
                    <a16:creationId xmlns:a16="http://schemas.microsoft.com/office/drawing/2014/main" id="{47F80788-3BF9-4369-8356-4B17BB50FF40}"/>
                  </a:ext>
                </a:extLst>
              </p:cNvPr>
              <p:cNvSpPr>
                <a:spLocks/>
              </p:cNvSpPr>
              <p:nvPr/>
            </p:nvSpPr>
            <p:spPr bwMode="auto">
              <a:xfrm>
                <a:off x="7919353" y="4223928"/>
                <a:ext cx="68410" cy="247325"/>
              </a:xfrm>
              <a:custGeom>
                <a:avLst/>
                <a:gdLst>
                  <a:gd name="T0" fmla="*/ 13 w 13"/>
                  <a:gd name="T1" fmla="*/ 0 h 47"/>
                  <a:gd name="T2" fmla="*/ 0 w 13"/>
                  <a:gd name="T3" fmla="*/ 0 h 47"/>
                  <a:gd name="T4" fmla="*/ 0 w 13"/>
                  <a:gd name="T5" fmla="*/ 12 h 47"/>
                  <a:gd name="T6" fmla="*/ 4 w 13"/>
                  <a:gd name="T7" fmla="*/ 15 h 47"/>
                  <a:gd name="T8" fmla="*/ 4 w 13"/>
                  <a:gd name="T9" fmla="*/ 47 h 47"/>
                  <a:gd name="T10" fmla="*/ 10 w 13"/>
                  <a:gd name="T11" fmla="*/ 47 h 47"/>
                  <a:gd name="T12" fmla="*/ 10 w 13"/>
                  <a:gd name="T13" fmla="*/ 15 h 47"/>
                  <a:gd name="T14" fmla="*/ 13 w 13"/>
                  <a:gd name="T15" fmla="*/ 12 h 47"/>
                  <a:gd name="T16" fmla="*/ 13 w 1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0"/>
                    </a:moveTo>
                    <a:lnTo>
                      <a:pt x="0" y="0"/>
                    </a:lnTo>
                    <a:lnTo>
                      <a:pt x="0" y="12"/>
                    </a:lnTo>
                    <a:lnTo>
                      <a:pt x="4" y="15"/>
                    </a:lnTo>
                    <a:lnTo>
                      <a:pt x="4" y="47"/>
                    </a:lnTo>
                    <a:lnTo>
                      <a:pt x="10" y="47"/>
                    </a:lnTo>
                    <a:lnTo>
                      <a:pt x="10" y="15"/>
                    </a:lnTo>
                    <a:lnTo>
                      <a:pt x="13" y="12"/>
                    </a:lnTo>
                    <a:lnTo>
                      <a:pt x="13"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2" name="Rectangle 1122">
                <a:extLst>
                  <a:ext uri="{FF2B5EF4-FFF2-40B4-BE49-F238E27FC236}">
                    <a16:creationId xmlns:a16="http://schemas.microsoft.com/office/drawing/2014/main" id="{A202D9A9-DD7D-4ED2-93A9-2AB0716BCFF3}"/>
                  </a:ext>
                </a:extLst>
              </p:cNvPr>
              <p:cNvSpPr>
                <a:spLocks noChangeArrowheads="1"/>
              </p:cNvSpPr>
              <p:nvPr/>
            </p:nvSpPr>
            <p:spPr bwMode="auto">
              <a:xfrm>
                <a:off x="7919353" y="4508087"/>
                <a:ext cx="68410" cy="31573"/>
              </a:xfrm>
              <a:prstGeom prst="rect">
                <a:avLst/>
              </a:prstGeom>
              <a:solidFill>
                <a:srgbClr val="3C3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3" name="Freeform 1123">
                <a:extLst>
                  <a:ext uri="{FF2B5EF4-FFF2-40B4-BE49-F238E27FC236}">
                    <a16:creationId xmlns:a16="http://schemas.microsoft.com/office/drawing/2014/main" id="{DB4CC0ED-9A42-409A-B0AF-D11B08227A79}"/>
                  </a:ext>
                </a:extLst>
              </p:cNvPr>
              <p:cNvSpPr>
                <a:spLocks noEditPoints="1"/>
              </p:cNvSpPr>
              <p:nvPr/>
            </p:nvSpPr>
            <p:spPr bwMode="auto">
              <a:xfrm>
                <a:off x="8045646" y="4223928"/>
                <a:ext cx="152605" cy="468338"/>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BBB3EF19-CDA3-4E66-9663-8BF6CC707AC0}"/>
                </a:ext>
              </a:extLst>
            </p:cNvPr>
            <p:cNvSpPr/>
            <p:nvPr/>
          </p:nvSpPr>
          <p:spPr bwMode="auto">
            <a:xfrm>
              <a:off x="9443357" y="2182676"/>
              <a:ext cx="322210" cy="301616"/>
            </a:xfrm>
            <a:prstGeom prst="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68" name="Group 67">
            <a:extLst>
              <a:ext uri="{FF2B5EF4-FFF2-40B4-BE49-F238E27FC236}">
                <a16:creationId xmlns:a16="http://schemas.microsoft.com/office/drawing/2014/main" id="{C4229D62-B488-4D44-9871-4F4AEC9D1042}"/>
              </a:ext>
            </a:extLst>
          </p:cNvPr>
          <p:cNvGrpSpPr/>
          <p:nvPr/>
        </p:nvGrpSpPr>
        <p:grpSpPr>
          <a:xfrm>
            <a:off x="3021318" y="4619432"/>
            <a:ext cx="492427" cy="404123"/>
            <a:chOff x="1782214" y="4725712"/>
            <a:chExt cx="492497" cy="404181"/>
          </a:xfrm>
        </p:grpSpPr>
        <p:sp>
          <p:nvSpPr>
            <p:cNvPr id="140" name="Freeform 5">
              <a:extLst>
                <a:ext uri="{FF2B5EF4-FFF2-40B4-BE49-F238E27FC236}">
                  <a16:creationId xmlns:a16="http://schemas.microsoft.com/office/drawing/2014/main" id="{18E35B31-F87F-4578-92D3-897CF2C50D97}"/>
                </a:ext>
              </a:extLst>
            </p:cNvPr>
            <p:cNvSpPr>
              <a:spLocks noChangeAspect="1"/>
            </p:cNvSpPr>
            <p:nvPr/>
          </p:nvSpPr>
          <p:spPr bwMode="auto">
            <a:xfrm>
              <a:off x="1816849" y="4780695"/>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62" name="Rectangle 61">
              <a:extLst>
                <a:ext uri="{FF2B5EF4-FFF2-40B4-BE49-F238E27FC236}">
                  <a16:creationId xmlns:a16="http://schemas.microsoft.com/office/drawing/2014/main" id="{1A1687D8-3823-486C-80A8-2DCD7997DD11}"/>
                </a:ext>
              </a:extLst>
            </p:cNvPr>
            <p:cNvSpPr/>
            <p:nvPr/>
          </p:nvSpPr>
          <p:spPr bwMode="auto">
            <a:xfrm>
              <a:off x="1782214" y="4725712"/>
              <a:ext cx="492497" cy="404181"/>
            </a:xfrm>
            <a:prstGeom prst="rect">
              <a:avLst/>
            </a:prstGeom>
            <a:noFill/>
            <a:ln>
              <a:solidFill>
                <a:schemeClr val="accent5">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174" name="Group 173">
            <a:extLst>
              <a:ext uri="{FF2B5EF4-FFF2-40B4-BE49-F238E27FC236}">
                <a16:creationId xmlns:a16="http://schemas.microsoft.com/office/drawing/2014/main" id="{B2332B76-FE4F-4107-9800-AE2C7CB419C8}"/>
              </a:ext>
            </a:extLst>
          </p:cNvPr>
          <p:cNvGrpSpPr/>
          <p:nvPr/>
        </p:nvGrpSpPr>
        <p:grpSpPr>
          <a:xfrm>
            <a:off x="6989478" y="1985622"/>
            <a:ext cx="322163" cy="428488"/>
            <a:chOff x="1031674" y="930127"/>
            <a:chExt cx="1441832" cy="1917689"/>
          </a:xfrm>
        </p:grpSpPr>
        <p:sp>
          <p:nvSpPr>
            <p:cNvPr id="175" name="Freeform: Shape 174">
              <a:extLst>
                <a:ext uri="{FF2B5EF4-FFF2-40B4-BE49-F238E27FC236}">
                  <a16:creationId xmlns:a16="http://schemas.microsoft.com/office/drawing/2014/main" id="{5CAB76B6-0362-451D-B0D4-1199B2C2DB35}"/>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6" name="Oval 175">
              <a:extLst>
                <a:ext uri="{FF2B5EF4-FFF2-40B4-BE49-F238E27FC236}">
                  <a16:creationId xmlns:a16="http://schemas.microsoft.com/office/drawing/2014/main" id="{4F5754B7-2867-4A9A-9750-DFF69F79E3C0}"/>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grpSp>
        <p:nvGrpSpPr>
          <p:cNvPr id="177" name="Group 176">
            <a:extLst>
              <a:ext uri="{FF2B5EF4-FFF2-40B4-BE49-F238E27FC236}">
                <a16:creationId xmlns:a16="http://schemas.microsoft.com/office/drawing/2014/main" id="{F9DBCFA0-2B08-4F67-860B-F52DD9F42B80}"/>
              </a:ext>
            </a:extLst>
          </p:cNvPr>
          <p:cNvGrpSpPr/>
          <p:nvPr/>
        </p:nvGrpSpPr>
        <p:grpSpPr>
          <a:xfrm>
            <a:off x="6989478" y="4624293"/>
            <a:ext cx="322163" cy="428488"/>
            <a:chOff x="1031674" y="930127"/>
            <a:chExt cx="1441832" cy="1917689"/>
          </a:xfrm>
        </p:grpSpPr>
        <p:sp>
          <p:nvSpPr>
            <p:cNvPr id="178" name="Freeform: Shape 177">
              <a:extLst>
                <a:ext uri="{FF2B5EF4-FFF2-40B4-BE49-F238E27FC236}">
                  <a16:creationId xmlns:a16="http://schemas.microsoft.com/office/drawing/2014/main" id="{2ED340D1-EEA0-4DB1-BA22-817662C96AC2}"/>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9" name="Oval 178">
              <a:extLst>
                <a:ext uri="{FF2B5EF4-FFF2-40B4-BE49-F238E27FC236}">
                  <a16:creationId xmlns:a16="http://schemas.microsoft.com/office/drawing/2014/main" id="{934F87F4-A3E7-49F0-862D-5D0A9ED4DCA2}"/>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sp>
        <p:nvSpPr>
          <p:cNvPr id="98" name="Rectangle 97">
            <a:extLst>
              <a:ext uri="{FF2B5EF4-FFF2-40B4-BE49-F238E27FC236}">
                <a16:creationId xmlns:a16="http://schemas.microsoft.com/office/drawing/2014/main" id="{3C988BBC-C5AB-46EA-BA40-8B25E1E9E6B4}"/>
              </a:ext>
            </a:extLst>
          </p:cNvPr>
          <p:cNvSpPr/>
          <p:nvPr/>
        </p:nvSpPr>
        <p:spPr>
          <a:xfrm>
            <a:off x="10084466" y="5245098"/>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sp>
        <p:nvSpPr>
          <p:cNvPr id="101" name="Rectangle 100">
            <a:extLst>
              <a:ext uri="{FF2B5EF4-FFF2-40B4-BE49-F238E27FC236}">
                <a16:creationId xmlns:a16="http://schemas.microsoft.com/office/drawing/2014/main" id="{74FFFDD1-16B7-4B54-8284-91A58646CF87}"/>
              </a:ext>
            </a:extLst>
          </p:cNvPr>
          <p:cNvSpPr/>
          <p:nvPr/>
        </p:nvSpPr>
        <p:spPr>
          <a:xfrm>
            <a:off x="445682" y="3136899"/>
            <a:ext cx="1112930"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Hybrid</a:t>
            </a:r>
          </a:p>
        </p:txBody>
      </p:sp>
      <p:cxnSp>
        <p:nvCxnSpPr>
          <p:cNvPr id="102" name="Straight Connector 101">
            <a:extLst>
              <a:ext uri="{FF2B5EF4-FFF2-40B4-BE49-F238E27FC236}">
                <a16:creationId xmlns:a16="http://schemas.microsoft.com/office/drawing/2014/main" id="{206AE76B-5189-4BEB-8223-8598E99016E0}"/>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8" name="Group 107">
            <a:extLst>
              <a:ext uri="{FF2B5EF4-FFF2-40B4-BE49-F238E27FC236}">
                <a16:creationId xmlns:a16="http://schemas.microsoft.com/office/drawing/2014/main" id="{1E0D1B1F-A15E-4E7F-B594-7ADD03D55F93}"/>
              </a:ext>
            </a:extLst>
          </p:cNvPr>
          <p:cNvGrpSpPr/>
          <p:nvPr/>
        </p:nvGrpSpPr>
        <p:grpSpPr>
          <a:xfrm>
            <a:off x="719246" y="2353156"/>
            <a:ext cx="579531" cy="566046"/>
            <a:chOff x="2088630" y="3287843"/>
            <a:chExt cx="429718" cy="419725"/>
          </a:xfrm>
          <a:noFill/>
        </p:grpSpPr>
        <p:sp>
          <p:nvSpPr>
            <p:cNvPr id="109" name="Rectangle 108">
              <a:extLst>
                <a:ext uri="{FF2B5EF4-FFF2-40B4-BE49-F238E27FC236}">
                  <a16:creationId xmlns:a16="http://schemas.microsoft.com/office/drawing/2014/main" id="{7F0FD6DE-C971-48CE-86E6-4529887B049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0" name="Rectangle 109">
              <a:extLst>
                <a:ext uri="{FF2B5EF4-FFF2-40B4-BE49-F238E27FC236}">
                  <a16:creationId xmlns:a16="http://schemas.microsoft.com/office/drawing/2014/main" id="{1F9514C8-96A9-4A46-A910-6FC4EA55B385}"/>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11" name="Rectangle 110">
            <a:extLst>
              <a:ext uri="{FF2B5EF4-FFF2-40B4-BE49-F238E27FC236}">
                <a16:creationId xmlns:a16="http://schemas.microsoft.com/office/drawing/2014/main" id="{6022FB6F-0D40-4917-8F86-1F760F99C56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12" name="Rectangle 111">
            <a:extLst>
              <a:ext uri="{FF2B5EF4-FFF2-40B4-BE49-F238E27FC236}">
                <a16:creationId xmlns:a16="http://schemas.microsoft.com/office/drawing/2014/main" id="{E2F59AFF-0338-43B4-8069-8B9D1FC9062A}"/>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113" name="light">
            <a:extLst>
              <a:ext uri="{FF2B5EF4-FFF2-40B4-BE49-F238E27FC236}">
                <a16:creationId xmlns:a16="http://schemas.microsoft.com/office/drawing/2014/main" id="{5BFD7BFE-1408-440E-BE97-66F13D01367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60">
            <a:extLst>
              <a:ext uri="{FF2B5EF4-FFF2-40B4-BE49-F238E27FC236}">
                <a16:creationId xmlns:a16="http://schemas.microsoft.com/office/drawing/2014/main" id="{EAFE8C9C-0CE7-4748-9ECA-C9861B63DC1D}"/>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D655A4F7-AD0E-46A2-A99E-C0805AF53297}"/>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16" name="speedometer_2">
            <a:extLst>
              <a:ext uri="{FF2B5EF4-FFF2-40B4-BE49-F238E27FC236}">
                <a16:creationId xmlns:a16="http://schemas.microsoft.com/office/drawing/2014/main" id="{8EBB1566-ADED-4934-A2EA-480795629E2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3802577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6" name="Group 95"/>
          <p:cNvGrpSpPr/>
          <p:nvPr/>
        </p:nvGrpSpPr>
        <p:grpSpPr>
          <a:xfrm>
            <a:off x="3765784" y="3800783"/>
            <a:ext cx="403925" cy="415978"/>
            <a:chOff x="5029200" y="949325"/>
            <a:chExt cx="3030538" cy="3232150"/>
          </a:xfrm>
          <a:noFill/>
        </p:grpSpPr>
        <p:sp>
          <p:nvSpPr>
            <p:cNvPr id="97" name="Freeform 1"/>
            <p:cNvSpPr>
              <a:spLocks noChangeArrowheads="1"/>
            </p:cNvSpPr>
            <p:nvPr/>
          </p:nvSpPr>
          <p:spPr bwMode="auto">
            <a:xfrm>
              <a:off x="5029200" y="949325"/>
              <a:ext cx="3030538" cy="3232150"/>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7475538" y="3373438"/>
              <a:ext cx="211137" cy="295275"/>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6834188" y="3394075"/>
              <a:ext cx="42862"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7315200" y="3394075"/>
              <a:ext cx="42863"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6505575" y="3373438"/>
              <a:ext cx="212725" cy="295275"/>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6991350" y="3373438"/>
              <a:ext cx="206375" cy="295275"/>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5837238" y="3394075"/>
              <a:ext cx="42862" cy="246063"/>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5513388" y="3373438"/>
              <a:ext cx="209550" cy="295275"/>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roup 104"/>
          <p:cNvGrpSpPr/>
          <p:nvPr/>
        </p:nvGrpSpPr>
        <p:grpSpPr>
          <a:xfrm>
            <a:off x="2635853" y="4209857"/>
            <a:ext cx="407519" cy="392530"/>
            <a:chOff x="4410328" y="6888804"/>
            <a:chExt cx="1374706" cy="1324141"/>
          </a:xfrm>
          <a:noFill/>
        </p:grpSpPr>
        <p:sp>
          <p:nvSpPr>
            <p:cNvPr id="106" name="Freeform 67"/>
            <p:cNvSpPr>
              <a:spLocks noChangeArrowheads="1"/>
            </p:cNvSpPr>
            <p:nvPr/>
          </p:nvSpPr>
          <p:spPr bwMode="auto">
            <a:xfrm>
              <a:off x="4676578" y="7083949"/>
              <a:ext cx="333406" cy="65575"/>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68"/>
            <p:cNvSpPr>
              <a:spLocks noChangeArrowheads="1"/>
            </p:cNvSpPr>
            <p:nvPr/>
          </p:nvSpPr>
          <p:spPr bwMode="auto">
            <a:xfrm>
              <a:off x="4676578" y="7278303"/>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69"/>
            <p:cNvSpPr>
              <a:spLocks noChangeArrowheads="1"/>
            </p:cNvSpPr>
            <p:nvPr/>
          </p:nvSpPr>
          <p:spPr bwMode="auto">
            <a:xfrm>
              <a:off x="4544638" y="7473449"/>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70"/>
            <p:cNvSpPr>
              <a:spLocks noChangeArrowheads="1"/>
            </p:cNvSpPr>
            <p:nvPr/>
          </p:nvSpPr>
          <p:spPr bwMode="auto">
            <a:xfrm>
              <a:off x="4676578" y="7473449"/>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71"/>
            <p:cNvSpPr>
              <a:spLocks noChangeArrowheads="1"/>
            </p:cNvSpPr>
            <p:nvPr/>
          </p:nvSpPr>
          <p:spPr bwMode="auto">
            <a:xfrm>
              <a:off x="4544638" y="7278303"/>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72"/>
            <p:cNvSpPr>
              <a:spLocks noChangeArrowheads="1"/>
            </p:cNvSpPr>
            <p:nvPr/>
          </p:nvSpPr>
          <p:spPr bwMode="auto">
            <a:xfrm>
              <a:off x="4544638" y="7083949"/>
              <a:ext cx="65575" cy="65575"/>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73"/>
            <p:cNvSpPr>
              <a:spLocks noChangeArrowheads="1"/>
            </p:cNvSpPr>
            <p:nvPr/>
          </p:nvSpPr>
          <p:spPr bwMode="auto">
            <a:xfrm>
              <a:off x="4410328" y="6888804"/>
              <a:ext cx="1374706" cy="1324141"/>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3" name="Group 112"/>
          <p:cNvGrpSpPr/>
          <p:nvPr/>
        </p:nvGrpSpPr>
        <p:grpSpPr>
          <a:xfrm>
            <a:off x="4693823" y="5536844"/>
            <a:ext cx="597140" cy="386452"/>
            <a:chOff x="3408363" y="4437063"/>
            <a:chExt cx="4859337" cy="3144837"/>
          </a:xfrm>
          <a:noFill/>
        </p:grpSpPr>
        <p:sp>
          <p:nvSpPr>
            <p:cNvPr id="114" name="Freeform 9"/>
            <p:cNvSpPr>
              <a:spLocks noChangeArrowheads="1"/>
            </p:cNvSpPr>
            <p:nvPr/>
          </p:nvSpPr>
          <p:spPr bwMode="auto">
            <a:xfrm>
              <a:off x="3408363" y="4437063"/>
              <a:ext cx="4859337" cy="3144837"/>
            </a:xfrm>
            <a:custGeom>
              <a:avLst/>
              <a:gdLst>
                <a:gd name="T0" fmla="*/ 1214 w 13498"/>
                <a:gd name="T1" fmla="*/ 2763 h 8735"/>
                <a:gd name="T2" fmla="*/ 5358 w 13498"/>
                <a:gd name="T3" fmla="*/ 1382 h 8735"/>
                <a:gd name="T4" fmla="*/ 7010 w 13498"/>
                <a:gd name="T5" fmla="*/ 2756 h 8735"/>
                <a:gd name="T6" fmla="*/ 8423 w 13498"/>
                <a:gd name="T7" fmla="*/ 4169 h 8735"/>
                <a:gd name="T8" fmla="*/ 9614 w 13498"/>
                <a:gd name="T9" fmla="*/ 4121 h 8735"/>
                <a:gd name="T10" fmla="*/ 10480 w 13498"/>
                <a:gd name="T11" fmla="*/ 3820 h 8735"/>
                <a:gd name="T12" fmla="*/ 10424 w 13498"/>
                <a:gd name="T13" fmla="*/ 3668 h 8735"/>
                <a:gd name="T14" fmla="*/ 10202 w 13498"/>
                <a:gd name="T15" fmla="*/ 2985 h 8735"/>
                <a:gd name="T16" fmla="*/ 10210 w 13498"/>
                <a:gd name="T17" fmla="*/ 2358 h 8735"/>
                <a:gd name="T18" fmla="*/ 10384 w 13498"/>
                <a:gd name="T19" fmla="*/ 1795 h 8735"/>
                <a:gd name="T20" fmla="*/ 10829 w 13498"/>
                <a:gd name="T21" fmla="*/ 1541 h 8735"/>
                <a:gd name="T22" fmla="*/ 11528 w 13498"/>
                <a:gd name="T23" fmla="*/ 2358 h 8735"/>
                <a:gd name="T24" fmla="*/ 11686 w 13498"/>
                <a:gd name="T25" fmla="*/ 2787 h 8735"/>
                <a:gd name="T26" fmla="*/ 12171 w 13498"/>
                <a:gd name="T27" fmla="*/ 2859 h 8735"/>
                <a:gd name="T28" fmla="*/ 12751 w 13498"/>
                <a:gd name="T29" fmla="*/ 2891 h 8735"/>
                <a:gd name="T30" fmla="*/ 13402 w 13498"/>
                <a:gd name="T31" fmla="*/ 3145 h 8735"/>
                <a:gd name="T32" fmla="*/ 13187 w 13498"/>
                <a:gd name="T33" fmla="*/ 3716 h 8735"/>
                <a:gd name="T34" fmla="*/ 12623 w 13498"/>
                <a:gd name="T35" fmla="*/ 4145 h 8735"/>
                <a:gd name="T36" fmla="*/ 11829 w 13498"/>
                <a:gd name="T37" fmla="*/ 4343 h 8735"/>
                <a:gd name="T38" fmla="*/ 11393 w 13498"/>
                <a:gd name="T39" fmla="*/ 4375 h 8735"/>
                <a:gd name="T40" fmla="*/ 10845 w 13498"/>
                <a:gd name="T41" fmla="*/ 5455 h 8735"/>
                <a:gd name="T42" fmla="*/ 10027 w 13498"/>
                <a:gd name="T43" fmla="*/ 6551 h 8735"/>
                <a:gd name="T44" fmla="*/ 9225 w 13498"/>
                <a:gd name="T45" fmla="*/ 7273 h 8735"/>
                <a:gd name="T46" fmla="*/ 8320 w 13498"/>
                <a:gd name="T47" fmla="*/ 7853 h 8735"/>
                <a:gd name="T48" fmla="*/ 7391 w 13498"/>
                <a:gd name="T49" fmla="*/ 8258 h 8735"/>
                <a:gd name="T50" fmla="*/ 6033 w 13498"/>
                <a:gd name="T51" fmla="*/ 8607 h 8735"/>
                <a:gd name="T52" fmla="*/ 5017 w 13498"/>
                <a:gd name="T53" fmla="*/ 8726 h 8735"/>
                <a:gd name="T54" fmla="*/ 3501 w 13498"/>
                <a:gd name="T55" fmla="*/ 8663 h 8735"/>
                <a:gd name="T56" fmla="*/ 2327 w 13498"/>
                <a:gd name="T57" fmla="*/ 8321 h 8735"/>
                <a:gd name="T58" fmla="*/ 1310 w 13498"/>
                <a:gd name="T59" fmla="*/ 7686 h 8735"/>
                <a:gd name="T60" fmla="*/ 572 w 13498"/>
                <a:gd name="T61" fmla="*/ 6844 h 8735"/>
                <a:gd name="T62" fmla="*/ 198 w 13498"/>
                <a:gd name="T63" fmla="*/ 6059 h 8735"/>
                <a:gd name="T64" fmla="*/ 24 w 13498"/>
                <a:gd name="T65" fmla="*/ 5249 h 8735"/>
                <a:gd name="T66" fmla="*/ 39 w 13498"/>
                <a:gd name="T67" fmla="*/ 4169 h 8735"/>
                <a:gd name="T68" fmla="*/ 1413 w 13498"/>
                <a:gd name="T69" fmla="*/ 7488 h 8735"/>
                <a:gd name="T70" fmla="*/ 2302 w 13498"/>
                <a:gd name="T71" fmla="*/ 8067 h 8735"/>
                <a:gd name="T72" fmla="*/ 3343 w 13498"/>
                <a:gd name="T73" fmla="*/ 8408 h 8735"/>
                <a:gd name="T74" fmla="*/ 4423 w 13498"/>
                <a:gd name="T75" fmla="*/ 8504 h 8735"/>
                <a:gd name="T76" fmla="*/ 4763 w 13498"/>
                <a:gd name="T77" fmla="*/ 8472 h 8735"/>
                <a:gd name="T78" fmla="*/ 3827 w 13498"/>
                <a:gd name="T79" fmla="*/ 7797 h 8735"/>
                <a:gd name="T80" fmla="*/ 3374 w 13498"/>
                <a:gd name="T81" fmla="*/ 7146 h 8735"/>
                <a:gd name="T82" fmla="*/ 3272 w 13498"/>
                <a:gd name="T83" fmla="*/ 7019 h 8735"/>
                <a:gd name="T84" fmla="*/ 1889 w 13498"/>
                <a:gd name="T85" fmla="*/ 7178 h 8735"/>
                <a:gd name="T86" fmla="*/ 1453 w 13498"/>
                <a:gd name="T87" fmla="*/ 4185 h 8735"/>
                <a:gd name="T88" fmla="*/ 5589 w 13498"/>
                <a:gd name="T89" fmla="*/ 2994 h 8735"/>
                <a:gd name="T90" fmla="*/ 6779 w 13498"/>
                <a:gd name="T91" fmla="*/ 2994 h 8735"/>
                <a:gd name="T92" fmla="*/ 5589 w 13498"/>
                <a:gd name="T93" fmla="*/ 231 h 8735"/>
                <a:gd name="T94" fmla="*/ 5589 w 13498"/>
                <a:gd name="T95" fmla="*/ 1612 h 8735"/>
                <a:gd name="T96" fmla="*/ 6779 w 13498"/>
                <a:gd name="T97" fmla="*/ 1612 h 8735"/>
                <a:gd name="T98" fmla="*/ 5398 w 13498"/>
                <a:gd name="T99" fmla="*/ 4185 h 8735"/>
                <a:gd name="T100" fmla="*/ 6970 w 13498"/>
                <a:gd name="T101" fmla="*/ 4185 h 8735"/>
                <a:gd name="T102" fmla="*/ 6970 w 13498"/>
                <a:gd name="T103" fmla="*/ 2994 h 8735"/>
                <a:gd name="T104" fmla="*/ 4018 w 13498"/>
                <a:gd name="T105" fmla="*/ 2994 h 8735"/>
                <a:gd name="T106" fmla="*/ 4208 w 13498"/>
                <a:gd name="T107" fmla="*/ 2803 h 8735"/>
                <a:gd name="T108" fmla="*/ 4208 w 13498"/>
                <a:gd name="T109" fmla="*/ 1612 h 8735"/>
                <a:gd name="T110" fmla="*/ 2834 w 13498"/>
                <a:gd name="T111" fmla="*/ 1612 h 8735"/>
                <a:gd name="T112" fmla="*/ 3947 w 13498"/>
                <a:gd name="T113" fmla="*/ 6781 h 8735"/>
                <a:gd name="T114" fmla="*/ 4224 w 13498"/>
                <a:gd name="T115" fmla="*/ 6638 h 8735"/>
                <a:gd name="T116" fmla="*/ 4256 w 13498"/>
                <a:gd name="T117" fmla="*/ 6329 h 8735"/>
                <a:gd name="T118" fmla="*/ 3947 w 13498"/>
                <a:gd name="T119" fmla="*/ 6122 h 8735"/>
                <a:gd name="T120" fmla="*/ 3677 w 13498"/>
                <a:gd name="T121" fmla="*/ 6265 h 8735"/>
                <a:gd name="T122" fmla="*/ 3644 w 13498"/>
                <a:gd name="T123" fmla="*/ 6582 h 8735"/>
                <a:gd name="T124" fmla="*/ 3947 w 13498"/>
                <a:gd name="T125" fmla="*/ 6781 h 8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98" h="8735">
                  <a:moveTo>
                    <a:pt x="39" y="4169"/>
                  </a:moveTo>
                  <a:lnTo>
                    <a:pt x="39" y="4169"/>
                  </a:lnTo>
                  <a:lnTo>
                    <a:pt x="1214" y="4169"/>
                  </a:lnTo>
                  <a:lnTo>
                    <a:pt x="1214" y="4169"/>
                  </a:lnTo>
                  <a:lnTo>
                    <a:pt x="1214" y="2763"/>
                  </a:lnTo>
                  <a:lnTo>
                    <a:pt x="1214" y="2763"/>
                  </a:lnTo>
                  <a:lnTo>
                    <a:pt x="2597" y="2763"/>
                  </a:lnTo>
                  <a:lnTo>
                    <a:pt x="2597" y="2763"/>
                  </a:lnTo>
                  <a:lnTo>
                    <a:pt x="2597" y="1382"/>
                  </a:lnTo>
                  <a:lnTo>
                    <a:pt x="2597" y="1382"/>
                  </a:lnTo>
                  <a:lnTo>
                    <a:pt x="5358" y="1382"/>
                  </a:lnTo>
                  <a:lnTo>
                    <a:pt x="5358" y="1382"/>
                  </a:lnTo>
                  <a:lnTo>
                    <a:pt x="5358" y="0"/>
                  </a:lnTo>
                  <a:lnTo>
                    <a:pt x="5358" y="0"/>
                  </a:lnTo>
                  <a:lnTo>
                    <a:pt x="7010" y="0"/>
                  </a:lnTo>
                  <a:lnTo>
                    <a:pt x="7010" y="0"/>
                  </a:lnTo>
                  <a:lnTo>
                    <a:pt x="7010" y="2756"/>
                  </a:lnTo>
                  <a:lnTo>
                    <a:pt x="7010" y="2756"/>
                  </a:lnTo>
                  <a:lnTo>
                    <a:pt x="8392" y="2756"/>
                  </a:lnTo>
                  <a:lnTo>
                    <a:pt x="8392" y="2756"/>
                  </a:lnTo>
                  <a:lnTo>
                    <a:pt x="8392" y="4169"/>
                  </a:lnTo>
                  <a:lnTo>
                    <a:pt x="8392" y="4169"/>
                  </a:lnTo>
                  <a:lnTo>
                    <a:pt x="8423" y="4169"/>
                  </a:lnTo>
                  <a:lnTo>
                    <a:pt x="8423" y="4169"/>
                  </a:lnTo>
                  <a:lnTo>
                    <a:pt x="8868" y="4169"/>
                  </a:lnTo>
                  <a:lnTo>
                    <a:pt x="9090" y="4169"/>
                  </a:lnTo>
                  <a:lnTo>
                    <a:pt x="9312" y="4161"/>
                  </a:lnTo>
                  <a:lnTo>
                    <a:pt x="9312" y="4161"/>
                  </a:lnTo>
                  <a:lnTo>
                    <a:pt x="9464" y="4145"/>
                  </a:lnTo>
                  <a:lnTo>
                    <a:pt x="9614" y="4121"/>
                  </a:lnTo>
                  <a:lnTo>
                    <a:pt x="9765" y="4090"/>
                  </a:lnTo>
                  <a:lnTo>
                    <a:pt x="9908" y="4057"/>
                  </a:lnTo>
                  <a:lnTo>
                    <a:pt x="10059" y="4010"/>
                  </a:lnTo>
                  <a:lnTo>
                    <a:pt x="10202" y="3955"/>
                  </a:lnTo>
                  <a:lnTo>
                    <a:pt x="10337" y="3891"/>
                  </a:lnTo>
                  <a:lnTo>
                    <a:pt x="10480" y="3820"/>
                  </a:lnTo>
                  <a:lnTo>
                    <a:pt x="10480" y="3820"/>
                  </a:lnTo>
                  <a:lnTo>
                    <a:pt x="10511" y="3795"/>
                  </a:lnTo>
                  <a:lnTo>
                    <a:pt x="10511" y="3795"/>
                  </a:lnTo>
                  <a:lnTo>
                    <a:pt x="10496" y="3772"/>
                  </a:lnTo>
                  <a:lnTo>
                    <a:pt x="10496" y="3772"/>
                  </a:lnTo>
                  <a:lnTo>
                    <a:pt x="10424" y="3668"/>
                  </a:lnTo>
                  <a:lnTo>
                    <a:pt x="10369" y="3558"/>
                  </a:lnTo>
                  <a:lnTo>
                    <a:pt x="10321" y="3454"/>
                  </a:lnTo>
                  <a:lnTo>
                    <a:pt x="10274" y="3343"/>
                  </a:lnTo>
                  <a:lnTo>
                    <a:pt x="10241" y="3224"/>
                  </a:lnTo>
                  <a:lnTo>
                    <a:pt x="10218" y="3105"/>
                  </a:lnTo>
                  <a:lnTo>
                    <a:pt x="10202" y="2985"/>
                  </a:lnTo>
                  <a:lnTo>
                    <a:pt x="10186" y="2867"/>
                  </a:lnTo>
                  <a:lnTo>
                    <a:pt x="10186" y="2867"/>
                  </a:lnTo>
                  <a:lnTo>
                    <a:pt x="10186" y="2740"/>
                  </a:lnTo>
                  <a:lnTo>
                    <a:pt x="10186" y="2613"/>
                  </a:lnTo>
                  <a:lnTo>
                    <a:pt x="10193" y="2478"/>
                  </a:lnTo>
                  <a:lnTo>
                    <a:pt x="10210" y="2358"/>
                  </a:lnTo>
                  <a:lnTo>
                    <a:pt x="10234" y="2231"/>
                  </a:lnTo>
                  <a:lnTo>
                    <a:pt x="10265" y="2104"/>
                  </a:lnTo>
                  <a:lnTo>
                    <a:pt x="10305" y="1986"/>
                  </a:lnTo>
                  <a:lnTo>
                    <a:pt x="10353" y="1859"/>
                  </a:lnTo>
                  <a:lnTo>
                    <a:pt x="10353" y="1859"/>
                  </a:lnTo>
                  <a:lnTo>
                    <a:pt x="10384" y="1795"/>
                  </a:lnTo>
                  <a:lnTo>
                    <a:pt x="10417" y="1739"/>
                  </a:lnTo>
                  <a:lnTo>
                    <a:pt x="10496" y="1620"/>
                  </a:lnTo>
                  <a:lnTo>
                    <a:pt x="10583" y="1517"/>
                  </a:lnTo>
                  <a:lnTo>
                    <a:pt x="10670" y="1413"/>
                  </a:lnTo>
                  <a:lnTo>
                    <a:pt x="10670" y="1413"/>
                  </a:lnTo>
                  <a:lnTo>
                    <a:pt x="10829" y="1541"/>
                  </a:lnTo>
                  <a:lnTo>
                    <a:pt x="10980" y="1668"/>
                  </a:lnTo>
                  <a:lnTo>
                    <a:pt x="11123" y="1803"/>
                  </a:lnTo>
                  <a:lnTo>
                    <a:pt x="11258" y="1946"/>
                  </a:lnTo>
                  <a:lnTo>
                    <a:pt x="11377" y="2104"/>
                  </a:lnTo>
                  <a:lnTo>
                    <a:pt x="11480" y="2271"/>
                  </a:lnTo>
                  <a:lnTo>
                    <a:pt x="11528" y="2358"/>
                  </a:lnTo>
                  <a:lnTo>
                    <a:pt x="11568" y="2446"/>
                  </a:lnTo>
                  <a:lnTo>
                    <a:pt x="11607" y="2541"/>
                  </a:lnTo>
                  <a:lnTo>
                    <a:pt x="11647" y="2636"/>
                  </a:lnTo>
                  <a:lnTo>
                    <a:pt x="11647" y="2636"/>
                  </a:lnTo>
                  <a:lnTo>
                    <a:pt x="11686" y="2787"/>
                  </a:lnTo>
                  <a:lnTo>
                    <a:pt x="11686" y="2787"/>
                  </a:lnTo>
                  <a:lnTo>
                    <a:pt x="11719" y="2946"/>
                  </a:lnTo>
                  <a:lnTo>
                    <a:pt x="11719" y="2946"/>
                  </a:lnTo>
                  <a:lnTo>
                    <a:pt x="11829" y="2914"/>
                  </a:lnTo>
                  <a:lnTo>
                    <a:pt x="11941" y="2891"/>
                  </a:lnTo>
                  <a:lnTo>
                    <a:pt x="12060" y="2875"/>
                  </a:lnTo>
                  <a:lnTo>
                    <a:pt x="12171" y="2859"/>
                  </a:lnTo>
                  <a:lnTo>
                    <a:pt x="12290" y="2859"/>
                  </a:lnTo>
                  <a:lnTo>
                    <a:pt x="12401" y="2859"/>
                  </a:lnTo>
                  <a:lnTo>
                    <a:pt x="12521" y="2859"/>
                  </a:lnTo>
                  <a:lnTo>
                    <a:pt x="12639" y="2875"/>
                  </a:lnTo>
                  <a:lnTo>
                    <a:pt x="12639" y="2875"/>
                  </a:lnTo>
                  <a:lnTo>
                    <a:pt x="12751" y="2891"/>
                  </a:lnTo>
                  <a:lnTo>
                    <a:pt x="12870" y="2914"/>
                  </a:lnTo>
                  <a:lnTo>
                    <a:pt x="12980" y="2946"/>
                  </a:lnTo>
                  <a:lnTo>
                    <a:pt x="13084" y="2985"/>
                  </a:lnTo>
                  <a:lnTo>
                    <a:pt x="13196" y="3033"/>
                  </a:lnTo>
                  <a:lnTo>
                    <a:pt x="13298" y="3081"/>
                  </a:lnTo>
                  <a:lnTo>
                    <a:pt x="13402" y="3145"/>
                  </a:lnTo>
                  <a:lnTo>
                    <a:pt x="13497" y="3208"/>
                  </a:lnTo>
                  <a:lnTo>
                    <a:pt x="13497" y="3208"/>
                  </a:lnTo>
                  <a:lnTo>
                    <a:pt x="13433" y="3343"/>
                  </a:lnTo>
                  <a:lnTo>
                    <a:pt x="13362" y="3471"/>
                  </a:lnTo>
                  <a:lnTo>
                    <a:pt x="13283" y="3597"/>
                  </a:lnTo>
                  <a:lnTo>
                    <a:pt x="13187" y="3716"/>
                  </a:lnTo>
                  <a:lnTo>
                    <a:pt x="13187" y="3716"/>
                  </a:lnTo>
                  <a:lnTo>
                    <a:pt x="13084" y="3828"/>
                  </a:lnTo>
                  <a:lnTo>
                    <a:pt x="12980" y="3922"/>
                  </a:lnTo>
                  <a:lnTo>
                    <a:pt x="12870" y="4010"/>
                  </a:lnTo>
                  <a:lnTo>
                    <a:pt x="12743" y="4082"/>
                  </a:lnTo>
                  <a:lnTo>
                    <a:pt x="12623" y="4145"/>
                  </a:lnTo>
                  <a:lnTo>
                    <a:pt x="12488" y="4200"/>
                  </a:lnTo>
                  <a:lnTo>
                    <a:pt x="12353" y="4248"/>
                  </a:lnTo>
                  <a:lnTo>
                    <a:pt x="12211" y="4288"/>
                  </a:lnTo>
                  <a:lnTo>
                    <a:pt x="12211" y="4288"/>
                  </a:lnTo>
                  <a:lnTo>
                    <a:pt x="12020" y="4327"/>
                  </a:lnTo>
                  <a:lnTo>
                    <a:pt x="11829" y="4343"/>
                  </a:lnTo>
                  <a:lnTo>
                    <a:pt x="11639" y="4360"/>
                  </a:lnTo>
                  <a:lnTo>
                    <a:pt x="11449" y="4352"/>
                  </a:lnTo>
                  <a:lnTo>
                    <a:pt x="11449" y="4352"/>
                  </a:lnTo>
                  <a:lnTo>
                    <a:pt x="11425" y="4360"/>
                  </a:lnTo>
                  <a:lnTo>
                    <a:pt x="11401" y="4368"/>
                  </a:lnTo>
                  <a:lnTo>
                    <a:pt x="11393" y="4375"/>
                  </a:lnTo>
                  <a:lnTo>
                    <a:pt x="11377" y="4399"/>
                  </a:lnTo>
                  <a:lnTo>
                    <a:pt x="11377" y="4399"/>
                  </a:lnTo>
                  <a:lnTo>
                    <a:pt x="11258" y="4677"/>
                  </a:lnTo>
                  <a:lnTo>
                    <a:pt x="11131" y="4939"/>
                  </a:lnTo>
                  <a:lnTo>
                    <a:pt x="10996" y="5201"/>
                  </a:lnTo>
                  <a:lnTo>
                    <a:pt x="10845" y="5455"/>
                  </a:lnTo>
                  <a:lnTo>
                    <a:pt x="10694" y="5709"/>
                  </a:lnTo>
                  <a:lnTo>
                    <a:pt x="10519" y="5947"/>
                  </a:lnTo>
                  <a:lnTo>
                    <a:pt x="10345" y="6185"/>
                  </a:lnTo>
                  <a:lnTo>
                    <a:pt x="10147" y="6416"/>
                  </a:lnTo>
                  <a:lnTo>
                    <a:pt x="10147" y="6416"/>
                  </a:lnTo>
                  <a:lnTo>
                    <a:pt x="10027" y="6551"/>
                  </a:lnTo>
                  <a:lnTo>
                    <a:pt x="9900" y="6678"/>
                  </a:lnTo>
                  <a:lnTo>
                    <a:pt x="9773" y="6805"/>
                  </a:lnTo>
                  <a:lnTo>
                    <a:pt x="9638" y="6932"/>
                  </a:lnTo>
                  <a:lnTo>
                    <a:pt x="9503" y="7051"/>
                  </a:lnTo>
                  <a:lnTo>
                    <a:pt x="9368" y="7162"/>
                  </a:lnTo>
                  <a:lnTo>
                    <a:pt x="9225" y="7273"/>
                  </a:lnTo>
                  <a:lnTo>
                    <a:pt x="9082" y="7376"/>
                  </a:lnTo>
                  <a:lnTo>
                    <a:pt x="8939" y="7480"/>
                  </a:lnTo>
                  <a:lnTo>
                    <a:pt x="8789" y="7583"/>
                  </a:lnTo>
                  <a:lnTo>
                    <a:pt x="8638" y="7678"/>
                  </a:lnTo>
                  <a:lnTo>
                    <a:pt x="8479" y="7766"/>
                  </a:lnTo>
                  <a:lnTo>
                    <a:pt x="8320" y="7853"/>
                  </a:lnTo>
                  <a:lnTo>
                    <a:pt x="8162" y="7932"/>
                  </a:lnTo>
                  <a:lnTo>
                    <a:pt x="7994" y="8011"/>
                  </a:lnTo>
                  <a:lnTo>
                    <a:pt x="7828" y="8091"/>
                  </a:lnTo>
                  <a:lnTo>
                    <a:pt x="7828" y="8091"/>
                  </a:lnTo>
                  <a:lnTo>
                    <a:pt x="7613" y="8178"/>
                  </a:lnTo>
                  <a:lnTo>
                    <a:pt x="7391" y="8258"/>
                  </a:lnTo>
                  <a:lnTo>
                    <a:pt x="7169" y="8337"/>
                  </a:lnTo>
                  <a:lnTo>
                    <a:pt x="6947" y="8400"/>
                  </a:lnTo>
                  <a:lnTo>
                    <a:pt x="6724" y="8464"/>
                  </a:lnTo>
                  <a:lnTo>
                    <a:pt x="6494" y="8520"/>
                  </a:lnTo>
                  <a:lnTo>
                    <a:pt x="6264" y="8568"/>
                  </a:lnTo>
                  <a:lnTo>
                    <a:pt x="6033" y="8607"/>
                  </a:lnTo>
                  <a:lnTo>
                    <a:pt x="6033" y="8607"/>
                  </a:lnTo>
                  <a:lnTo>
                    <a:pt x="5780" y="8647"/>
                  </a:lnTo>
                  <a:lnTo>
                    <a:pt x="5525" y="8678"/>
                  </a:lnTo>
                  <a:lnTo>
                    <a:pt x="5271" y="8703"/>
                  </a:lnTo>
                  <a:lnTo>
                    <a:pt x="5017" y="8726"/>
                  </a:lnTo>
                  <a:lnTo>
                    <a:pt x="5017" y="8726"/>
                  </a:lnTo>
                  <a:lnTo>
                    <a:pt x="4581" y="8734"/>
                  </a:lnTo>
                  <a:lnTo>
                    <a:pt x="4367" y="8734"/>
                  </a:lnTo>
                  <a:lnTo>
                    <a:pt x="4145" y="8726"/>
                  </a:lnTo>
                  <a:lnTo>
                    <a:pt x="3930" y="8718"/>
                  </a:lnTo>
                  <a:lnTo>
                    <a:pt x="3716" y="8694"/>
                  </a:lnTo>
                  <a:lnTo>
                    <a:pt x="3501" y="8663"/>
                  </a:lnTo>
                  <a:lnTo>
                    <a:pt x="3287" y="8622"/>
                  </a:lnTo>
                  <a:lnTo>
                    <a:pt x="3287" y="8622"/>
                  </a:lnTo>
                  <a:lnTo>
                    <a:pt x="3041" y="8568"/>
                  </a:lnTo>
                  <a:lnTo>
                    <a:pt x="2795" y="8496"/>
                  </a:lnTo>
                  <a:lnTo>
                    <a:pt x="2556" y="8416"/>
                  </a:lnTo>
                  <a:lnTo>
                    <a:pt x="2327" y="8321"/>
                  </a:lnTo>
                  <a:lnTo>
                    <a:pt x="2096" y="8218"/>
                  </a:lnTo>
                  <a:lnTo>
                    <a:pt x="1874" y="8091"/>
                  </a:lnTo>
                  <a:lnTo>
                    <a:pt x="1667" y="7956"/>
                  </a:lnTo>
                  <a:lnTo>
                    <a:pt x="1461" y="7805"/>
                  </a:lnTo>
                  <a:lnTo>
                    <a:pt x="1461" y="7805"/>
                  </a:lnTo>
                  <a:lnTo>
                    <a:pt x="1310" y="7686"/>
                  </a:lnTo>
                  <a:lnTo>
                    <a:pt x="1175" y="7559"/>
                  </a:lnTo>
                  <a:lnTo>
                    <a:pt x="1040" y="7432"/>
                  </a:lnTo>
                  <a:lnTo>
                    <a:pt x="913" y="7297"/>
                  </a:lnTo>
                  <a:lnTo>
                    <a:pt x="794" y="7154"/>
                  </a:lnTo>
                  <a:lnTo>
                    <a:pt x="683" y="7003"/>
                  </a:lnTo>
                  <a:lnTo>
                    <a:pt x="572" y="6844"/>
                  </a:lnTo>
                  <a:lnTo>
                    <a:pt x="477" y="6686"/>
                  </a:lnTo>
                  <a:lnTo>
                    <a:pt x="477" y="6686"/>
                  </a:lnTo>
                  <a:lnTo>
                    <a:pt x="396" y="6535"/>
                  </a:lnTo>
                  <a:lnTo>
                    <a:pt x="325" y="6376"/>
                  </a:lnTo>
                  <a:lnTo>
                    <a:pt x="261" y="6225"/>
                  </a:lnTo>
                  <a:lnTo>
                    <a:pt x="198" y="6059"/>
                  </a:lnTo>
                  <a:lnTo>
                    <a:pt x="151" y="5899"/>
                  </a:lnTo>
                  <a:lnTo>
                    <a:pt x="111" y="5733"/>
                  </a:lnTo>
                  <a:lnTo>
                    <a:pt x="72" y="5566"/>
                  </a:lnTo>
                  <a:lnTo>
                    <a:pt x="47" y="5399"/>
                  </a:lnTo>
                  <a:lnTo>
                    <a:pt x="47" y="5399"/>
                  </a:lnTo>
                  <a:lnTo>
                    <a:pt x="24" y="5249"/>
                  </a:lnTo>
                  <a:lnTo>
                    <a:pt x="16" y="5098"/>
                  </a:lnTo>
                  <a:lnTo>
                    <a:pt x="8" y="4939"/>
                  </a:lnTo>
                  <a:lnTo>
                    <a:pt x="0" y="4788"/>
                  </a:lnTo>
                  <a:lnTo>
                    <a:pt x="8" y="4637"/>
                  </a:lnTo>
                  <a:lnTo>
                    <a:pt x="16" y="4478"/>
                  </a:lnTo>
                  <a:lnTo>
                    <a:pt x="39" y="4169"/>
                  </a:lnTo>
                  <a:close/>
                  <a:moveTo>
                    <a:pt x="1079" y="7178"/>
                  </a:moveTo>
                  <a:lnTo>
                    <a:pt x="1079" y="7178"/>
                  </a:lnTo>
                  <a:lnTo>
                    <a:pt x="1119" y="7218"/>
                  </a:lnTo>
                  <a:lnTo>
                    <a:pt x="1119" y="7218"/>
                  </a:lnTo>
                  <a:lnTo>
                    <a:pt x="1262" y="7353"/>
                  </a:lnTo>
                  <a:lnTo>
                    <a:pt x="1413" y="7488"/>
                  </a:lnTo>
                  <a:lnTo>
                    <a:pt x="1572" y="7615"/>
                  </a:lnTo>
                  <a:lnTo>
                    <a:pt x="1739" y="7733"/>
                  </a:lnTo>
                  <a:lnTo>
                    <a:pt x="1739" y="7733"/>
                  </a:lnTo>
                  <a:lnTo>
                    <a:pt x="1922" y="7861"/>
                  </a:lnTo>
                  <a:lnTo>
                    <a:pt x="2112" y="7972"/>
                  </a:lnTo>
                  <a:lnTo>
                    <a:pt x="2302" y="8067"/>
                  </a:lnTo>
                  <a:lnTo>
                    <a:pt x="2501" y="8163"/>
                  </a:lnTo>
                  <a:lnTo>
                    <a:pt x="2707" y="8234"/>
                  </a:lnTo>
                  <a:lnTo>
                    <a:pt x="2913" y="8306"/>
                  </a:lnTo>
                  <a:lnTo>
                    <a:pt x="3129" y="8361"/>
                  </a:lnTo>
                  <a:lnTo>
                    <a:pt x="3343" y="8408"/>
                  </a:lnTo>
                  <a:lnTo>
                    <a:pt x="3343" y="8408"/>
                  </a:lnTo>
                  <a:lnTo>
                    <a:pt x="3525" y="8441"/>
                  </a:lnTo>
                  <a:lnTo>
                    <a:pt x="3700" y="8464"/>
                  </a:lnTo>
                  <a:lnTo>
                    <a:pt x="3883" y="8480"/>
                  </a:lnTo>
                  <a:lnTo>
                    <a:pt x="4057" y="8496"/>
                  </a:lnTo>
                  <a:lnTo>
                    <a:pt x="4240" y="8504"/>
                  </a:lnTo>
                  <a:lnTo>
                    <a:pt x="4423" y="8504"/>
                  </a:lnTo>
                  <a:lnTo>
                    <a:pt x="4779" y="8504"/>
                  </a:lnTo>
                  <a:lnTo>
                    <a:pt x="4779" y="8504"/>
                  </a:lnTo>
                  <a:lnTo>
                    <a:pt x="4810" y="8496"/>
                  </a:lnTo>
                  <a:lnTo>
                    <a:pt x="4810" y="8496"/>
                  </a:lnTo>
                  <a:lnTo>
                    <a:pt x="4763" y="8472"/>
                  </a:lnTo>
                  <a:lnTo>
                    <a:pt x="4763" y="8472"/>
                  </a:lnTo>
                  <a:lnTo>
                    <a:pt x="4541" y="8353"/>
                  </a:lnTo>
                  <a:lnTo>
                    <a:pt x="4541" y="8353"/>
                  </a:lnTo>
                  <a:lnTo>
                    <a:pt x="4343" y="8226"/>
                  </a:lnTo>
                  <a:lnTo>
                    <a:pt x="4161" y="8099"/>
                  </a:lnTo>
                  <a:lnTo>
                    <a:pt x="3986" y="7948"/>
                  </a:lnTo>
                  <a:lnTo>
                    <a:pt x="3827" y="7797"/>
                  </a:lnTo>
                  <a:lnTo>
                    <a:pt x="3677" y="7623"/>
                  </a:lnTo>
                  <a:lnTo>
                    <a:pt x="3613" y="7535"/>
                  </a:lnTo>
                  <a:lnTo>
                    <a:pt x="3549" y="7440"/>
                  </a:lnTo>
                  <a:lnTo>
                    <a:pt x="3486" y="7345"/>
                  </a:lnTo>
                  <a:lnTo>
                    <a:pt x="3430" y="7249"/>
                  </a:lnTo>
                  <a:lnTo>
                    <a:pt x="3374" y="7146"/>
                  </a:lnTo>
                  <a:lnTo>
                    <a:pt x="3327" y="7035"/>
                  </a:lnTo>
                  <a:lnTo>
                    <a:pt x="3327" y="7035"/>
                  </a:lnTo>
                  <a:lnTo>
                    <a:pt x="3311" y="7019"/>
                  </a:lnTo>
                  <a:lnTo>
                    <a:pt x="3303" y="7019"/>
                  </a:lnTo>
                  <a:lnTo>
                    <a:pt x="3272" y="7019"/>
                  </a:lnTo>
                  <a:lnTo>
                    <a:pt x="3272" y="7019"/>
                  </a:lnTo>
                  <a:lnTo>
                    <a:pt x="3002" y="7083"/>
                  </a:lnTo>
                  <a:lnTo>
                    <a:pt x="2724" y="7130"/>
                  </a:lnTo>
                  <a:lnTo>
                    <a:pt x="2437" y="7162"/>
                  </a:lnTo>
                  <a:lnTo>
                    <a:pt x="2159" y="7178"/>
                  </a:lnTo>
                  <a:lnTo>
                    <a:pt x="2159" y="7178"/>
                  </a:lnTo>
                  <a:lnTo>
                    <a:pt x="1889" y="7178"/>
                  </a:lnTo>
                  <a:lnTo>
                    <a:pt x="1619" y="7178"/>
                  </a:lnTo>
                  <a:lnTo>
                    <a:pt x="1079" y="7178"/>
                  </a:lnTo>
                  <a:close/>
                  <a:moveTo>
                    <a:pt x="1453" y="2994"/>
                  </a:moveTo>
                  <a:lnTo>
                    <a:pt x="1453" y="2994"/>
                  </a:lnTo>
                  <a:lnTo>
                    <a:pt x="1453" y="4185"/>
                  </a:lnTo>
                  <a:lnTo>
                    <a:pt x="1453" y="4185"/>
                  </a:lnTo>
                  <a:lnTo>
                    <a:pt x="2643" y="4185"/>
                  </a:lnTo>
                  <a:lnTo>
                    <a:pt x="2643" y="4185"/>
                  </a:lnTo>
                  <a:lnTo>
                    <a:pt x="2643" y="2994"/>
                  </a:lnTo>
                  <a:lnTo>
                    <a:pt x="2643" y="2994"/>
                  </a:lnTo>
                  <a:lnTo>
                    <a:pt x="1453" y="2994"/>
                  </a:lnTo>
                  <a:close/>
                  <a:moveTo>
                    <a:pt x="5589" y="2994"/>
                  </a:moveTo>
                  <a:lnTo>
                    <a:pt x="5589" y="2994"/>
                  </a:lnTo>
                  <a:lnTo>
                    <a:pt x="5589" y="4185"/>
                  </a:lnTo>
                  <a:lnTo>
                    <a:pt x="5589" y="4185"/>
                  </a:lnTo>
                  <a:lnTo>
                    <a:pt x="6779" y="4185"/>
                  </a:lnTo>
                  <a:lnTo>
                    <a:pt x="6779" y="4185"/>
                  </a:lnTo>
                  <a:lnTo>
                    <a:pt x="6779" y="2994"/>
                  </a:lnTo>
                  <a:lnTo>
                    <a:pt x="6779" y="2994"/>
                  </a:lnTo>
                  <a:lnTo>
                    <a:pt x="5589" y="2994"/>
                  </a:lnTo>
                  <a:close/>
                  <a:moveTo>
                    <a:pt x="6779" y="231"/>
                  </a:moveTo>
                  <a:lnTo>
                    <a:pt x="6779" y="231"/>
                  </a:lnTo>
                  <a:lnTo>
                    <a:pt x="5589" y="231"/>
                  </a:lnTo>
                  <a:lnTo>
                    <a:pt x="5589" y="231"/>
                  </a:lnTo>
                  <a:lnTo>
                    <a:pt x="5589" y="1421"/>
                  </a:lnTo>
                  <a:lnTo>
                    <a:pt x="5589" y="1421"/>
                  </a:lnTo>
                  <a:lnTo>
                    <a:pt x="6779" y="1421"/>
                  </a:lnTo>
                  <a:lnTo>
                    <a:pt x="6779" y="1421"/>
                  </a:lnTo>
                  <a:lnTo>
                    <a:pt x="6779" y="231"/>
                  </a:lnTo>
                  <a:close/>
                  <a:moveTo>
                    <a:pt x="5589" y="1612"/>
                  </a:moveTo>
                  <a:lnTo>
                    <a:pt x="5589" y="1612"/>
                  </a:lnTo>
                  <a:lnTo>
                    <a:pt x="5589" y="2803"/>
                  </a:lnTo>
                  <a:lnTo>
                    <a:pt x="5589" y="2803"/>
                  </a:lnTo>
                  <a:lnTo>
                    <a:pt x="6779" y="2803"/>
                  </a:lnTo>
                  <a:lnTo>
                    <a:pt x="6779" y="2803"/>
                  </a:lnTo>
                  <a:lnTo>
                    <a:pt x="6779" y="1612"/>
                  </a:lnTo>
                  <a:lnTo>
                    <a:pt x="6779" y="1612"/>
                  </a:lnTo>
                  <a:lnTo>
                    <a:pt x="5589" y="1612"/>
                  </a:lnTo>
                  <a:close/>
                  <a:moveTo>
                    <a:pt x="4208" y="4185"/>
                  </a:moveTo>
                  <a:lnTo>
                    <a:pt x="4208" y="4185"/>
                  </a:lnTo>
                  <a:lnTo>
                    <a:pt x="5398" y="4185"/>
                  </a:lnTo>
                  <a:lnTo>
                    <a:pt x="5398" y="4185"/>
                  </a:lnTo>
                  <a:lnTo>
                    <a:pt x="5398" y="2994"/>
                  </a:lnTo>
                  <a:lnTo>
                    <a:pt x="5398" y="2994"/>
                  </a:lnTo>
                  <a:lnTo>
                    <a:pt x="4208" y="2994"/>
                  </a:lnTo>
                  <a:lnTo>
                    <a:pt x="4208" y="2994"/>
                  </a:lnTo>
                  <a:lnTo>
                    <a:pt x="4208" y="4185"/>
                  </a:lnTo>
                  <a:close/>
                  <a:moveTo>
                    <a:pt x="6970" y="4185"/>
                  </a:moveTo>
                  <a:lnTo>
                    <a:pt x="6970" y="4185"/>
                  </a:lnTo>
                  <a:lnTo>
                    <a:pt x="8162" y="4185"/>
                  </a:lnTo>
                  <a:lnTo>
                    <a:pt x="8162" y="4185"/>
                  </a:lnTo>
                  <a:lnTo>
                    <a:pt x="8162" y="2994"/>
                  </a:lnTo>
                  <a:lnTo>
                    <a:pt x="8162" y="2994"/>
                  </a:lnTo>
                  <a:lnTo>
                    <a:pt x="6970" y="2994"/>
                  </a:lnTo>
                  <a:lnTo>
                    <a:pt x="6970" y="2994"/>
                  </a:lnTo>
                  <a:lnTo>
                    <a:pt x="6970" y="4185"/>
                  </a:lnTo>
                  <a:close/>
                  <a:moveTo>
                    <a:pt x="4018" y="4185"/>
                  </a:moveTo>
                  <a:lnTo>
                    <a:pt x="4018" y="4185"/>
                  </a:lnTo>
                  <a:lnTo>
                    <a:pt x="4018" y="2994"/>
                  </a:lnTo>
                  <a:lnTo>
                    <a:pt x="4018" y="2994"/>
                  </a:lnTo>
                  <a:lnTo>
                    <a:pt x="2834" y="2994"/>
                  </a:lnTo>
                  <a:lnTo>
                    <a:pt x="2834" y="2994"/>
                  </a:lnTo>
                  <a:lnTo>
                    <a:pt x="2834" y="4185"/>
                  </a:lnTo>
                  <a:lnTo>
                    <a:pt x="2834" y="4185"/>
                  </a:lnTo>
                  <a:lnTo>
                    <a:pt x="4018" y="4185"/>
                  </a:lnTo>
                  <a:close/>
                  <a:moveTo>
                    <a:pt x="4208" y="2803"/>
                  </a:moveTo>
                  <a:lnTo>
                    <a:pt x="4208" y="2803"/>
                  </a:lnTo>
                  <a:lnTo>
                    <a:pt x="5398" y="2803"/>
                  </a:lnTo>
                  <a:lnTo>
                    <a:pt x="5398" y="2803"/>
                  </a:lnTo>
                  <a:lnTo>
                    <a:pt x="5398" y="1612"/>
                  </a:lnTo>
                  <a:lnTo>
                    <a:pt x="5398" y="1612"/>
                  </a:lnTo>
                  <a:lnTo>
                    <a:pt x="4208" y="1612"/>
                  </a:lnTo>
                  <a:lnTo>
                    <a:pt x="4208" y="1612"/>
                  </a:lnTo>
                  <a:lnTo>
                    <a:pt x="4208" y="2803"/>
                  </a:lnTo>
                  <a:close/>
                  <a:moveTo>
                    <a:pt x="4018" y="1612"/>
                  </a:moveTo>
                  <a:lnTo>
                    <a:pt x="4018" y="1612"/>
                  </a:lnTo>
                  <a:lnTo>
                    <a:pt x="2834" y="1612"/>
                  </a:lnTo>
                  <a:lnTo>
                    <a:pt x="2834" y="1612"/>
                  </a:lnTo>
                  <a:lnTo>
                    <a:pt x="2834" y="2803"/>
                  </a:lnTo>
                  <a:lnTo>
                    <a:pt x="2834" y="2803"/>
                  </a:lnTo>
                  <a:lnTo>
                    <a:pt x="4018" y="2803"/>
                  </a:lnTo>
                  <a:lnTo>
                    <a:pt x="4018" y="2803"/>
                  </a:lnTo>
                  <a:lnTo>
                    <a:pt x="4018" y="1612"/>
                  </a:lnTo>
                  <a:close/>
                  <a:moveTo>
                    <a:pt x="3947" y="6781"/>
                  </a:moveTo>
                  <a:lnTo>
                    <a:pt x="3947" y="6781"/>
                  </a:lnTo>
                  <a:lnTo>
                    <a:pt x="4018" y="6773"/>
                  </a:lnTo>
                  <a:lnTo>
                    <a:pt x="4082" y="6757"/>
                  </a:lnTo>
                  <a:lnTo>
                    <a:pt x="4136" y="6725"/>
                  </a:lnTo>
                  <a:lnTo>
                    <a:pt x="4184" y="6686"/>
                  </a:lnTo>
                  <a:lnTo>
                    <a:pt x="4224" y="6638"/>
                  </a:lnTo>
                  <a:lnTo>
                    <a:pt x="4256" y="6582"/>
                  </a:lnTo>
                  <a:lnTo>
                    <a:pt x="4271" y="6518"/>
                  </a:lnTo>
                  <a:lnTo>
                    <a:pt x="4279" y="6455"/>
                  </a:lnTo>
                  <a:lnTo>
                    <a:pt x="4279" y="6455"/>
                  </a:lnTo>
                  <a:lnTo>
                    <a:pt x="4271" y="6383"/>
                  </a:lnTo>
                  <a:lnTo>
                    <a:pt x="4256" y="6329"/>
                  </a:lnTo>
                  <a:lnTo>
                    <a:pt x="4224" y="6273"/>
                  </a:lnTo>
                  <a:lnTo>
                    <a:pt x="4184" y="6217"/>
                  </a:lnTo>
                  <a:lnTo>
                    <a:pt x="4136" y="6177"/>
                  </a:lnTo>
                  <a:lnTo>
                    <a:pt x="4082" y="6146"/>
                  </a:lnTo>
                  <a:lnTo>
                    <a:pt x="4018" y="6130"/>
                  </a:lnTo>
                  <a:lnTo>
                    <a:pt x="3947" y="6122"/>
                  </a:lnTo>
                  <a:lnTo>
                    <a:pt x="3947" y="6122"/>
                  </a:lnTo>
                  <a:lnTo>
                    <a:pt x="3883" y="6130"/>
                  </a:lnTo>
                  <a:lnTo>
                    <a:pt x="3819" y="6146"/>
                  </a:lnTo>
                  <a:lnTo>
                    <a:pt x="3764" y="6177"/>
                  </a:lnTo>
                  <a:lnTo>
                    <a:pt x="3716" y="6217"/>
                  </a:lnTo>
                  <a:lnTo>
                    <a:pt x="3677" y="6265"/>
                  </a:lnTo>
                  <a:lnTo>
                    <a:pt x="3644" y="6329"/>
                  </a:lnTo>
                  <a:lnTo>
                    <a:pt x="3629" y="6383"/>
                  </a:lnTo>
                  <a:lnTo>
                    <a:pt x="3621" y="6455"/>
                  </a:lnTo>
                  <a:lnTo>
                    <a:pt x="3621" y="6455"/>
                  </a:lnTo>
                  <a:lnTo>
                    <a:pt x="3629" y="6518"/>
                  </a:lnTo>
                  <a:lnTo>
                    <a:pt x="3644" y="6582"/>
                  </a:lnTo>
                  <a:lnTo>
                    <a:pt x="3677" y="6638"/>
                  </a:lnTo>
                  <a:lnTo>
                    <a:pt x="3716" y="6686"/>
                  </a:lnTo>
                  <a:lnTo>
                    <a:pt x="3764" y="6725"/>
                  </a:lnTo>
                  <a:lnTo>
                    <a:pt x="3819" y="6757"/>
                  </a:lnTo>
                  <a:lnTo>
                    <a:pt x="3883" y="6773"/>
                  </a:lnTo>
                  <a:lnTo>
                    <a:pt x="3947" y="67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10"/>
            <p:cNvSpPr>
              <a:spLocks noChangeArrowheads="1"/>
            </p:cNvSpPr>
            <p:nvPr/>
          </p:nvSpPr>
          <p:spPr bwMode="auto">
            <a:xfrm>
              <a:off x="429101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11"/>
            <p:cNvSpPr>
              <a:spLocks noChangeArrowheads="1"/>
            </p:cNvSpPr>
            <p:nvPr/>
          </p:nvSpPr>
          <p:spPr bwMode="auto">
            <a:xfrm>
              <a:off x="42259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2"/>
            <p:cNvSpPr>
              <a:spLocks noChangeArrowheads="1"/>
            </p:cNvSpPr>
            <p:nvPr/>
          </p:nvSpPr>
          <p:spPr bwMode="auto">
            <a:xfrm>
              <a:off x="396557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13"/>
            <p:cNvSpPr>
              <a:spLocks noChangeArrowheads="1"/>
            </p:cNvSpPr>
            <p:nvPr/>
          </p:nvSpPr>
          <p:spPr bwMode="auto">
            <a:xfrm>
              <a:off x="40306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4"/>
            <p:cNvSpPr>
              <a:spLocks noChangeArrowheads="1"/>
            </p:cNvSpPr>
            <p:nvPr/>
          </p:nvSpPr>
          <p:spPr bwMode="auto">
            <a:xfrm>
              <a:off x="409733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5"/>
            <p:cNvSpPr>
              <a:spLocks noChangeArrowheads="1"/>
            </p:cNvSpPr>
            <p:nvPr/>
          </p:nvSpPr>
          <p:spPr bwMode="auto">
            <a:xfrm>
              <a:off x="41624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6"/>
            <p:cNvSpPr>
              <a:spLocks noChangeArrowheads="1"/>
            </p:cNvSpPr>
            <p:nvPr/>
          </p:nvSpPr>
          <p:spPr bwMode="auto">
            <a:xfrm>
              <a:off x="5780088"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7"/>
            <p:cNvSpPr>
              <a:spLocks noChangeArrowheads="1"/>
            </p:cNvSpPr>
            <p:nvPr/>
          </p:nvSpPr>
          <p:spPr bwMode="auto">
            <a:xfrm>
              <a:off x="5456238"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8"/>
            <p:cNvSpPr>
              <a:spLocks noChangeArrowheads="1"/>
            </p:cNvSpPr>
            <p:nvPr/>
          </p:nvSpPr>
          <p:spPr bwMode="auto">
            <a:xfrm>
              <a:off x="551973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9"/>
            <p:cNvSpPr>
              <a:spLocks noChangeArrowheads="1"/>
            </p:cNvSpPr>
            <p:nvPr/>
          </p:nvSpPr>
          <p:spPr bwMode="auto">
            <a:xfrm>
              <a:off x="571658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20"/>
            <p:cNvSpPr>
              <a:spLocks noChangeArrowheads="1"/>
            </p:cNvSpPr>
            <p:nvPr/>
          </p:nvSpPr>
          <p:spPr bwMode="auto">
            <a:xfrm>
              <a:off x="5651500"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21"/>
            <p:cNvSpPr>
              <a:spLocks noChangeArrowheads="1"/>
            </p:cNvSpPr>
            <p:nvPr/>
          </p:nvSpPr>
          <p:spPr bwMode="auto">
            <a:xfrm>
              <a:off x="55848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22"/>
            <p:cNvSpPr>
              <a:spLocks noChangeArrowheads="1"/>
            </p:cNvSpPr>
            <p:nvPr/>
          </p:nvSpPr>
          <p:spPr bwMode="auto">
            <a:xfrm>
              <a:off x="5519738" y="4556125"/>
              <a:ext cx="34925" cy="357188"/>
            </a:xfrm>
            <a:custGeom>
              <a:avLst/>
              <a:gdLst>
                <a:gd name="T0" fmla="*/ 0 w 96"/>
                <a:gd name="T1" fmla="*/ 0 h 993"/>
                <a:gd name="T2" fmla="*/ 0 w 96"/>
                <a:gd name="T3" fmla="*/ 0 h 993"/>
                <a:gd name="T4" fmla="*/ 95 w 96"/>
                <a:gd name="T5" fmla="*/ 0 h 993"/>
                <a:gd name="T6" fmla="*/ 95 w 96"/>
                <a:gd name="T7" fmla="*/ 0 h 993"/>
                <a:gd name="T8" fmla="*/ 95 w 96"/>
                <a:gd name="T9" fmla="*/ 992 h 993"/>
                <a:gd name="T10" fmla="*/ 95 w 96"/>
                <a:gd name="T11" fmla="*/ 992 h 993"/>
                <a:gd name="T12" fmla="*/ 0 w 96"/>
                <a:gd name="T13" fmla="*/ 992 h 993"/>
                <a:gd name="T14" fmla="*/ 0 w 96"/>
                <a:gd name="T15" fmla="*/ 992 h 993"/>
                <a:gd name="T16" fmla="*/ 0 w 96"/>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0" y="0"/>
                  </a:moveTo>
                  <a:lnTo>
                    <a:pt x="0" y="0"/>
                  </a:lnTo>
                  <a:lnTo>
                    <a:pt x="95" y="0"/>
                  </a:lnTo>
                  <a:lnTo>
                    <a:pt x="95" y="0"/>
                  </a:lnTo>
                  <a:lnTo>
                    <a:pt x="95" y="992"/>
                  </a:lnTo>
                  <a:lnTo>
                    <a:pt x="95"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23"/>
            <p:cNvSpPr>
              <a:spLocks noChangeArrowheads="1"/>
            </p:cNvSpPr>
            <p:nvPr/>
          </p:nvSpPr>
          <p:spPr bwMode="auto">
            <a:xfrm>
              <a:off x="5780088" y="4556125"/>
              <a:ext cx="34925" cy="357188"/>
            </a:xfrm>
            <a:custGeom>
              <a:avLst/>
              <a:gdLst>
                <a:gd name="T0" fmla="*/ 96 w 97"/>
                <a:gd name="T1" fmla="*/ 0 h 993"/>
                <a:gd name="T2" fmla="*/ 96 w 97"/>
                <a:gd name="T3" fmla="*/ 0 h 993"/>
                <a:gd name="T4" fmla="*/ 96 w 97"/>
                <a:gd name="T5" fmla="*/ 992 h 993"/>
                <a:gd name="T6" fmla="*/ 96 w 97"/>
                <a:gd name="T7" fmla="*/ 992 h 993"/>
                <a:gd name="T8" fmla="*/ 0 w 97"/>
                <a:gd name="T9" fmla="*/ 992 h 993"/>
                <a:gd name="T10" fmla="*/ 0 w 97"/>
                <a:gd name="T11" fmla="*/ 992 h 993"/>
                <a:gd name="T12" fmla="*/ 0 w 97"/>
                <a:gd name="T13" fmla="*/ 0 h 993"/>
                <a:gd name="T14" fmla="*/ 0 w 97"/>
                <a:gd name="T15" fmla="*/ 0 h 993"/>
                <a:gd name="T16" fmla="*/ 96 w 97"/>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3">
                  <a:moveTo>
                    <a:pt x="96" y="0"/>
                  </a:moveTo>
                  <a:lnTo>
                    <a:pt x="96" y="0"/>
                  </a:lnTo>
                  <a:lnTo>
                    <a:pt x="96" y="992"/>
                  </a:lnTo>
                  <a:lnTo>
                    <a:pt x="96" y="992"/>
                  </a:lnTo>
                  <a:lnTo>
                    <a:pt x="0" y="992"/>
                  </a:lnTo>
                  <a:lnTo>
                    <a:pt x="0" y="992"/>
                  </a:lnTo>
                  <a:lnTo>
                    <a:pt x="0" y="0"/>
                  </a:lnTo>
                  <a:lnTo>
                    <a:pt x="0" y="0"/>
                  </a:lnTo>
                  <a:lnTo>
                    <a:pt x="9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24"/>
            <p:cNvSpPr>
              <a:spLocks noChangeArrowheads="1"/>
            </p:cNvSpPr>
            <p:nvPr/>
          </p:nvSpPr>
          <p:spPr bwMode="auto">
            <a:xfrm>
              <a:off x="5456238"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55 h 993"/>
                <a:gd name="T10" fmla="*/ 88 w 89"/>
                <a:gd name="T11" fmla="*/ 55 h 993"/>
                <a:gd name="T12" fmla="*/ 88 w 89"/>
                <a:gd name="T13" fmla="*/ 913 h 993"/>
                <a:gd name="T14" fmla="*/ 88 w 89"/>
                <a:gd name="T15" fmla="*/ 913 h 993"/>
                <a:gd name="T16" fmla="*/ 88 w 89"/>
                <a:gd name="T17" fmla="*/ 969 h 993"/>
                <a:gd name="T18" fmla="*/ 79 w 89"/>
                <a:gd name="T19" fmla="*/ 977 h 993"/>
                <a:gd name="T20" fmla="*/ 79 w 89"/>
                <a:gd name="T21" fmla="*/ 992 h 993"/>
                <a:gd name="T22" fmla="*/ 63 w 89"/>
                <a:gd name="T23" fmla="*/ 992 h 993"/>
                <a:gd name="T24" fmla="*/ 48 w 89"/>
                <a:gd name="T25" fmla="*/ 992 h 993"/>
                <a:gd name="T26" fmla="*/ 0 w 89"/>
                <a:gd name="T27" fmla="*/ 985 h 993"/>
                <a:gd name="T28" fmla="*/ 0 w 89"/>
                <a:gd name="T29" fmla="*/ 985 h 993"/>
                <a:gd name="T30" fmla="*/ 0 w 89"/>
                <a:gd name="T31"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93">
                  <a:moveTo>
                    <a:pt x="0" y="0"/>
                  </a:moveTo>
                  <a:lnTo>
                    <a:pt x="0" y="0"/>
                  </a:lnTo>
                  <a:lnTo>
                    <a:pt x="88" y="0"/>
                  </a:lnTo>
                  <a:lnTo>
                    <a:pt x="88" y="0"/>
                  </a:lnTo>
                  <a:lnTo>
                    <a:pt x="88" y="55"/>
                  </a:lnTo>
                  <a:lnTo>
                    <a:pt x="88" y="55"/>
                  </a:lnTo>
                  <a:lnTo>
                    <a:pt x="88" y="913"/>
                  </a:lnTo>
                  <a:lnTo>
                    <a:pt x="88" y="913"/>
                  </a:lnTo>
                  <a:lnTo>
                    <a:pt x="88" y="969"/>
                  </a:lnTo>
                  <a:lnTo>
                    <a:pt x="79" y="977"/>
                  </a:lnTo>
                  <a:lnTo>
                    <a:pt x="79" y="992"/>
                  </a:lnTo>
                  <a:lnTo>
                    <a:pt x="63" y="992"/>
                  </a:lnTo>
                  <a:lnTo>
                    <a:pt x="48" y="992"/>
                  </a:lnTo>
                  <a:lnTo>
                    <a:pt x="0" y="985"/>
                  </a:lnTo>
                  <a:lnTo>
                    <a:pt x="0" y="9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25"/>
            <p:cNvSpPr>
              <a:spLocks noChangeArrowheads="1"/>
            </p:cNvSpPr>
            <p:nvPr/>
          </p:nvSpPr>
          <p:spPr bwMode="auto">
            <a:xfrm>
              <a:off x="5715000" y="4556125"/>
              <a:ext cx="34925" cy="357188"/>
            </a:xfrm>
            <a:custGeom>
              <a:avLst/>
              <a:gdLst>
                <a:gd name="T0" fmla="*/ 95 w 96"/>
                <a:gd name="T1" fmla="*/ 992 h 993"/>
                <a:gd name="T2" fmla="*/ 95 w 96"/>
                <a:gd name="T3" fmla="*/ 992 h 993"/>
                <a:gd name="T4" fmla="*/ 0 w 96"/>
                <a:gd name="T5" fmla="*/ 992 h 993"/>
                <a:gd name="T6" fmla="*/ 0 w 96"/>
                <a:gd name="T7" fmla="*/ 992 h 993"/>
                <a:gd name="T8" fmla="*/ 0 w 96"/>
                <a:gd name="T9" fmla="*/ 0 h 993"/>
                <a:gd name="T10" fmla="*/ 0 w 96"/>
                <a:gd name="T11" fmla="*/ 0 h 993"/>
                <a:gd name="T12" fmla="*/ 95 w 96"/>
                <a:gd name="T13" fmla="*/ 0 h 993"/>
                <a:gd name="T14" fmla="*/ 95 w 96"/>
                <a:gd name="T15" fmla="*/ 0 h 993"/>
                <a:gd name="T16" fmla="*/ 95 w 96"/>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95" y="992"/>
                  </a:moveTo>
                  <a:lnTo>
                    <a:pt x="95" y="992"/>
                  </a:lnTo>
                  <a:lnTo>
                    <a:pt x="0" y="992"/>
                  </a:lnTo>
                  <a:lnTo>
                    <a:pt x="0" y="992"/>
                  </a:lnTo>
                  <a:lnTo>
                    <a:pt x="0" y="0"/>
                  </a:lnTo>
                  <a:lnTo>
                    <a:pt x="0" y="0"/>
                  </a:lnTo>
                  <a:lnTo>
                    <a:pt x="95" y="0"/>
                  </a:lnTo>
                  <a:lnTo>
                    <a:pt x="95" y="0"/>
                  </a:lnTo>
                  <a:lnTo>
                    <a:pt x="95"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26"/>
            <p:cNvSpPr>
              <a:spLocks noChangeArrowheads="1"/>
            </p:cNvSpPr>
            <p:nvPr/>
          </p:nvSpPr>
          <p:spPr bwMode="auto">
            <a:xfrm>
              <a:off x="5651500" y="4556125"/>
              <a:ext cx="31750" cy="357188"/>
            </a:xfrm>
            <a:custGeom>
              <a:avLst/>
              <a:gdLst>
                <a:gd name="T0" fmla="*/ 87 w 88"/>
                <a:gd name="T1" fmla="*/ 992 h 993"/>
                <a:gd name="T2" fmla="*/ 87 w 88"/>
                <a:gd name="T3" fmla="*/ 992 h 993"/>
                <a:gd name="T4" fmla="*/ 0 w 88"/>
                <a:gd name="T5" fmla="*/ 992 h 993"/>
                <a:gd name="T6" fmla="*/ 0 w 88"/>
                <a:gd name="T7" fmla="*/ 992 h 993"/>
                <a:gd name="T8" fmla="*/ 0 w 88"/>
                <a:gd name="T9" fmla="*/ 0 h 993"/>
                <a:gd name="T10" fmla="*/ 0 w 88"/>
                <a:gd name="T11" fmla="*/ 0 h 993"/>
                <a:gd name="T12" fmla="*/ 87 w 88"/>
                <a:gd name="T13" fmla="*/ 0 h 993"/>
                <a:gd name="T14" fmla="*/ 87 w 88"/>
                <a:gd name="T15" fmla="*/ 0 h 993"/>
                <a:gd name="T16" fmla="*/ 87 w 88"/>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3">
                  <a:moveTo>
                    <a:pt x="87" y="992"/>
                  </a:moveTo>
                  <a:lnTo>
                    <a:pt x="87" y="992"/>
                  </a:lnTo>
                  <a:lnTo>
                    <a:pt x="0" y="992"/>
                  </a:lnTo>
                  <a:lnTo>
                    <a:pt x="0" y="992"/>
                  </a:lnTo>
                  <a:lnTo>
                    <a:pt x="0" y="0"/>
                  </a:lnTo>
                  <a:lnTo>
                    <a:pt x="0" y="0"/>
                  </a:lnTo>
                  <a:lnTo>
                    <a:pt x="87" y="0"/>
                  </a:lnTo>
                  <a:lnTo>
                    <a:pt x="87" y="0"/>
                  </a:lnTo>
                  <a:lnTo>
                    <a:pt x="87"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27"/>
            <p:cNvSpPr>
              <a:spLocks noChangeArrowheads="1"/>
            </p:cNvSpPr>
            <p:nvPr/>
          </p:nvSpPr>
          <p:spPr bwMode="auto">
            <a:xfrm>
              <a:off x="5584825"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992 h 993"/>
                <a:gd name="T10" fmla="*/ 88 w 89"/>
                <a:gd name="T11" fmla="*/ 992 h 993"/>
                <a:gd name="T12" fmla="*/ 0 w 89"/>
                <a:gd name="T13" fmla="*/ 992 h 993"/>
                <a:gd name="T14" fmla="*/ 0 w 89"/>
                <a:gd name="T15" fmla="*/ 992 h 993"/>
                <a:gd name="T16" fmla="*/ 0 w 89"/>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3">
                  <a:moveTo>
                    <a:pt x="0" y="0"/>
                  </a:moveTo>
                  <a:lnTo>
                    <a:pt x="0" y="0"/>
                  </a:lnTo>
                  <a:lnTo>
                    <a:pt x="88" y="0"/>
                  </a:lnTo>
                  <a:lnTo>
                    <a:pt x="88" y="0"/>
                  </a:lnTo>
                  <a:lnTo>
                    <a:pt x="88" y="992"/>
                  </a:lnTo>
                  <a:lnTo>
                    <a:pt x="88"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28"/>
            <p:cNvSpPr>
              <a:spLocks noChangeArrowheads="1"/>
            </p:cNvSpPr>
            <p:nvPr/>
          </p:nvSpPr>
          <p:spPr bwMode="auto">
            <a:xfrm>
              <a:off x="578008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29"/>
            <p:cNvSpPr>
              <a:spLocks noChangeArrowheads="1"/>
            </p:cNvSpPr>
            <p:nvPr/>
          </p:nvSpPr>
          <p:spPr bwMode="auto">
            <a:xfrm>
              <a:off x="571500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30"/>
            <p:cNvSpPr>
              <a:spLocks noChangeArrowheads="1"/>
            </p:cNvSpPr>
            <p:nvPr/>
          </p:nvSpPr>
          <p:spPr bwMode="auto">
            <a:xfrm>
              <a:off x="5456238"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31"/>
            <p:cNvSpPr>
              <a:spLocks noChangeArrowheads="1"/>
            </p:cNvSpPr>
            <p:nvPr/>
          </p:nvSpPr>
          <p:spPr bwMode="auto">
            <a:xfrm>
              <a:off x="5519738" y="5054600"/>
              <a:ext cx="34925" cy="354013"/>
            </a:xfrm>
            <a:custGeom>
              <a:avLst/>
              <a:gdLst>
                <a:gd name="T0" fmla="*/ 95 w 96"/>
                <a:gd name="T1" fmla="*/ 0 h 985"/>
                <a:gd name="T2" fmla="*/ 95 w 96"/>
                <a:gd name="T3" fmla="*/ 0 h 985"/>
                <a:gd name="T4" fmla="*/ 95 w 96"/>
                <a:gd name="T5" fmla="*/ 984 h 985"/>
                <a:gd name="T6" fmla="*/ 95 w 96"/>
                <a:gd name="T7" fmla="*/ 984 h 985"/>
                <a:gd name="T8" fmla="*/ 0 w 96"/>
                <a:gd name="T9" fmla="*/ 984 h 985"/>
                <a:gd name="T10" fmla="*/ 0 w 96"/>
                <a:gd name="T11" fmla="*/ 984 h 985"/>
                <a:gd name="T12" fmla="*/ 0 w 96"/>
                <a:gd name="T13" fmla="*/ 0 h 985"/>
                <a:gd name="T14" fmla="*/ 0 w 96"/>
                <a:gd name="T15" fmla="*/ 0 h 985"/>
                <a:gd name="T16" fmla="*/ 95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0"/>
                  </a:moveTo>
                  <a:lnTo>
                    <a:pt x="95" y="0"/>
                  </a:lnTo>
                  <a:lnTo>
                    <a:pt x="95" y="984"/>
                  </a:lnTo>
                  <a:lnTo>
                    <a:pt x="95" y="984"/>
                  </a:lnTo>
                  <a:lnTo>
                    <a:pt x="0" y="984"/>
                  </a:lnTo>
                  <a:lnTo>
                    <a:pt x="0" y="984"/>
                  </a:lnTo>
                  <a:lnTo>
                    <a:pt x="0" y="0"/>
                  </a:lnTo>
                  <a:lnTo>
                    <a:pt x="0" y="0"/>
                  </a:lnTo>
                  <a:lnTo>
                    <a:pt x="9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32"/>
            <p:cNvSpPr>
              <a:spLocks noChangeArrowheads="1"/>
            </p:cNvSpPr>
            <p:nvPr/>
          </p:nvSpPr>
          <p:spPr bwMode="auto">
            <a:xfrm>
              <a:off x="5651500"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33"/>
            <p:cNvSpPr>
              <a:spLocks noChangeArrowheads="1"/>
            </p:cNvSpPr>
            <p:nvPr/>
          </p:nvSpPr>
          <p:spPr bwMode="auto">
            <a:xfrm>
              <a:off x="5584825"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34"/>
            <p:cNvSpPr>
              <a:spLocks noChangeArrowheads="1"/>
            </p:cNvSpPr>
            <p:nvPr/>
          </p:nvSpPr>
          <p:spPr bwMode="auto">
            <a:xfrm>
              <a:off x="5087938"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35"/>
            <p:cNvSpPr>
              <a:spLocks noChangeArrowheads="1"/>
            </p:cNvSpPr>
            <p:nvPr/>
          </p:nvSpPr>
          <p:spPr bwMode="auto">
            <a:xfrm>
              <a:off x="50228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36"/>
            <p:cNvSpPr>
              <a:spLocks noChangeArrowheads="1"/>
            </p:cNvSpPr>
            <p:nvPr/>
          </p:nvSpPr>
          <p:spPr bwMode="auto">
            <a:xfrm>
              <a:off x="5153025"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37"/>
            <p:cNvSpPr>
              <a:spLocks noChangeArrowheads="1"/>
            </p:cNvSpPr>
            <p:nvPr/>
          </p:nvSpPr>
          <p:spPr bwMode="auto">
            <a:xfrm>
              <a:off x="52197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38"/>
            <p:cNvSpPr>
              <a:spLocks noChangeArrowheads="1"/>
            </p:cNvSpPr>
            <p:nvPr/>
          </p:nvSpPr>
          <p:spPr bwMode="auto">
            <a:xfrm>
              <a:off x="5284788" y="5548313"/>
              <a:ext cx="31750" cy="357187"/>
            </a:xfrm>
            <a:custGeom>
              <a:avLst/>
              <a:gdLst>
                <a:gd name="T0" fmla="*/ 88 w 89"/>
                <a:gd name="T1" fmla="*/ 993 h 994"/>
                <a:gd name="T2" fmla="*/ 88 w 89"/>
                <a:gd name="T3" fmla="*/ 993 h 994"/>
                <a:gd name="T4" fmla="*/ 0 w 89"/>
                <a:gd name="T5" fmla="*/ 993 h 994"/>
                <a:gd name="T6" fmla="*/ 0 w 89"/>
                <a:gd name="T7" fmla="*/ 993 h 994"/>
                <a:gd name="T8" fmla="*/ 0 w 89"/>
                <a:gd name="T9" fmla="*/ 0 h 994"/>
                <a:gd name="T10" fmla="*/ 0 w 89"/>
                <a:gd name="T11" fmla="*/ 0 h 994"/>
                <a:gd name="T12" fmla="*/ 88 w 89"/>
                <a:gd name="T13" fmla="*/ 0 h 994"/>
                <a:gd name="T14" fmla="*/ 88 w 89"/>
                <a:gd name="T15" fmla="*/ 0 h 994"/>
                <a:gd name="T16" fmla="*/ 88 w 89"/>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88" y="993"/>
                  </a:moveTo>
                  <a:lnTo>
                    <a:pt x="88" y="993"/>
                  </a:lnTo>
                  <a:lnTo>
                    <a:pt x="0" y="993"/>
                  </a:lnTo>
                  <a:lnTo>
                    <a:pt x="0" y="993"/>
                  </a:lnTo>
                  <a:lnTo>
                    <a:pt x="0" y="0"/>
                  </a:lnTo>
                  <a:lnTo>
                    <a:pt x="0" y="0"/>
                  </a:lnTo>
                  <a:lnTo>
                    <a:pt x="88" y="0"/>
                  </a:lnTo>
                  <a:lnTo>
                    <a:pt x="88" y="0"/>
                  </a:lnTo>
                  <a:lnTo>
                    <a:pt x="88"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39"/>
            <p:cNvSpPr>
              <a:spLocks noChangeArrowheads="1"/>
            </p:cNvSpPr>
            <p:nvPr/>
          </p:nvSpPr>
          <p:spPr bwMode="auto">
            <a:xfrm>
              <a:off x="4959350" y="5548313"/>
              <a:ext cx="31750" cy="357187"/>
            </a:xfrm>
            <a:custGeom>
              <a:avLst/>
              <a:gdLst>
                <a:gd name="T0" fmla="*/ 0 w 88"/>
                <a:gd name="T1" fmla="*/ 993 h 994"/>
                <a:gd name="T2" fmla="*/ 0 w 88"/>
                <a:gd name="T3" fmla="*/ 993 h 994"/>
                <a:gd name="T4" fmla="*/ 0 w 88"/>
                <a:gd name="T5" fmla="*/ 0 h 994"/>
                <a:gd name="T6" fmla="*/ 0 w 88"/>
                <a:gd name="T7" fmla="*/ 0 h 994"/>
                <a:gd name="T8" fmla="*/ 87 w 88"/>
                <a:gd name="T9" fmla="*/ 0 h 994"/>
                <a:gd name="T10" fmla="*/ 87 w 88"/>
                <a:gd name="T11" fmla="*/ 0 h 994"/>
                <a:gd name="T12" fmla="*/ 87 w 88"/>
                <a:gd name="T13" fmla="*/ 993 h 994"/>
                <a:gd name="T14" fmla="*/ 87 w 88"/>
                <a:gd name="T15" fmla="*/ 993 h 994"/>
                <a:gd name="T16" fmla="*/ 0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993"/>
                  </a:moveTo>
                  <a:lnTo>
                    <a:pt x="0" y="993"/>
                  </a:lnTo>
                  <a:lnTo>
                    <a:pt x="0" y="0"/>
                  </a:lnTo>
                  <a:lnTo>
                    <a:pt x="0" y="0"/>
                  </a:lnTo>
                  <a:lnTo>
                    <a:pt x="87" y="0"/>
                  </a:lnTo>
                  <a:lnTo>
                    <a:pt x="87" y="0"/>
                  </a:lnTo>
                  <a:lnTo>
                    <a:pt x="87" y="993"/>
                  </a:lnTo>
                  <a:lnTo>
                    <a:pt x="87" y="993"/>
                  </a:lnTo>
                  <a:lnTo>
                    <a:pt x="0"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40"/>
            <p:cNvSpPr>
              <a:spLocks noChangeArrowheads="1"/>
            </p:cNvSpPr>
            <p:nvPr/>
          </p:nvSpPr>
          <p:spPr bwMode="auto">
            <a:xfrm>
              <a:off x="621188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41"/>
            <p:cNvSpPr>
              <a:spLocks noChangeArrowheads="1"/>
            </p:cNvSpPr>
            <p:nvPr/>
          </p:nvSpPr>
          <p:spPr bwMode="auto">
            <a:xfrm>
              <a:off x="6145213"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42"/>
            <p:cNvSpPr>
              <a:spLocks noChangeArrowheads="1"/>
            </p:cNvSpPr>
            <p:nvPr/>
          </p:nvSpPr>
          <p:spPr bwMode="auto">
            <a:xfrm>
              <a:off x="60833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43"/>
            <p:cNvSpPr>
              <a:spLocks noChangeArrowheads="1"/>
            </p:cNvSpPr>
            <p:nvPr/>
          </p:nvSpPr>
          <p:spPr bwMode="auto">
            <a:xfrm>
              <a:off x="601662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44"/>
            <p:cNvSpPr>
              <a:spLocks noChangeArrowheads="1"/>
            </p:cNvSpPr>
            <p:nvPr/>
          </p:nvSpPr>
          <p:spPr bwMode="auto">
            <a:xfrm>
              <a:off x="627697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45"/>
            <p:cNvSpPr>
              <a:spLocks noChangeArrowheads="1"/>
            </p:cNvSpPr>
            <p:nvPr/>
          </p:nvSpPr>
          <p:spPr bwMode="auto">
            <a:xfrm>
              <a:off x="5954713" y="5548313"/>
              <a:ext cx="31750" cy="357187"/>
            </a:xfrm>
            <a:custGeom>
              <a:avLst/>
              <a:gdLst>
                <a:gd name="T0" fmla="*/ 87 w 88"/>
                <a:gd name="T1" fmla="*/ 0 h 994"/>
                <a:gd name="T2" fmla="*/ 87 w 88"/>
                <a:gd name="T3" fmla="*/ 0 h 994"/>
                <a:gd name="T4" fmla="*/ 87 w 88"/>
                <a:gd name="T5" fmla="*/ 993 h 994"/>
                <a:gd name="T6" fmla="*/ 87 w 88"/>
                <a:gd name="T7" fmla="*/ 993 h 994"/>
                <a:gd name="T8" fmla="*/ 0 w 88"/>
                <a:gd name="T9" fmla="*/ 993 h 994"/>
                <a:gd name="T10" fmla="*/ 0 w 88"/>
                <a:gd name="T11" fmla="*/ 993 h 994"/>
                <a:gd name="T12" fmla="*/ 0 w 88"/>
                <a:gd name="T13" fmla="*/ 0 h 994"/>
                <a:gd name="T14" fmla="*/ 0 w 88"/>
                <a:gd name="T15" fmla="*/ 0 h 994"/>
                <a:gd name="T16" fmla="*/ 87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0"/>
                  </a:moveTo>
                  <a:lnTo>
                    <a:pt x="87" y="0"/>
                  </a:lnTo>
                  <a:lnTo>
                    <a:pt x="87" y="993"/>
                  </a:lnTo>
                  <a:lnTo>
                    <a:pt x="87" y="993"/>
                  </a:lnTo>
                  <a:lnTo>
                    <a:pt x="0" y="993"/>
                  </a:lnTo>
                  <a:lnTo>
                    <a:pt x="0" y="993"/>
                  </a:lnTo>
                  <a:lnTo>
                    <a:pt x="0" y="0"/>
                  </a:lnTo>
                  <a:lnTo>
                    <a:pt x="0" y="0"/>
                  </a:lnTo>
                  <a:lnTo>
                    <a:pt x="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46"/>
            <p:cNvSpPr>
              <a:spLocks noChangeArrowheads="1"/>
            </p:cNvSpPr>
            <p:nvPr/>
          </p:nvSpPr>
          <p:spPr bwMode="auto">
            <a:xfrm>
              <a:off x="472281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47"/>
            <p:cNvSpPr>
              <a:spLocks noChangeArrowheads="1"/>
            </p:cNvSpPr>
            <p:nvPr/>
          </p:nvSpPr>
          <p:spPr bwMode="auto">
            <a:xfrm>
              <a:off x="46577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48"/>
            <p:cNvSpPr>
              <a:spLocks noChangeArrowheads="1"/>
            </p:cNvSpPr>
            <p:nvPr/>
          </p:nvSpPr>
          <p:spPr bwMode="auto">
            <a:xfrm>
              <a:off x="45910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49"/>
            <p:cNvSpPr>
              <a:spLocks noChangeArrowheads="1"/>
            </p:cNvSpPr>
            <p:nvPr/>
          </p:nvSpPr>
          <p:spPr bwMode="auto">
            <a:xfrm>
              <a:off x="452596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50"/>
            <p:cNvSpPr>
              <a:spLocks noChangeArrowheads="1"/>
            </p:cNvSpPr>
            <p:nvPr/>
          </p:nvSpPr>
          <p:spPr bwMode="auto">
            <a:xfrm>
              <a:off x="44624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51"/>
            <p:cNvSpPr>
              <a:spLocks noChangeArrowheads="1"/>
            </p:cNvSpPr>
            <p:nvPr/>
          </p:nvSpPr>
          <p:spPr bwMode="auto">
            <a:xfrm>
              <a:off x="47879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53"/>
            <p:cNvSpPr>
              <a:spLocks noChangeArrowheads="1"/>
            </p:cNvSpPr>
            <p:nvPr/>
          </p:nvSpPr>
          <p:spPr bwMode="auto">
            <a:xfrm>
              <a:off x="508793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4"/>
            <p:cNvSpPr>
              <a:spLocks noChangeArrowheads="1"/>
            </p:cNvSpPr>
            <p:nvPr/>
          </p:nvSpPr>
          <p:spPr bwMode="auto">
            <a:xfrm>
              <a:off x="5153025" y="5054600"/>
              <a:ext cx="34925" cy="354013"/>
            </a:xfrm>
            <a:custGeom>
              <a:avLst/>
              <a:gdLst>
                <a:gd name="T0" fmla="*/ 0 w 96"/>
                <a:gd name="T1" fmla="*/ 0 h 985"/>
                <a:gd name="T2" fmla="*/ 0 w 96"/>
                <a:gd name="T3" fmla="*/ 0 h 985"/>
                <a:gd name="T4" fmla="*/ 95 w 96"/>
                <a:gd name="T5" fmla="*/ 0 h 985"/>
                <a:gd name="T6" fmla="*/ 95 w 96"/>
                <a:gd name="T7" fmla="*/ 0 h 985"/>
                <a:gd name="T8" fmla="*/ 95 w 96"/>
                <a:gd name="T9" fmla="*/ 984 h 985"/>
                <a:gd name="T10" fmla="*/ 95 w 96"/>
                <a:gd name="T11" fmla="*/ 984 h 985"/>
                <a:gd name="T12" fmla="*/ 0 w 96"/>
                <a:gd name="T13" fmla="*/ 984 h 985"/>
                <a:gd name="T14" fmla="*/ 0 w 96"/>
                <a:gd name="T15" fmla="*/ 984 h 985"/>
                <a:gd name="T16" fmla="*/ 0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0"/>
                  </a:moveTo>
                  <a:lnTo>
                    <a:pt x="0" y="0"/>
                  </a:lnTo>
                  <a:lnTo>
                    <a:pt x="95" y="0"/>
                  </a:lnTo>
                  <a:lnTo>
                    <a:pt x="95" y="0"/>
                  </a:lnTo>
                  <a:lnTo>
                    <a:pt x="95" y="984"/>
                  </a:lnTo>
                  <a:lnTo>
                    <a:pt x="95"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55"/>
            <p:cNvSpPr>
              <a:spLocks noChangeArrowheads="1"/>
            </p:cNvSpPr>
            <p:nvPr/>
          </p:nvSpPr>
          <p:spPr bwMode="auto">
            <a:xfrm>
              <a:off x="52197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57"/>
            <p:cNvSpPr>
              <a:spLocks noChangeArrowheads="1"/>
            </p:cNvSpPr>
            <p:nvPr/>
          </p:nvSpPr>
          <p:spPr bwMode="auto">
            <a:xfrm>
              <a:off x="5284788" y="5054600"/>
              <a:ext cx="31750" cy="354013"/>
            </a:xfrm>
            <a:custGeom>
              <a:avLst/>
              <a:gdLst>
                <a:gd name="T0" fmla="*/ 0 w 89"/>
                <a:gd name="T1" fmla="*/ 984 h 985"/>
                <a:gd name="T2" fmla="*/ 0 w 89"/>
                <a:gd name="T3" fmla="*/ 984 h 985"/>
                <a:gd name="T4" fmla="*/ 0 w 89"/>
                <a:gd name="T5" fmla="*/ 0 h 985"/>
                <a:gd name="T6" fmla="*/ 0 w 89"/>
                <a:gd name="T7" fmla="*/ 0 h 985"/>
                <a:gd name="T8" fmla="*/ 88 w 89"/>
                <a:gd name="T9" fmla="*/ 0 h 985"/>
                <a:gd name="T10" fmla="*/ 88 w 89"/>
                <a:gd name="T11" fmla="*/ 0 h 985"/>
                <a:gd name="T12" fmla="*/ 88 w 89"/>
                <a:gd name="T13" fmla="*/ 984 h 985"/>
                <a:gd name="T14" fmla="*/ 88 w 89"/>
                <a:gd name="T15" fmla="*/ 984 h 985"/>
                <a:gd name="T16" fmla="*/ 0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984"/>
                  </a:moveTo>
                  <a:lnTo>
                    <a:pt x="0" y="984"/>
                  </a:lnTo>
                  <a:lnTo>
                    <a:pt x="0" y="0"/>
                  </a:lnTo>
                  <a:lnTo>
                    <a:pt x="0" y="0"/>
                  </a:lnTo>
                  <a:lnTo>
                    <a:pt x="88" y="0"/>
                  </a:lnTo>
                  <a:lnTo>
                    <a:pt x="88" y="0"/>
                  </a:lnTo>
                  <a:lnTo>
                    <a:pt x="88" y="984"/>
                  </a:lnTo>
                  <a:lnTo>
                    <a:pt x="88"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64"/>
            <p:cNvSpPr>
              <a:spLocks noChangeArrowheads="1"/>
            </p:cNvSpPr>
            <p:nvPr/>
          </p:nvSpPr>
          <p:spPr bwMode="auto">
            <a:xfrm>
              <a:off x="4745038" y="6675438"/>
              <a:ext cx="168275" cy="169862"/>
            </a:xfrm>
            <a:custGeom>
              <a:avLst/>
              <a:gdLst>
                <a:gd name="T0" fmla="*/ 310 w 469"/>
                <a:gd name="T1" fmla="*/ 16 h 470"/>
                <a:gd name="T2" fmla="*/ 310 w 469"/>
                <a:gd name="T3" fmla="*/ 16 h 470"/>
                <a:gd name="T4" fmla="*/ 285 w 469"/>
                <a:gd name="T5" fmla="*/ 64 h 470"/>
                <a:gd name="T6" fmla="*/ 270 w 469"/>
                <a:gd name="T7" fmla="*/ 103 h 470"/>
                <a:gd name="T8" fmla="*/ 277 w 469"/>
                <a:gd name="T9" fmla="*/ 135 h 470"/>
                <a:gd name="T10" fmla="*/ 302 w 469"/>
                <a:gd name="T11" fmla="*/ 166 h 470"/>
                <a:gd name="T12" fmla="*/ 302 w 469"/>
                <a:gd name="T13" fmla="*/ 166 h 470"/>
                <a:gd name="T14" fmla="*/ 333 w 469"/>
                <a:gd name="T15" fmla="*/ 191 h 470"/>
                <a:gd name="T16" fmla="*/ 366 w 469"/>
                <a:gd name="T17" fmla="*/ 191 h 470"/>
                <a:gd name="T18" fmla="*/ 405 w 469"/>
                <a:gd name="T19" fmla="*/ 183 h 470"/>
                <a:gd name="T20" fmla="*/ 453 w 469"/>
                <a:gd name="T21" fmla="*/ 159 h 470"/>
                <a:gd name="T22" fmla="*/ 453 w 469"/>
                <a:gd name="T23" fmla="*/ 159 h 470"/>
                <a:gd name="T24" fmla="*/ 460 w 469"/>
                <a:gd name="T25" fmla="*/ 183 h 470"/>
                <a:gd name="T26" fmla="*/ 468 w 469"/>
                <a:gd name="T27" fmla="*/ 214 h 470"/>
                <a:gd name="T28" fmla="*/ 468 w 469"/>
                <a:gd name="T29" fmla="*/ 255 h 470"/>
                <a:gd name="T30" fmla="*/ 460 w 469"/>
                <a:gd name="T31" fmla="*/ 286 h 470"/>
                <a:gd name="T32" fmla="*/ 453 w 469"/>
                <a:gd name="T33" fmla="*/ 326 h 470"/>
                <a:gd name="T34" fmla="*/ 437 w 469"/>
                <a:gd name="T35" fmla="*/ 357 h 470"/>
                <a:gd name="T36" fmla="*/ 412 w 469"/>
                <a:gd name="T37" fmla="*/ 390 h 470"/>
                <a:gd name="T38" fmla="*/ 389 w 469"/>
                <a:gd name="T39" fmla="*/ 413 h 470"/>
                <a:gd name="T40" fmla="*/ 389 w 469"/>
                <a:gd name="T41" fmla="*/ 413 h 470"/>
                <a:gd name="T42" fmla="*/ 357 w 469"/>
                <a:gd name="T43" fmla="*/ 436 h 470"/>
                <a:gd name="T44" fmla="*/ 318 w 469"/>
                <a:gd name="T45" fmla="*/ 453 h 470"/>
                <a:gd name="T46" fmla="*/ 277 w 469"/>
                <a:gd name="T47" fmla="*/ 469 h 470"/>
                <a:gd name="T48" fmla="*/ 238 w 469"/>
                <a:gd name="T49" fmla="*/ 469 h 470"/>
                <a:gd name="T50" fmla="*/ 198 w 469"/>
                <a:gd name="T51" fmla="*/ 469 h 470"/>
                <a:gd name="T52" fmla="*/ 159 w 469"/>
                <a:gd name="T53" fmla="*/ 461 h 470"/>
                <a:gd name="T54" fmla="*/ 119 w 469"/>
                <a:gd name="T55" fmla="*/ 445 h 470"/>
                <a:gd name="T56" fmla="*/ 87 w 469"/>
                <a:gd name="T57" fmla="*/ 421 h 470"/>
                <a:gd name="T58" fmla="*/ 87 w 469"/>
                <a:gd name="T59" fmla="*/ 421 h 470"/>
                <a:gd name="T60" fmla="*/ 55 w 469"/>
                <a:gd name="T61" fmla="*/ 390 h 470"/>
                <a:gd name="T62" fmla="*/ 32 w 469"/>
                <a:gd name="T63" fmla="*/ 357 h 470"/>
                <a:gd name="T64" fmla="*/ 15 w 469"/>
                <a:gd name="T65" fmla="*/ 326 h 470"/>
                <a:gd name="T66" fmla="*/ 0 w 469"/>
                <a:gd name="T67" fmla="*/ 286 h 470"/>
                <a:gd name="T68" fmla="*/ 0 w 469"/>
                <a:gd name="T69" fmla="*/ 247 h 470"/>
                <a:gd name="T70" fmla="*/ 0 w 469"/>
                <a:gd name="T71" fmla="*/ 207 h 470"/>
                <a:gd name="T72" fmla="*/ 7 w 469"/>
                <a:gd name="T73" fmla="*/ 166 h 470"/>
                <a:gd name="T74" fmla="*/ 24 w 469"/>
                <a:gd name="T75" fmla="*/ 127 h 470"/>
                <a:gd name="T76" fmla="*/ 24 w 469"/>
                <a:gd name="T77" fmla="*/ 127 h 470"/>
                <a:gd name="T78" fmla="*/ 48 w 469"/>
                <a:gd name="T79" fmla="*/ 87 h 470"/>
                <a:gd name="T80" fmla="*/ 79 w 469"/>
                <a:gd name="T81" fmla="*/ 64 h 470"/>
                <a:gd name="T82" fmla="*/ 111 w 469"/>
                <a:gd name="T83" fmla="*/ 31 h 470"/>
                <a:gd name="T84" fmla="*/ 150 w 469"/>
                <a:gd name="T85" fmla="*/ 16 h 470"/>
                <a:gd name="T86" fmla="*/ 190 w 469"/>
                <a:gd name="T87" fmla="*/ 8 h 470"/>
                <a:gd name="T88" fmla="*/ 231 w 469"/>
                <a:gd name="T89" fmla="*/ 0 h 470"/>
                <a:gd name="T90" fmla="*/ 270 w 469"/>
                <a:gd name="T91" fmla="*/ 8 h 470"/>
                <a:gd name="T92" fmla="*/ 310 w 469"/>
                <a:gd name="T93" fmla="*/ 1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70">
                  <a:moveTo>
                    <a:pt x="310" y="16"/>
                  </a:moveTo>
                  <a:lnTo>
                    <a:pt x="310" y="16"/>
                  </a:lnTo>
                  <a:lnTo>
                    <a:pt x="285" y="64"/>
                  </a:lnTo>
                  <a:lnTo>
                    <a:pt x="270" y="103"/>
                  </a:lnTo>
                  <a:lnTo>
                    <a:pt x="277" y="135"/>
                  </a:lnTo>
                  <a:lnTo>
                    <a:pt x="302" y="166"/>
                  </a:lnTo>
                  <a:lnTo>
                    <a:pt x="302" y="166"/>
                  </a:lnTo>
                  <a:lnTo>
                    <a:pt x="333" y="191"/>
                  </a:lnTo>
                  <a:lnTo>
                    <a:pt x="366" y="191"/>
                  </a:lnTo>
                  <a:lnTo>
                    <a:pt x="405" y="183"/>
                  </a:lnTo>
                  <a:lnTo>
                    <a:pt x="453" y="159"/>
                  </a:lnTo>
                  <a:lnTo>
                    <a:pt x="453" y="159"/>
                  </a:lnTo>
                  <a:lnTo>
                    <a:pt x="460" y="183"/>
                  </a:lnTo>
                  <a:lnTo>
                    <a:pt x="468" y="214"/>
                  </a:lnTo>
                  <a:lnTo>
                    <a:pt x="468" y="255"/>
                  </a:lnTo>
                  <a:lnTo>
                    <a:pt x="460" y="286"/>
                  </a:lnTo>
                  <a:lnTo>
                    <a:pt x="453" y="326"/>
                  </a:lnTo>
                  <a:lnTo>
                    <a:pt x="437" y="357"/>
                  </a:lnTo>
                  <a:lnTo>
                    <a:pt x="412" y="390"/>
                  </a:lnTo>
                  <a:lnTo>
                    <a:pt x="389" y="413"/>
                  </a:lnTo>
                  <a:lnTo>
                    <a:pt x="389" y="413"/>
                  </a:lnTo>
                  <a:lnTo>
                    <a:pt x="357" y="436"/>
                  </a:lnTo>
                  <a:lnTo>
                    <a:pt x="318" y="453"/>
                  </a:lnTo>
                  <a:lnTo>
                    <a:pt x="277" y="469"/>
                  </a:lnTo>
                  <a:lnTo>
                    <a:pt x="238" y="469"/>
                  </a:lnTo>
                  <a:lnTo>
                    <a:pt x="198" y="469"/>
                  </a:lnTo>
                  <a:lnTo>
                    <a:pt x="159" y="461"/>
                  </a:lnTo>
                  <a:lnTo>
                    <a:pt x="119" y="445"/>
                  </a:lnTo>
                  <a:lnTo>
                    <a:pt x="87" y="421"/>
                  </a:lnTo>
                  <a:lnTo>
                    <a:pt x="87" y="421"/>
                  </a:lnTo>
                  <a:lnTo>
                    <a:pt x="55" y="390"/>
                  </a:lnTo>
                  <a:lnTo>
                    <a:pt x="32" y="357"/>
                  </a:lnTo>
                  <a:lnTo>
                    <a:pt x="15" y="326"/>
                  </a:lnTo>
                  <a:lnTo>
                    <a:pt x="0" y="286"/>
                  </a:lnTo>
                  <a:lnTo>
                    <a:pt x="0" y="247"/>
                  </a:lnTo>
                  <a:lnTo>
                    <a:pt x="0" y="207"/>
                  </a:lnTo>
                  <a:lnTo>
                    <a:pt x="7" y="166"/>
                  </a:lnTo>
                  <a:lnTo>
                    <a:pt x="24" y="127"/>
                  </a:lnTo>
                  <a:lnTo>
                    <a:pt x="24" y="127"/>
                  </a:lnTo>
                  <a:lnTo>
                    <a:pt x="48" y="87"/>
                  </a:lnTo>
                  <a:lnTo>
                    <a:pt x="79" y="64"/>
                  </a:lnTo>
                  <a:lnTo>
                    <a:pt x="111" y="31"/>
                  </a:lnTo>
                  <a:lnTo>
                    <a:pt x="150" y="16"/>
                  </a:lnTo>
                  <a:lnTo>
                    <a:pt x="190" y="8"/>
                  </a:lnTo>
                  <a:lnTo>
                    <a:pt x="231" y="0"/>
                  </a:lnTo>
                  <a:lnTo>
                    <a:pt x="270" y="8"/>
                  </a:lnTo>
                  <a:lnTo>
                    <a:pt x="31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52"/>
            <p:cNvSpPr>
              <a:spLocks noChangeArrowheads="1"/>
            </p:cNvSpPr>
            <p:nvPr/>
          </p:nvSpPr>
          <p:spPr bwMode="auto">
            <a:xfrm>
              <a:off x="5022850"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56"/>
            <p:cNvSpPr>
              <a:spLocks noChangeArrowheads="1"/>
            </p:cNvSpPr>
            <p:nvPr/>
          </p:nvSpPr>
          <p:spPr bwMode="auto">
            <a:xfrm>
              <a:off x="495935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58"/>
            <p:cNvSpPr>
              <a:spLocks noChangeArrowheads="1"/>
            </p:cNvSpPr>
            <p:nvPr/>
          </p:nvSpPr>
          <p:spPr bwMode="auto">
            <a:xfrm>
              <a:off x="4527550" y="5054600"/>
              <a:ext cx="31750" cy="354013"/>
            </a:xfrm>
            <a:custGeom>
              <a:avLst/>
              <a:gdLst>
                <a:gd name="T0" fmla="*/ 88 w 89"/>
                <a:gd name="T1" fmla="*/ 984 h 985"/>
                <a:gd name="T2" fmla="*/ 88 w 89"/>
                <a:gd name="T3" fmla="*/ 984 h 985"/>
                <a:gd name="T4" fmla="*/ 0 w 89"/>
                <a:gd name="T5" fmla="*/ 984 h 985"/>
                <a:gd name="T6" fmla="*/ 0 w 89"/>
                <a:gd name="T7" fmla="*/ 984 h 985"/>
                <a:gd name="T8" fmla="*/ 0 w 89"/>
                <a:gd name="T9" fmla="*/ 0 h 985"/>
                <a:gd name="T10" fmla="*/ 0 w 89"/>
                <a:gd name="T11" fmla="*/ 0 h 985"/>
                <a:gd name="T12" fmla="*/ 88 w 89"/>
                <a:gd name="T13" fmla="*/ 0 h 985"/>
                <a:gd name="T14" fmla="*/ 88 w 89"/>
                <a:gd name="T15" fmla="*/ 0 h 985"/>
                <a:gd name="T16" fmla="*/ 88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88" y="984"/>
                  </a:moveTo>
                  <a:lnTo>
                    <a:pt x="88" y="984"/>
                  </a:lnTo>
                  <a:lnTo>
                    <a:pt x="0" y="984"/>
                  </a:lnTo>
                  <a:lnTo>
                    <a:pt x="0" y="984"/>
                  </a:lnTo>
                  <a:lnTo>
                    <a:pt x="0" y="0"/>
                  </a:lnTo>
                  <a:lnTo>
                    <a:pt x="0" y="0"/>
                  </a:lnTo>
                  <a:lnTo>
                    <a:pt x="88" y="0"/>
                  </a:lnTo>
                  <a:lnTo>
                    <a:pt x="88" y="0"/>
                  </a:lnTo>
                  <a:lnTo>
                    <a:pt x="88"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59"/>
            <p:cNvSpPr>
              <a:spLocks noChangeArrowheads="1"/>
            </p:cNvSpPr>
            <p:nvPr/>
          </p:nvSpPr>
          <p:spPr bwMode="auto">
            <a:xfrm>
              <a:off x="459105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60"/>
            <p:cNvSpPr>
              <a:spLocks noChangeArrowheads="1"/>
            </p:cNvSpPr>
            <p:nvPr/>
          </p:nvSpPr>
          <p:spPr bwMode="auto">
            <a:xfrm>
              <a:off x="4657725"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61"/>
            <p:cNvSpPr>
              <a:spLocks noChangeArrowheads="1"/>
            </p:cNvSpPr>
            <p:nvPr/>
          </p:nvSpPr>
          <p:spPr bwMode="auto">
            <a:xfrm>
              <a:off x="4722813" y="5054600"/>
              <a:ext cx="34925" cy="354013"/>
            </a:xfrm>
            <a:custGeom>
              <a:avLst/>
              <a:gdLst>
                <a:gd name="T0" fmla="*/ 96 w 97"/>
                <a:gd name="T1" fmla="*/ 984 h 985"/>
                <a:gd name="T2" fmla="*/ 96 w 97"/>
                <a:gd name="T3" fmla="*/ 984 h 985"/>
                <a:gd name="T4" fmla="*/ 0 w 97"/>
                <a:gd name="T5" fmla="*/ 984 h 985"/>
                <a:gd name="T6" fmla="*/ 0 w 97"/>
                <a:gd name="T7" fmla="*/ 984 h 985"/>
                <a:gd name="T8" fmla="*/ 0 w 97"/>
                <a:gd name="T9" fmla="*/ 0 h 985"/>
                <a:gd name="T10" fmla="*/ 0 w 97"/>
                <a:gd name="T11" fmla="*/ 0 h 985"/>
                <a:gd name="T12" fmla="*/ 96 w 97"/>
                <a:gd name="T13" fmla="*/ 0 h 985"/>
                <a:gd name="T14" fmla="*/ 96 w 97"/>
                <a:gd name="T15" fmla="*/ 0 h 985"/>
                <a:gd name="T16" fmla="*/ 96 w 97"/>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96" y="984"/>
                  </a:moveTo>
                  <a:lnTo>
                    <a:pt x="96" y="984"/>
                  </a:lnTo>
                  <a:lnTo>
                    <a:pt x="0" y="984"/>
                  </a:lnTo>
                  <a:lnTo>
                    <a:pt x="0" y="984"/>
                  </a:lnTo>
                  <a:lnTo>
                    <a:pt x="0" y="0"/>
                  </a:lnTo>
                  <a:lnTo>
                    <a:pt x="0" y="0"/>
                  </a:lnTo>
                  <a:lnTo>
                    <a:pt x="96" y="0"/>
                  </a:lnTo>
                  <a:lnTo>
                    <a:pt x="96" y="0"/>
                  </a:lnTo>
                  <a:lnTo>
                    <a:pt x="96"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62"/>
            <p:cNvSpPr>
              <a:spLocks noChangeArrowheads="1"/>
            </p:cNvSpPr>
            <p:nvPr/>
          </p:nvSpPr>
          <p:spPr bwMode="auto">
            <a:xfrm>
              <a:off x="47879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63"/>
            <p:cNvSpPr>
              <a:spLocks noChangeArrowheads="1"/>
            </p:cNvSpPr>
            <p:nvPr/>
          </p:nvSpPr>
          <p:spPr bwMode="auto">
            <a:xfrm>
              <a:off x="4462463"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8" name="Group 247"/>
          <p:cNvGrpSpPr/>
          <p:nvPr/>
        </p:nvGrpSpPr>
        <p:grpSpPr>
          <a:xfrm>
            <a:off x="2995708" y="5650640"/>
            <a:ext cx="433176" cy="327474"/>
            <a:chOff x="2095500" y="20638"/>
            <a:chExt cx="3116263" cy="2355850"/>
          </a:xfrm>
          <a:noFill/>
        </p:grpSpPr>
        <p:sp>
          <p:nvSpPr>
            <p:cNvPr id="249" name="Freeform 65"/>
            <p:cNvSpPr>
              <a:spLocks noChangeArrowheads="1"/>
            </p:cNvSpPr>
            <p:nvPr/>
          </p:nvSpPr>
          <p:spPr bwMode="auto">
            <a:xfrm>
              <a:off x="2095500" y="20638"/>
              <a:ext cx="3116263" cy="2355850"/>
            </a:xfrm>
            <a:custGeom>
              <a:avLst/>
              <a:gdLst>
                <a:gd name="T0" fmla="*/ 8654 w 8655"/>
                <a:gd name="T1" fmla="*/ 5446 h 6543"/>
                <a:gd name="T2" fmla="*/ 8654 w 8655"/>
                <a:gd name="T3" fmla="*/ 0 h 6543"/>
                <a:gd name="T4" fmla="*/ 0 w 8655"/>
                <a:gd name="T5" fmla="*/ 0 h 6543"/>
                <a:gd name="T6" fmla="*/ 0 w 8655"/>
                <a:gd name="T7" fmla="*/ 5446 h 6543"/>
                <a:gd name="T8" fmla="*/ 4074 w 8655"/>
                <a:gd name="T9" fmla="*/ 5446 h 6543"/>
                <a:gd name="T10" fmla="*/ 4074 w 8655"/>
                <a:gd name="T11" fmla="*/ 5994 h 6543"/>
                <a:gd name="T12" fmla="*/ 2693 w 8655"/>
                <a:gd name="T13" fmla="*/ 5994 h 6543"/>
                <a:gd name="T14" fmla="*/ 2693 w 8655"/>
                <a:gd name="T15" fmla="*/ 6542 h 6543"/>
                <a:gd name="T16" fmla="*/ 5964 w 8655"/>
                <a:gd name="T17" fmla="*/ 6542 h 6543"/>
                <a:gd name="T18" fmla="*/ 5964 w 8655"/>
                <a:gd name="T19" fmla="*/ 5994 h 6543"/>
                <a:gd name="T20" fmla="*/ 4614 w 8655"/>
                <a:gd name="T21" fmla="*/ 5994 h 6543"/>
                <a:gd name="T22" fmla="*/ 4614 w 8655"/>
                <a:gd name="T23" fmla="*/ 5446 h 6543"/>
                <a:gd name="T24" fmla="*/ 8654 w 8655"/>
                <a:gd name="T25" fmla="*/ 5446 h 6543"/>
                <a:gd name="T26" fmla="*/ 548 w 8655"/>
                <a:gd name="T27" fmla="*/ 4899 h 6543"/>
                <a:gd name="T28" fmla="*/ 548 w 8655"/>
                <a:gd name="T29" fmla="*/ 548 h 6543"/>
                <a:gd name="T30" fmla="*/ 8107 w 8655"/>
                <a:gd name="T31" fmla="*/ 548 h 6543"/>
                <a:gd name="T32" fmla="*/ 8107 w 8655"/>
                <a:gd name="T33" fmla="*/ 4899 h 6543"/>
                <a:gd name="T34" fmla="*/ 548 w 8655"/>
                <a:gd name="T35" fmla="*/ 4899 h 6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55" h="6543">
                  <a:moveTo>
                    <a:pt x="8654" y="5446"/>
                  </a:moveTo>
                  <a:lnTo>
                    <a:pt x="8654" y="0"/>
                  </a:lnTo>
                  <a:lnTo>
                    <a:pt x="0" y="0"/>
                  </a:lnTo>
                  <a:lnTo>
                    <a:pt x="0" y="5446"/>
                  </a:lnTo>
                  <a:lnTo>
                    <a:pt x="4074" y="5446"/>
                  </a:lnTo>
                  <a:lnTo>
                    <a:pt x="4074" y="5994"/>
                  </a:lnTo>
                  <a:lnTo>
                    <a:pt x="2693" y="5994"/>
                  </a:lnTo>
                  <a:lnTo>
                    <a:pt x="2693" y="6542"/>
                  </a:lnTo>
                  <a:lnTo>
                    <a:pt x="5964" y="6542"/>
                  </a:lnTo>
                  <a:lnTo>
                    <a:pt x="5964" y="5994"/>
                  </a:lnTo>
                  <a:lnTo>
                    <a:pt x="4614" y="5994"/>
                  </a:lnTo>
                  <a:lnTo>
                    <a:pt x="4614" y="5446"/>
                  </a:lnTo>
                  <a:lnTo>
                    <a:pt x="8654" y="5446"/>
                  </a:lnTo>
                  <a:close/>
                  <a:moveTo>
                    <a:pt x="548" y="4899"/>
                  </a:moveTo>
                  <a:lnTo>
                    <a:pt x="548" y="548"/>
                  </a:lnTo>
                  <a:lnTo>
                    <a:pt x="8107" y="548"/>
                  </a:lnTo>
                  <a:lnTo>
                    <a:pt x="8107" y="4899"/>
                  </a:lnTo>
                  <a:lnTo>
                    <a:pt x="548" y="48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66"/>
            <p:cNvSpPr>
              <a:spLocks noChangeArrowheads="1"/>
            </p:cNvSpPr>
            <p:nvPr/>
          </p:nvSpPr>
          <p:spPr bwMode="auto">
            <a:xfrm>
              <a:off x="3127375" y="349250"/>
              <a:ext cx="1054100" cy="1249363"/>
            </a:xfrm>
            <a:custGeom>
              <a:avLst/>
              <a:gdLst>
                <a:gd name="T0" fmla="*/ 2898 w 2930"/>
                <a:gd name="T1" fmla="*/ 826 h 3470"/>
                <a:gd name="T2" fmla="*/ 2898 w 2930"/>
                <a:gd name="T3" fmla="*/ 826 h 3470"/>
                <a:gd name="T4" fmla="*/ 2890 w 2930"/>
                <a:gd name="T5" fmla="*/ 818 h 3470"/>
                <a:gd name="T6" fmla="*/ 1485 w 2930"/>
                <a:gd name="T7" fmla="*/ 8 h 3470"/>
                <a:gd name="T8" fmla="*/ 1485 w 2930"/>
                <a:gd name="T9" fmla="*/ 8 h 3470"/>
                <a:gd name="T10" fmla="*/ 1461 w 2930"/>
                <a:gd name="T11" fmla="*/ 0 h 3470"/>
                <a:gd name="T12" fmla="*/ 1437 w 2930"/>
                <a:gd name="T13" fmla="*/ 8 h 3470"/>
                <a:gd name="T14" fmla="*/ 32 w 2930"/>
                <a:gd name="T15" fmla="*/ 818 h 3470"/>
                <a:gd name="T16" fmla="*/ 32 w 2930"/>
                <a:gd name="T17" fmla="*/ 818 h 3470"/>
                <a:gd name="T18" fmla="*/ 23 w 2930"/>
                <a:gd name="T19" fmla="*/ 826 h 3470"/>
                <a:gd name="T20" fmla="*/ 23 w 2930"/>
                <a:gd name="T21" fmla="*/ 826 h 3470"/>
                <a:gd name="T22" fmla="*/ 0 w 2930"/>
                <a:gd name="T23" fmla="*/ 842 h 3470"/>
                <a:gd name="T24" fmla="*/ 0 w 2930"/>
                <a:gd name="T25" fmla="*/ 873 h 3470"/>
                <a:gd name="T26" fmla="*/ 0 w 2930"/>
                <a:gd name="T27" fmla="*/ 2597 h 3470"/>
                <a:gd name="T28" fmla="*/ 0 w 2930"/>
                <a:gd name="T29" fmla="*/ 2597 h 3470"/>
                <a:gd name="T30" fmla="*/ 0 w 2930"/>
                <a:gd name="T31" fmla="*/ 2620 h 3470"/>
                <a:gd name="T32" fmla="*/ 23 w 2930"/>
                <a:gd name="T33" fmla="*/ 2644 h 3470"/>
                <a:gd name="T34" fmla="*/ 1437 w 2930"/>
                <a:gd name="T35" fmla="*/ 3461 h 3470"/>
                <a:gd name="T36" fmla="*/ 1437 w 2930"/>
                <a:gd name="T37" fmla="*/ 3461 h 3470"/>
                <a:gd name="T38" fmla="*/ 1461 w 2930"/>
                <a:gd name="T39" fmla="*/ 3469 h 3470"/>
                <a:gd name="T40" fmla="*/ 1461 w 2930"/>
                <a:gd name="T41" fmla="*/ 3469 h 3470"/>
                <a:gd name="T42" fmla="*/ 1485 w 2930"/>
                <a:gd name="T43" fmla="*/ 3461 h 3470"/>
                <a:gd name="T44" fmla="*/ 2898 w 2930"/>
                <a:gd name="T45" fmla="*/ 2644 h 3470"/>
                <a:gd name="T46" fmla="*/ 2898 w 2930"/>
                <a:gd name="T47" fmla="*/ 2644 h 3470"/>
                <a:gd name="T48" fmla="*/ 2922 w 2930"/>
                <a:gd name="T49" fmla="*/ 2620 h 3470"/>
                <a:gd name="T50" fmla="*/ 2929 w 2930"/>
                <a:gd name="T51" fmla="*/ 2597 h 3470"/>
                <a:gd name="T52" fmla="*/ 2929 w 2930"/>
                <a:gd name="T53" fmla="*/ 865 h 3470"/>
                <a:gd name="T54" fmla="*/ 2929 w 2930"/>
                <a:gd name="T55" fmla="*/ 865 h 3470"/>
                <a:gd name="T56" fmla="*/ 2922 w 2930"/>
                <a:gd name="T57" fmla="*/ 842 h 3470"/>
                <a:gd name="T58" fmla="*/ 2898 w 2930"/>
                <a:gd name="T59" fmla="*/ 826 h 3470"/>
                <a:gd name="T60" fmla="*/ 2565 w 2930"/>
                <a:gd name="T61" fmla="*/ 985 h 3470"/>
                <a:gd name="T62" fmla="*/ 1461 w 2930"/>
                <a:gd name="T63" fmla="*/ 1627 h 3470"/>
                <a:gd name="T64" fmla="*/ 357 w 2930"/>
                <a:gd name="T65" fmla="*/ 985 h 3470"/>
                <a:gd name="T66" fmla="*/ 1461 w 2930"/>
                <a:gd name="T67" fmla="*/ 350 h 3470"/>
                <a:gd name="T68" fmla="*/ 2565 w 2930"/>
                <a:gd name="T69" fmla="*/ 985 h 3470"/>
                <a:gd name="T70" fmla="*/ 2620 w 2930"/>
                <a:gd name="T71" fmla="*/ 1310 h 3470"/>
                <a:gd name="T72" fmla="*/ 2620 w 2930"/>
                <a:gd name="T73" fmla="*/ 2445 h 3470"/>
                <a:gd name="T74" fmla="*/ 1620 w 2930"/>
                <a:gd name="T75" fmla="*/ 3033 h 3470"/>
                <a:gd name="T76" fmla="*/ 1620 w 2930"/>
                <a:gd name="T77" fmla="*/ 1889 h 3470"/>
                <a:gd name="T78" fmla="*/ 2620 w 2930"/>
                <a:gd name="T79" fmla="*/ 1310 h 3470"/>
                <a:gd name="T80" fmla="*/ 1309 w 2930"/>
                <a:gd name="T81" fmla="*/ 1889 h 3470"/>
                <a:gd name="T82" fmla="*/ 1309 w 2930"/>
                <a:gd name="T83" fmla="*/ 3033 h 3470"/>
                <a:gd name="T84" fmla="*/ 302 w 2930"/>
                <a:gd name="T85" fmla="*/ 2445 h 3470"/>
                <a:gd name="T86" fmla="*/ 302 w 2930"/>
                <a:gd name="T87" fmla="*/ 1310 h 3470"/>
                <a:gd name="T88" fmla="*/ 1309 w 2930"/>
                <a:gd name="T89" fmla="*/ 188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0" h="3470">
                  <a:moveTo>
                    <a:pt x="2898" y="826"/>
                  </a:moveTo>
                  <a:lnTo>
                    <a:pt x="2898" y="826"/>
                  </a:lnTo>
                  <a:lnTo>
                    <a:pt x="2890" y="818"/>
                  </a:lnTo>
                  <a:lnTo>
                    <a:pt x="1485" y="8"/>
                  </a:lnTo>
                  <a:lnTo>
                    <a:pt x="1485" y="8"/>
                  </a:lnTo>
                  <a:lnTo>
                    <a:pt x="1461" y="0"/>
                  </a:lnTo>
                  <a:lnTo>
                    <a:pt x="1437" y="8"/>
                  </a:lnTo>
                  <a:lnTo>
                    <a:pt x="32" y="818"/>
                  </a:lnTo>
                  <a:lnTo>
                    <a:pt x="32" y="818"/>
                  </a:lnTo>
                  <a:lnTo>
                    <a:pt x="23" y="826"/>
                  </a:lnTo>
                  <a:lnTo>
                    <a:pt x="23" y="826"/>
                  </a:lnTo>
                  <a:lnTo>
                    <a:pt x="0" y="842"/>
                  </a:lnTo>
                  <a:lnTo>
                    <a:pt x="0" y="873"/>
                  </a:lnTo>
                  <a:lnTo>
                    <a:pt x="0" y="2597"/>
                  </a:lnTo>
                  <a:lnTo>
                    <a:pt x="0" y="2597"/>
                  </a:lnTo>
                  <a:lnTo>
                    <a:pt x="0" y="2620"/>
                  </a:lnTo>
                  <a:lnTo>
                    <a:pt x="23" y="2644"/>
                  </a:lnTo>
                  <a:lnTo>
                    <a:pt x="1437" y="3461"/>
                  </a:lnTo>
                  <a:lnTo>
                    <a:pt x="1437" y="3461"/>
                  </a:lnTo>
                  <a:lnTo>
                    <a:pt x="1461" y="3469"/>
                  </a:lnTo>
                  <a:lnTo>
                    <a:pt x="1461" y="3469"/>
                  </a:lnTo>
                  <a:lnTo>
                    <a:pt x="1485" y="3461"/>
                  </a:lnTo>
                  <a:lnTo>
                    <a:pt x="2898" y="2644"/>
                  </a:lnTo>
                  <a:lnTo>
                    <a:pt x="2898" y="2644"/>
                  </a:lnTo>
                  <a:lnTo>
                    <a:pt x="2922" y="2620"/>
                  </a:lnTo>
                  <a:lnTo>
                    <a:pt x="2929" y="2597"/>
                  </a:lnTo>
                  <a:lnTo>
                    <a:pt x="2929" y="865"/>
                  </a:lnTo>
                  <a:lnTo>
                    <a:pt x="2929" y="865"/>
                  </a:lnTo>
                  <a:lnTo>
                    <a:pt x="2922" y="842"/>
                  </a:lnTo>
                  <a:lnTo>
                    <a:pt x="2898" y="826"/>
                  </a:lnTo>
                  <a:close/>
                  <a:moveTo>
                    <a:pt x="2565" y="985"/>
                  </a:moveTo>
                  <a:lnTo>
                    <a:pt x="1461" y="1627"/>
                  </a:lnTo>
                  <a:lnTo>
                    <a:pt x="357" y="985"/>
                  </a:lnTo>
                  <a:lnTo>
                    <a:pt x="1461" y="350"/>
                  </a:lnTo>
                  <a:lnTo>
                    <a:pt x="2565" y="985"/>
                  </a:lnTo>
                  <a:close/>
                  <a:moveTo>
                    <a:pt x="2620" y="1310"/>
                  </a:moveTo>
                  <a:lnTo>
                    <a:pt x="2620" y="2445"/>
                  </a:lnTo>
                  <a:lnTo>
                    <a:pt x="1620" y="3033"/>
                  </a:lnTo>
                  <a:lnTo>
                    <a:pt x="1620" y="1889"/>
                  </a:lnTo>
                  <a:lnTo>
                    <a:pt x="2620" y="1310"/>
                  </a:lnTo>
                  <a:close/>
                  <a:moveTo>
                    <a:pt x="1309" y="1889"/>
                  </a:moveTo>
                  <a:lnTo>
                    <a:pt x="1309" y="3033"/>
                  </a:lnTo>
                  <a:lnTo>
                    <a:pt x="302" y="2445"/>
                  </a:lnTo>
                  <a:lnTo>
                    <a:pt x="302" y="1310"/>
                  </a:lnTo>
                  <a:lnTo>
                    <a:pt x="1309" y="18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76" name="Rectangle 175">
            <a:extLst>
              <a:ext uri="{FF2B5EF4-FFF2-40B4-BE49-F238E27FC236}">
                <a16:creationId xmlns:a16="http://schemas.microsoft.com/office/drawing/2014/main" id="{3096C259-C620-4D7B-A502-3C867B5885A8}"/>
              </a:ext>
            </a:extLst>
          </p:cNvPr>
          <p:cNvSpPr/>
          <p:nvPr/>
        </p:nvSpPr>
        <p:spPr bwMode="auto">
          <a:xfrm>
            <a:off x="4162731" y="4792033"/>
            <a:ext cx="1697744" cy="3159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568"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Machine Learning</a:t>
            </a:r>
          </a:p>
        </p:txBody>
      </p:sp>
      <p:cxnSp>
        <p:nvCxnSpPr>
          <p:cNvPr id="180" name="Straight Connector 179">
            <a:extLst>
              <a:ext uri="{FF2B5EF4-FFF2-40B4-BE49-F238E27FC236}">
                <a16:creationId xmlns:a16="http://schemas.microsoft.com/office/drawing/2014/main" id="{A5BF6C24-357B-4B4B-A782-A25B80DC9450}"/>
              </a:ext>
            </a:extLst>
          </p:cNvPr>
          <p:cNvCxnSpPr>
            <a:cxnSpLocks/>
          </p:cNvCxnSpPr>
          <p:nvPr/>
        </p:nvCxnSpPr>
        <p:spPr>
          <a:xfrm flipH="1" flipV="1">
            <a:off x="1954222" y="5542175"/>
            <a:ext cx="1262335" cy="25534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1" name="Straight Connector 200">
            <a:extLst>
              <a:ext uri="{FF2B5EF4-FFF2-40B4-BE49-F238E27FC236}">
                <a16:creationId xmlns:a16="http://schemas.microsoft.com/office/drawing/2014/main" id="{AF4B0242-F145-4D93-B056-692E1E0A28E1}"/>
              </a:ext>
            </a:extLst>
          </p:cNvPr>
          <p:cNvCxnSpPr>
            <a:cxnSpLocks/>
          </p:cNvCxnSpPr>
          <p:nvPr/>
        </p:nvCxnSpPr>
        <p:spPr>
          <a:xfrm flipV="1">
            <a:off x="2894528" y="4023005"/>
            <a:ext cx="1099404" cy="4383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2" name="Straight Connector 201">
            <a:extLst>
              <a:ext uri="{FF2B5EF4-FFF2-40B4-BE49-F238E27FC236}">
                <a16:creationId xmlns:a16="http://schemas.microsoft.com/office/drawing/2014/main" id="{96EE2FFA-D5AB-41E7-B27C-FCB5DF0AE7D3}"/>
              </a:ext>
            </a:extLst>
          </p:cNvPr>
          <p:cNvCxnSpPr>
            <a:cxnSpLocks/>
          </p:cNvCxnSpPr>
          <p:nvPr/>
        </p:nvCxnSpPr>
        <p:spPr>
          <a:xfrm flipH="1">
            <a:off x="3950102" y="4001090"/>
            <a:ext cx="47481" cy="105192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Straight Connector 207">
            <a:extLst>
              <a:ext uri="{FF2B5EF4-FFF2-40B4-BE49-F238E27FC236}">
                <a16:creationId xmlns:a16="http://schemas.microsoft.com/office/drawing/2014/main" id="{F6FCAC69-FEB2-40A8-A2EC-F03E9343F87F}"/>
              </a:ext>
            </a:extLst>
          </p:cNvPr>
          <p:cNvCxnSpPr>
            <a:cxnSpLocks/>
          </p:cNvCxnSpPr>
          <p:nvPr/>
        </p:nvCxnSpPr>
        <p:spPr>
          <a:xfrm flipH="1">
            <a:off x="3219600" y="5156347"/>
            <a:ext cx="643577" cy="63812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68947A17-B899-4D5A-B05D-28166BB9816E}"/>
              </a:ext>
            </a:extLst>
          </p:cNvPr>
          <p:cNvCxnSpPr>
            <a:cxnSpLocks/>
          </p:cNvCxnSpPr>
          <p:nvPr/>
        </p:nvCxnSpPr>
        <p:spPr>
          <a:xfrm>
            <a:off x="3950101" y="5074926"/>
            <a:ext cx="942346" cy="72319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0" name="Straight Connector 209">
            <a:extLst>
              <a:ext uri="{FF2B5EF4-FFF2-40B4-BE49-F238E27FC236}">
                <a16:creationId xmlns:a16="http://schemas.microsoft.com/office/drawing/2014/main" id="{11D12DB0-8BDD-42D8-B0A7-892C0F2202AD}"/>
              </a:ext>
            </a:extLst>
          </p:cNvPr>
          <p:cNvCxnSpPr>
            <a:cxnSpLocks/>
          </p:cNvCxnSpPr>
          <p:nvPr/>
        </p:nvCxnSpPr>
        <p:spPr>
          <a:xfrm flipH="1">
            <a:off x="4870532" y="5071273"/>
            <a:ext cx="964262" cy="72684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76E0AD83-380E-4DD4-B1AC-6E88B29A97EB}"/>
              </a:ext>
            </a:extLst>
          </p:cNvPr>
          <p:cNvCxnSpPr>
            <a:cxnSpLocks/>
          </p:cNvCxnSpPr>
          <p:nvPr/>
        </p:nvCxnSpPr>
        <p:spPr>
          <a:xfrm flipH="1" flipV="1">
            <a:off x="1954222" y="3723850"/>
            <a:ext cx="932091" cy="73745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47" name="Group 246">
            <a:extLst>
              <a:ext uri="{FF2B5EF4-FFF2-40B4-BE49-F238E27FC236}">
                <a16:creationId xmlns:a16="http://schemas.microsoft.com/office/drawing/2014/main" id="{1AC62FCE-A32D-4CBE-A525-9557D7D8CDDA}"/>
              </a:ext>
            </a:extLst>
          </p:cNvPr>
          <p:cNvGrpSpPr/>
          <p:nvPr/>
        </p:nvGrpSpPr>
        <p:grpSpPr>
          <a:xfrm>
            <a:off x="3681707" y="4788828"/>
            <a:ext cx="545684" cy="545685"/>
            <a:chOff x="2724596" y="4691998"/>
            <a:chExt cx="593351" cy="593351"/>
          </a:xfrm>
        </p:grpSpPr>
        <p:sp>
          <p:nvSpPr>
            <p:cNvPr id="251" name="Oval 250">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2" name="Graphic 6">
              <a:extLst>
                <a:ext uri="{FF2B5EF4-FFF2-40B4-BE49-F238E27FC236}">
                  <a16:creationId xmlns:a16="http://schemas.microsoft.com/office/drawing/2014/main" id="{8CF6053D-BF33-42B9-BBE4-E9318ABE31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9" y="4825879"/>
              <a:ext cx="281856" cy="300587"/>
            </a:xfrm>
            <a:prstGeom prst="rect">
              <a:avLst/>
            </a:prstGeom>
            <a:ln w="19050">
              <a:noFill/>
            </a:ln>
          </p:spPr>
        </p:pic>
      </p:gr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1" name="Straight Connector 210">
            <a:extLst>
              <a:ext uri="{FF2B5EF4-FFF2-40B4-BE49-F238E27FC236}">
                <a16:creationId xmlns:a16="http://schemas.microsoft.com/office/drawing/2014/main" id="{2BE9F79E-A741-4C16-A7DE-01DB5115E965}"/>
              </a:ext>
            </a:extLst>
          </p:cNvPr>
          <p:cNvCxnSpPr>
            <a:cxnSpLocks/>
          </p:cNvCxnSpPr>
          <p:nvPr/>
        </p:nvCxnSpPr>
        <p:spPr>
          <a:xfrm>
            <a:off x="5842098" y="5078579"/>
            <a:ext cx="857569" cy="7916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7" name="Straight Connector 176">
            <a:extLst>
              <a:ext uri="{FF2B5EF4-FFF2-40B4-BE49-F238E27FC236}">
                <a16:creationId xmlns:a16="http://schemas.microsoft.com/office/drawing/2014/main" id="{69A29850-6261-4D0D-B27D-D2CE65BA3D03}"/>
              </a:ext>
            </a:extLst>
          </p:cNvPr>
          <p:cNvCxnSpPr>
            <a:cxnSpLocks/>
          </p:cNvCxnSpPr>
          <p:nvPr/>
        </p:nvCxnSpPr>
        <p:spPr>
          <a:xfrm flipH="1" flipV="1">
            <a:off x="6426676" y="-18822"/>
            <a:ext cx="262401" cy="171312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8" name="Straight Connector 177">
            <a:extLst>
              <a:ext uri="{FF2B5EF4-FFF2-40B4-BE49-F238E27FC236}">
                <a16:creationId xmlns:a16="http://schemas.microsoft.com/office/drawing/2014/main" id="{A5928457-67B3-43E2-A8F9-8210F7B77E0D}"/>
              </a:ext>
            </a:extLst>
          </p:cNvPr>
          <p:cNvCxnSpPr>
            <a:cxnSpLocks/>
          </p:cNvCxnSpPr>
          <p:nvPr/>
        </p:nvCxnSpPr>
        <p:spPr>
          <a:xfrm>
            <a:off x="8981779" y="2695971"/>
            <a:ext cx="1668535" cy="109456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a:extLst>
              <a:ext uri="{FF2B5EF4-FFF2-40B4-BE49-F238E27FC236}">
                <a16:creationId xmlns:a16="http://schemas.microsoft.com/office/drawing/2014/main" id="{F4F8A8E8-B748-48F4-AE20-37E57996CCE8}"/>
              </a:ext>
            </a:extLst>
          </p:cNvPr>
          <p:cNvCxnSpPr>
            <a:cxnSpLocks/>
          </p:cNvCxnSpPr>
          <p:nvPr/>
        </p:nvCxnSpPr>
        <p:spPr>
          <a:xfrm>
            <a:off x="3716728" y="2496095"/>
            <a:ext cx="508308" cy="61483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a:extLst>
              <a:ext uri="{FF2B5EF4-FFF2-40B4-BE49-F238E27FC236}">
                <a16:creationId xmlns:a16="http://schemas.microsoft.com/office/drawing/2014/main" id="{35B1AA9B-3053-469A-BE76-711D93651688}"/>
              </a:ext>
            </a:extLst>
          </p:cNvPr>
          <p:cNvCxnSpPr>
            <a:cxnSpLocks/>
          </p:cNvCxnSpPr>
          <p:nvPr/>
        </p:nvCxnSpPr>
        <p:spPr>
          <a:xfrm>
            <a:off x="10733521" y="2219988"/>
            <a:ext cx="1458479" cy="54744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3" name="Straight Connector 182">
            <a:extLst>
              <a:ext uri="{FF2B5EF4-FFF2-40B4-BE49-F238E27FC236}">
                <a16:creationId xmlns:a16="http://schemas.microsoft.com/office/drawing/2014/main" id="{1B3B99FF-AE98-46C6-97CB-FB39EE945FFE}"/>
              </a:ext>
            </a:extLst>
          </p:cNvPr>
          <p:cNvCxnSpPr>
            <a:cxnSpLocks/>
          </p:cNvCxnSpPr>
          <p:nvPr/>
        </p:nvCxnSpPr>
        <p:spPr>
          <a:xfrm>
            <a:off x="10435936" y="1344271"/>
            <a:ext cx="298288" cy="86442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992D2410-9319-424D-85D0-CA9F7B908C29}"/>
              </a:ext>
            </a:extLst>
          </p:cNvPr>
          <p:cNvCxnSpPr>
            <a:cxnSpLocks/>
          </p:cNvCxnSpPr>
          <p:nvPr/>
        </p:nvCxnSpPr>
        <p:spPr>
          <a:xfrm flipH="1" flipV="1">
            <a:off x="2514444" y="2316512"/>
            <a:ext cx="1232721" cy="20697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a:extLst>
              <a:ext uri="{FF2B5EF4-FFF2-40B4-BE49-F238E27FC236}">
                <a16:creationId xmlns:a16="http://schemas.microsoft.com/office/drawing/2014/main" id="{D6B812CD-8ADA-4FA6-9F8E-9BB2E0B21180}"/>
              </a:ext>
            </a:extLst>
          </p:cNvPr>
          <p:cNvCxnSpPr>
            <a:cxnSpLocks/>
          </p:cNvCxnSpPr>
          <p:nvPr/>
        </p:nvCxnSpPr>
        <p:spPr>
          <a:xfrm flipV="1">
            <a:off x="2514444" y="1485568"/>
            <a:ext cx="1266201" cy="82790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6" name="Straight Connector 185">
            <a:extLst>
              <a:ext uri="{FF2B5EF4-FFF2-40B4-BE49-F238E27FC236}">
                <a16:creationId xmlns:a16="http://schemas.microsoft.com/office/drawing/2014/main" id="{EB859D37-F115-48C0-A41F-35976F245644}"/>
              </a:ext>
            </a:extLst>
          </p:cNvPr>
          <p:cNvCxnSpPr>
            <a:cxnSpLocks/>
          </p:cNvCxnSpPr>
          <p:nvPr/>
        </p:nvCxnSpPr>
        <p:spPr>
          <a:xfrm flipV="1">
            <a:off x="3772435" y="1485568"/>
            <a:ext cx="1379421" cy="598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Straight Connector 186">
            <a:extLst>
              <a:ext uri="{FF2B5EF4-FFF2-40B4-BE49-F238E27FC236}">
                <a16:creationId xmlns:a16="http://schemas.microsoft.com/office/drawing/2014/main" id="{91378466-45F6-4E4B-8072-6983C18DDDBD}"/>
              </a:ext>
            </a:extLst>
          </p:cNvPr>
          <p:cNvCxnSpPr>
            <a:cxnSpLocks/>
          </p:cNvCxnSpPr>
          <p:nvPr/>
        </p:nvCxnSpPr>
        <p:spPr>
          <a:xfrm flipV="1">
            <a:off x="5142726" y="-58484"/>
            <a:ext cx="742002" cy="154405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a:extLst>
              <a:ext uri="{FF2B5EF4-FFF2-40B4-BE49-F238E27FC236}">
                <a16:creationId xmlns:a16="http://schemas.microsoft.com/office/drawing/2014/main" id="{680710C2-4368-4D83-AE1A-3F622F232562}"/>
              </a:ext>
            </a:extLst>
          </p:cNvPr>
          <p:cNvCxnSpPr>
            <a:cxnSpLocks/>
          </p:cNvCxnSpPr>
          <p:nvPr/>
        </p:nvCxnSpPr>
        <p:spPr>
          <a:xfrm flipV="1">
            <a:off x="9495415" y="1348532"/>
            <a:ext cx="938693" cy="38351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EBA3E0FE-3E21-41A5-8306-0B97C22BC36B}"/>
              </a:ext>
            </a:extLst>
          </p:cNvPr>
          <p:cNvCxnSpPr>
            <a:cxnSpLocks/>
          </p:cNvCxnSpPr>
          <p:nvPr/>
        </p:nvCxnSpPr>
        <p:spPr>
          <a:xfrm flipH="1" flipV="1">
            <a:off x="8677438" y="1477272"/>
            <a:ext cx="803369" cy="26573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0" name="Straight Connector 189">
            <a:extLst>
              <a:ext uri="{FF2B5EF4-FFF2-40B4-BE49-F238E27FC236}">
                <a16:creationId xmlns:a16="http://schemas.microsoft.com/office/drawing/2014/main" id="{BF6EAC73-190F-4AFA-BCA7-1E1406D3E461}"/>
              </a:ext>
            </a:extLst>
          </p:cNvPr>
          <p:cNvCxnSpPr>
            <a:cxnSpLocks/>
          </p:cNvCxnSpPr>
          <p:nvPr/>
        </p:nvCxnSpPr>
        <p:spPr>
          <a:xfrm flipV="1">
            <a:off x="10437762" y="-4571"/>
            <a:ext cx="476511" cy="136771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1DDE171A-6960-42C1-BD87-3872A32740C6}"/>
              </a:ext>
            </a:extLst>
          </p:cNvPr>
          <p:cNvCxnSpPr>
            <a:cxnSpLocks/>
          </p:cNvCxnSpPr>
          <p:nvPr/>
        </p:nvCxnSpPr>
        <p:spPr>
          <a:xfrm>
            <a:off x="9142745" y="4971467"/>
            <a:ext cx="381990" cy="105313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053A8A91-A9CC-4828-B77E-9EB54BDF6484}"/>
              </a:ext>
            </a:extLst>
          </p:cNvPr>
          <p:cNvCxnSpPr>
            <a:cxnSpLocks/>
          </p:cNvCxnSpPr>
          <p:nvPr/>
        </p:nvCxnSpPr>
        <p:spPr>
          <a:xfrm flipV="1">
            <a:off x="9526258" y="5579201"/>
            <a:ext cx="1217495" cy="44997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D9EDB5EA-2AF8-4026-B718-643685FC7094}"/>
              </a:ext>
            </a:extLst>
          </p:cNvPr>
          <p:cNvCxnSpPr>
            <a:cxnSpLocks/>
          </p:cNvCxnSpPr>
          <p:nvPr/>
        </p:nvCxnSpPr>
        <p:spPr>
          <a:xfrm flipV="1">
            <a:off x="7974705" y="4958122"/>
            <a:ext cx="1187746" cy="90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FC63F150-5092-419E-B4A9-FB9A8E978B9A}"/>
              </a:ext>
            </a:extLst>
          </p:cNvPr>
          <p:cNvCxnSpPr>
            <a:cxnSpLocks/>
          </p:cNvCxnSpPr>
          <p:nvPr/>
        </p:nvCxnSpPr>
        <p:spPr>
          <a:xfrm>
            <a:off x="10772118" y="5579201"/>
            <a:ext cx="1419882" cy="1943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a:extLst>
              <a:ext uri="{FF2B5EF4-FFF2-40B4-BE49-F238E27FC236}">
                <a16:creationId xmlns:a16="http://schemas.microsoft.com/office/drawing/2014/main" id="{D3603773-3F70-43A7-ABA7-290FF9B9E577}"/>
              </a:ext>
            </a:extLst>
          </p:cNvPr>
          <p:cNvCxnSpPr>
            <a:cxnSpLocks/>
          </p:cNvCxnSpPr>
          <p:nvPr/>
        </p:nvCxnSpPr>
        <p:spPr>
          <a:xfrm flipH="1">
            <a:off x="8988452" y="1743002"/>
            <a:ext cx="510008" cy="91792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p:cNvGrpSpPr/>
          <p:nvPr/>
        </p:nvGrpSpPr>
        <p:grpSpPr>
          <a:xfrm>
            <a:off x="6192944" y="1491285"/>
            <a:ext cx="2483999" cy="1082662"/>
            <a:chOff x="6192944" y="1491285"/>
            <a:chExt cx="2483999" cy="1082662"/>
          </a:xfrm>
        </p:grpSpPr>
        <p:cxnSp>
          <p:nvCxnSpPr>
            <p:cNvPr id="192" name="Straight Connector 191">
              <a:extLst>
                <a:ext uri="{FF2B5EF4-FFF2-40B4-BE49-F238E27FC236}">
                  <a16:creationId xmlns:a16="http://schemas.microsoft.com/office/drawing/2014/main" id="{C8EE2429-B37C-4303-971F-50F082E5F27E}"/>
                </a:ext>
              </a:extLst>
            </p:cNvPr>
            <p:cNvCxnSpPr>
              <a:cxnSpLocks/>
            </p:cNvCxnSpPr>
            <p:nvPr/>
          </p:nvCxnSpPr>
          <p:spPr>
            <a:xfrm flipV="1">
              <a:off x="6192944" y="1753947"/>
              <a:ext cx="511618" cy="8200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a:extLst>
                <a:ext uri="{FF2B5EF4-FFF2-40B4-BE49-F238E27FC236}">
                  <a16:creationId xmlns:a16="http://schemas.microsoft.com/office/drawing/2014/main" id="{B9933E74-2E10-4B2E-9B5A-284F5875FF6E}"/>
                </a:ext>
              </a:extLst>
            </p:cNvPr>
            <p:cNvCxnSpPr>
              <a:cxnSpLocks/>
            </p:cNvCxnSpPr>
            <p:nvPr/>
          </p:nvCxnSpPr>
          <p:spPr>
            <a:xfrm flipH="1">
              <a:off x="8096195" y="1491285"/>
              <a:ext cx="580748" cy="9752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6164DFD3-B6B4-4480-87BC-AA0F2B3EBDB4}"/>
                </a:ext>
              </a:extLst>
            </p:cNvPr>
            <p:cNvCxnSpPr>
              <a:cxnSpLocks/>
            </p:cNvCxnSpPr>
            <p:nvPr/>
          </p:nvCxnSpPr>
          <p:spPr>
            <a:xfrm>
              <a:off x="6704562" y="1753947"/>
              <a:ext cx="1392225" cy="7124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Straight Connector 204">
            <a:extLst>
              <a:ext uri="{FF2B5EF4-FFF2-40B4-BE49-F238E27FC236}">
                <a16:creationId xmlns:a16="http://schemas.microsoft.com/office/drawing/2014/main" id="{1F05EA8F-643E-462C-B599-5B30C221E298}"/>
              </a:ext>
            </a:extLst>
          </p:cNvPr>
          <p:cNvCxnSpPr>
            <a:cxnSpLocks/>
          </p:cNvCxnSpPr>
          <p:nvPr/>
        </p:nvCxnSpPr>
        <p:spPr>
          <a:xfrm flipH="1" flipV="1">
            <a:off x="8091447" y="634995"/>
            <a:ext cx="592348" cy="8549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a:extLst>
              <a:ext uri="{FF2B5EF4-FFF2-40B4-BE49-F238E27FC236}">
                <a16:creationId xmlns:a16="http://schemas.microsoft.com/office/drawing/2014/main" id="{7A2AFCD4-3975-4CF5-9A04-0C4C3BB7D305}"/>
              </a:ext>
            </a:extLst>
          </p:cNvPr>
          <p:cNvCxnSpPr>
            <a:cxnSpLocks/>
          </p:cNvCxnSpPr>
          <p:nvPr/>
        </p:nvCxnSpPr>
        <p:spPr>
          <a:xfrm flipH="1">
            <a:off x="10673908" y="1978741"/>
            <a:ext cx="1567751" cy="178571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7" name="Straight Connector 206">
            <a:extLst>
              <a:ext uri="{FF2B5EF4-FFF2-40B4-BE49-F238E27FC236}">
                <a16:creationId xmlns:a16="http://schemas.microsoft.com/office/drawing/2014/main" id="{AA503B7B-7589-4648-B273-5952F362EF73}"/>
              </a:ext>
            </a:extLst>
          </p:cNvPr>
          <p:cNvCxnSpPr>
            <a:cxnSpLocks/>
          </p:cNvCxnSpPr>
          <p:nvPr/>
        </p:nvCxnSpPr>
        <p:spPr>
          <a:xfrm flipV="1">
            <a:off x="9328414" y="3777181"/>
            <a:ext cx="1335250" cy="5475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390A30F9-6F46-4471-A4AB-3F823E4D49AE}"/>
              </a:ext>
            </a:extLst>
          </p:cNvPr>
          <p:cNvCxnSpPr>
            <a:cxnSpLocks/>
          </p:cNvCxnSpPr>
          <p:nvPr/>
        </p:nvCxnSpPr>
        <p:spPr>
          <a:xfrm flipH="1" flipV="1">
            <a:off x="3388380" y="611361"/>
            <a:ext cx="382375" cy="88334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14" name="Rectangle 213">
            <a:extLst>
              <a:ext uri="{FF2B5EF4-FFF2-40B4-BE49-F238E27FC236}">
                <a16:creationId xmlns:a16="http://schemas.microsoft.com/office/drawing/2014/main" id="{6BBCB851-E6EE-4C48-9545-DDAB86416409}"/>
              </a:ext>
            </a:extLst>
          </p:cNvPr>
          <p:cNvSpPr/>
          <p:nvPr/>
        </p:nvSpPr>
        <p:spPr bwMode="auto">
          <a:xfrm>
            <a:off x="4267982" y="3414462"/>
            <a:ext cx="5629864" cy="5848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4000" b="0" i="0" u="none" strike="noStrike" kern="0" cap="none" spc="49" normalizeH="0" baseline="0" noProof="0" dirty="0">
                <a:ln w="3175">
                  <a:noFill/>
                </a:ln>
                <a:solidFill>
                  <a:srgbClr val="505050"/>
                </a:solidFill>
                <a:effectLst/>
                <a:uLnTx/>
                <a:uFillTx/>
                <a:latin typeface="Segoe UI Light" panose="020B0502040204020203" pitchFamily="34" charset="0"/>
                <a:ea typeface="+mn-ea"/>
                <a:cs typeface="Segoe UI Light" panose="020B0502040204020203" pitchFamily="34" charset="0"/>
              </a:rPr>
              <a:t>AI for every developer and every scenario</a:t>
            </a:r>
          </a:p>
        </p:txBody>
      </p:sp>
      <p:sp>
        <p:nvSpPr>
          <p:cNvPr id="215" name="Rectangle 214">
            <a:extLst>
              <a:ext uri="{FF2B5EF4-FFF2-40B4-BE49-F238E27FC236}">
                <a16:creationId xmlns:a16="http://schemas.microsoft.com/office/drawing/2014/main" id="{4DFD79B8-5E30-4B9A-A109-9000A347CB8C}"/>
              </a:ext>
            </a:extLst>
          </p:cNvPr>
          <p:cNvSpPr/>
          <p:nvPr/>
        </p:nvSpPr>
        <p:spPr bwMode="auto">
          <a:xfrm>
            <a:off x="4005258" y="2460715"/>
            <a:ext cx="1792210" cy="1840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Language APIs</a:t>
            </a:r>
          </a:p>
        </p:txBody>
      </p:sp>
      <p:sp>
        <p:nvSpPr>
          <p:cNvPr id="216" name="Rectangle 215">
            <a:extLst>
              <a:ext uri="{FF2B5EF4-FFF2-40B4-BE49-F238E27FC236}">
                <a16:creationId xmlns:a16="http://schemas.microsoft.com/office/drawing/2014/main" id="{E4FB5653-CF94-4BA6-860A-DE4DA312692F}"/>
              </a:ext>
            </a:extLst>
          </p:cNvPr>
          <p:cNvSpPr/>
          <p:nvPr/>
        </p:nvSpPr>
        <p:spPr bwMode="auto">
          <a:xfrm>
            <a:off x="7004901" y="1429461"/>
            <a:ext cx="1603025" cy="4682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Data Warehouse</a:t>
            </a:r>
          </a:p>
        </p:txBody>
      </p:sp>
      <p:sp>
        <p:nvSpPr>
          <p:cNvPr id="217" name="Rectangle 216">
            <a:extLst>
              <a:ext uri="{FF2B5EF4-FFF2-40B4-BE49-F238E27FC236}">
                <a16:creationId xmlns:a16="http://schemas.microsoft.com/office/drawing/2014/main" id="{4BAE5B5A-7588-4834-A162-6D8F82233F8F}"/>
              </a:ext>
            </a:extLst>
          </p:cNvPr>
          <p:cNvSpPr/>
          <p:nvPr/>
        </p:nvSpPr>
        <p:spPr bwMode="auto">
          <a:xfrm>
            <a:off x="6965073" y="5670641"/>
            <a:ext cx="1562413"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Bot </a:t>
            </a:r>
            <a:b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b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Service</a:t>
            </a:r>
          </a:p>
        </p:txBody>
      </p:sp>
      <p:sp>
        <p:nvSpPr>
          <p:cNvPr id="218" name="Rectangle 217">
            <a:extLst>
              <a:ext uri="{FF2B5EF4-FFF2-40B4-BE49-F238E27FC236}">
                <a16:creationId xmlns:a16="http://schemas.microsoft.com/office/drawing/2014/main" id="{15A7EC1F-33B7-4A9A-9743-C98D391447BA}"/>
              </a:ext>
            </a:extLst>
          </p:cNvPr>
          <p:cNvSpPr/>
          <p:nvPr/>
        </p:nvSpPr>
        <p:spPr bwMode="auto">
          <a:xfrm>
            <a:off x="9257488" y="2572922"/>
            <a:ext cx="1920240"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SQL Database</a:t>
            </a:r>
          </a:p>
        </p:txBody>
      </p:sp>
      <p:sp>
        <p:nvSpPr>
          <p:cNvPr id="219" name="Rectangle 218">
            <a:extLst>
              <a:ext uri="{FF2B5EF4-FFF2-40B4-BE49-F238E27FC236}">
                <a16:creationId xmlns:a16="http://schemas.microsoft.com/office/drawing/2014/main" id="{5AD2C4CA-6F8C-45B6-929C-1F86605DE043}"/>
              </a:ext>
            </a:extLst>
          </p:cNvPr>
          <p:cNvSpPr/>
          <p:nvPr/>
        </p:nvSpPr>
        <p:spPr bwMode="auto">
          <a:xfrm>
            <a:off x="9416269" y="4876503"/>
            <a:ext cx="1828800" cy="202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lang="en-US" sz="1400" b="1" kern="0" dirty="0">
                <a:gradFill>
                  <a:gsLst>
                    <a:gs pos="0">
                      <a:srgbClr val="353535"/>
                    </a:gs>
                    <a:gs pos="100000">
                      <a:srgbClr val="353535"/>
                    </a:gs>
                  </a:gsLst>
                  <a:lin ang="5400000" scaled="0"/>
                </a:gradFill>
                <a:latin typeface="Segoe UI" charset="0"/>
                <a:ea typeface="Segoe UI" charset="0"/>
                <a:cs typeface="Segoe UI" charset="0"/>
              </a:rPr>
              <a:t>Cognitive Services</a:t>
            </a:r>
            <a:endPar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endParaRPr>
          </a:p>
        </p:txBody>
      </p:sp>
      <p:sp>
        <p:nvSpPr>
          <p:cNvPr id="221" name="Oval 220">
            <a:extLst>
              <a:ext uri="{FF2B5EF4-FFF2-40B4-BE49-F238E27FC236}">
                <a16:creationId xmlns:a16="http://schemas.microsoft.com/office/drawing/2014/main" id="{EAB920A8-7852-4DA5-8120-CFBBE9B86EAC}"/>
              </a:ext>
            </a:extLst>
          </p:cNvPr>
          <p:cNvSpPr/>
          <p:nvPr/>
        </p:nvSpPr>
        <p:spPr bwMode="auto">
          <a:xfrm>
            <a:off x="5059178" y="140406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F93FB01C-4442-4911-98F4-8C7C2BC608D0}"/>
              </a:ext>
            </a:extLst>
          </p:cNvPr>
          <p:cNvSpPr/>
          <p:nvPr/>
        </p:nvSpPr>
        <p:spPr bwMode="auto">
          <a:xfrm>
            <a:off x="3689317" y="141531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8A7DF072-E22B-4707-AEE8-F15B5F804F92}"/>
              </a:ext>
            </a:extLst>
          </p:cNvPr>
          <p:cNvSpPr/>
          <p:nvPr/>
        </p:nvSpPr>
        <p:spPr bwMode="auto">
          <a:xfrm>
            <a:off x="2426456" y="222648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D04E57A9-2B37-48B8-9B6A-98512BABC1AA}"/>
              </a:ext>
            </a:extLst>
          </p:cNvPr>
          <p:cNvSpPr/>
          <p:nvPr/>
        </p:nvSpPr>
        <p:spPr bwMode="auto">
          <a:xfrm>
            <a:off x="9443664" y="593653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0" name="Oval 229">
            <a:extLst>
              <a:ext uri="{FF2B5EF4-FFF2-40B4-BE49-F238E27FC236}">
                <a16:creationId xmlns:a16="http://schemas.microsoft.com/office/drawing/2014/main" id="{63C773EE-B210-49D0-9654-E0BFF48C8393}"/>
              </a:ext>
            </a:extLst>
          </p:cNvPr>
          <p:cNvSpPr/>
          <p:nvPr/>
        </p:nvSpPr>
        <p:spPr bwMode="auto">
          <a:xfrm>
            <a:off x="10677377" y="550278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1" name="Oval 230">
            <a:extLst>
              <a:ext uri="{FF2B5EF4-FFF2-40B4-BE49-F238E27FC236}">
                <a16:creationId xmlns:a16="http://schemas.microsoft.com/office/drawing/2014/main" id="{2D043D74-B456-4891-A0C4-561ED377B692}"/>
              </a:ext>
            </a:extLst>
          </p:cNvPr>
          <p:cNvSpPr/>
          <p:nvPr/>
        </p:nvSpPr>
        <p:spPr bwMode="auto">
          <a:xfrm>
            <a:off x="9255551" y="423941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2" name="Oval 231">
            <a:extLst>
              <a:ext uri="{FF2B5EF4-FFF2-40B4-BE49-F238E27FC236}">
                <a16:creationId xmlns:a16="http://schemas.microsoft.com/office/drawing/2014/main" id="{06C56956-F446-4759-A378-945FA46ABB23}"/>
              </a:ext>
            </a:extLst>
          </p:cNvPr>
          <p:cNvSpPr/>
          <p:nvPr/>
        </p:nvSpPr>
        <p:spPr bwMode="auto">
          <a:xfrm>
            <a:off x="10573125" y="370175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3" name="Oval 232">
            <a:extLst>
              <a:ext uri="{FF2B5EF4-FFF2-40B4-BE49-F238E27FC236}">
                <a16:creationId xmlns:a16="http://schemas.microsoft.com/office/drawing/2014/main" id="{B4B6A5DF-871D-4287-8CD1-B963E8F43411}"/>
              </a:ext>
            </a:extLst>
          </p:cNvPr>
          <p:cNvSpPr/>
          <p:nvPr/>
        </p:nvSpPr>
        <p:spPr bwMode="auto">
          <a:xfrm>
            <a:off x="9390433" y="165739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4" name="Oval 233">
            <a:extLst>
              <a:ext uri="{FF2B5EF4-FFF2-40B4-BE49-F238E27FC236}">
                <a16:creationId xmlns:a16="http://schemas.microsoft.com/office/drawing/2014/main" id="{EA836D92-A19F-49DA-ADCA-69DF257D5539}"/>
              </a:ext>
            </a:extLst>
          </p:cNvPr>
          <p:cNvSpPr/>
          <p:nvPr/>
        </p:nvSpPr>
        <p:spPr bwMode="auto">
          <a:xfrm>
            <a:off x="10332771" y="127369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5" name="Oval 234">
            <a:extLst>
              <a:ext uri="{FF2B5EF4-FFF2-40B4-BE49-F238E27FC236}">
                <a16:creationId xmlns:a16="http://schemas.microsoft.com/office/drawing/2014/main" id="{8AFDC006-065A-421E-B3D4-8301C05C49F2}"/>
              </a:ext>
            </a:extLst>
          </p:cNvPr>
          <p:cNvSpPr/>
          <p:nvPr/>
        </p:nvSpPr>
        <p:spPr bwMode="auto">
          <a:xfrm>
            <a:off x="8596307" y="140184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6" name="Oval 235">
            <a:extLst>
              <a:ext uri="{FF2B5EF4-FFF2-40B4-BE49-F238E27FC236}">
                <a16:creationId xmlns:a16="http://schemas.microsoft.com/office/drawing/2014/main" id="{1CF4CBCC-62A1-4532-A3DF-3CCC488044EF}"/>
              </a:ext>
            </a:extLst>
          </p:cNvPr>
          <p:cNvSpPr/>
          <p:nvPr/>
        </p:nvSpPr>
        <p:spPr bwMode="auto">
          <a:xfrm>
            <a:off x="8008182" y="2384662"/>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7" name="Oval 236">
            <a:extLst>
              <a:ext uri="{FF2B5EF4-FFF2-40B4-BE49-F238E27FC236}">
                <a16:creationId xmlns:a16="http://schemas.microsoft.com/office/drawing/2014/main" id="{C90EEB26-8712-453C-9553-F87F556BE15C}"/>
              </a:ext>
            </a:extLst>
          </p:cNvPr>
          <p:cNvSpPr/>
          <p:nvPr/>
        </p:nvSpPr>
        <p:spPr bwMode="auto">
          <a:xfrm>
            <a:off x="6098933" y="249441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8" name="Oval 237">
            <a:extLst>
              <a:ext uri="{FF2B5EF4-FFF2-40B4-BE49-F238E27FC236}">
                <a16:creationId xmlns:a16="http://schemas.microsoft.com/office/drawing/2014/main" id="{8D557CAB-8AC7-40ED-897F-104780503736}"/>
              </a:ext>
            </a:extLst>
          </p:cNvPr>
          <p:cNvSpPr/>
          <p:nvPr/>
        </p:nvSpPr>
        <p:spPr bwMode="auto">
          <a:xfrm>
            <a:off x="7899986" y="487952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9" name="Oval 238">
            <a:extLst>
              <a:ext uri="{FF2B5EF4-FFF2-40B4-BE49-F238E27FC236}">
                <a16:creationId xmlns:a16="http://schemas.microsoft.com/office/drawing/2014/main" id="{31A2B650-0507-4540-9830-1F7DB3BCC4B5}"/>
              </a:ext>
            </a:extLst>
          </p:cNvPr>
          <p:cNvSpPr/>
          <p:nvPr/>
        </p:nvSpPr>
        <p:spPr bwMode="auto">
          <a:xfrm>
            <a:off x="10650405" y="213687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0" name="Oval 239">
            <a:extLst>
              <a:ext uri="{FF2B5EF4-FFF2-40B4-BE49-F238E27FC236}">
                <a16:creationId xmlns:a16="http://schemas.microsoft.com/office/drawing/2014/main" id="{E0A7A4B2-329B-45DA-907B-4BE14BAAAF1F}"/>
              </a:ext>
            </a:extLst>
          </p:cNvPr>
          <p:cNvSpPr/>
          <p:nvPr/>
        </p:nvSpPr>
        <p:spPr bwMode="auto">
          <a:xfrm>
            <a:off x="4173635" y="307097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1" name="Oval 240">
            <a:extLst>
              <a:ext uri="{FF2B5EF4-FFF2-40B4-BE49-F238E27FC236}">
                <a16:creationId xmlns:a16="http://schemas.microsoft.com/office/drawing/2014/main" id="{FD9DCF15-5F7B-4DFF-A0AA-861751AF3AC7}"/>
              </a:ext>
            </a:extLst>
          </p:cNvPr>
          <p:cNvSpPr/>
          <p:nvPr/>
        </p:nvSpPr>
        <p:spPr bwMode="auto">
          <a:xfrm>
            <a:off x="3320131" y="524513"/>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2" name="Oval 241">
            <a:extLst>
              <a:ext uri="{FF2B5EF4-FFF2-40B4-BE49-F238E27FC236}">
                <a16:creationId xmlns:a16="http://schemas.microsoft.com/office/drawing/2014/main" id="{332E5D2F-25A0-40CC-8235-60FABA9627D6}"/>
              </a:ext>
            </a:extLst>
          </p:cNvPr>
          <p:cNvSpPr/>
          <p:nvPr/>
        </p:nvSpPr>
        <p:spPr bwMode="auto">
          <a:xfrm>
            <a:off x="8021095" y="584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3" name="Oval 242">
            <a:extLst>
              <a:ext uri="{FF2B5EF4-FFF2-40B4-BE49-F238E27FC236}">
                <a16:creationId xmlns:a16="http://schemas.microsoft.com/office/drawing/2014/main" id="{86E6C728-1B2B-4F4E-8076-9E58740D43D9}"/>
              </a:ext>
            </a:extLst>
          </p:cNvPr>
          <p:cNvSpPr/>
          <p:nvPr/>
        </p:nvSpPr>
        <p:spPr bwMode="auto">
          <a:xfrm>
            <a:off x="11637173" y="250040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5" name="Oval 244">
            <a:extLst>
              <a:ext uri="{FF2B5EF4-FFF2-40B4-BE49-F238E27FC236}">
                <a16:creationId xmlns:a16="http://schemas.microsoft.com/office/drawing/2014/main" id="{320BEBA8-B3B6-4832-884A-CDE003AD799B}"/>
              </a:ext>
            </a:extLst>
          </p:cNvPr>
          <p:cNvSpPr/>
          <p:nvPr/>
        </p:nvSpPr>
        <p:spPr bwMode="auto">
          <a:xfrm>
            <a:off x="3457410" y="2303444"/>
            <a:ext cx="545684" cy="545685"/>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A12305F9-6ACD-47DB-924E-0B0A5B7B5FEC}"/>
              </a:ext>
            </a:extLst>
          </p:cNvPr>
          <p:cNvGrpSpPr/>
          <p:nvPr/>
        </p:nvGrpSpPr>
        <p:grpSpPr>
          <a:xfrm>
            <a:off x="6444329" y="1433056"/>
            <a:ext cx="545684" cy="545685"/>
            <a:chOff x="5728538" y="1043093"/>
            <a:chExt cx="593351" cy="593351"/>
          </a:xfrm>
        </p:grpSpPr>
        <p:sp>
          <p:nvSpPr>
            <p:cNvPr id="255" name="Oval 254">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6" name="Graphic 10">
              <a:extLst>
                <a:ext uri="{FF2B5EF4-FFF2-40B4-BE49-F238E27FC236}">
                  <a16:creationId xmlns:a16="http://schemas.microsoft.com/office/drawing/2014/main" id="{7E32E91E-98E2-485A-81FE-1BEE4A8B02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724" y="1170780"/>
              <a:ext cx="346922" cy="346922"/>
            </a:xfrm>
            <a:prstGeom prst="rect">
              <a:avLst/>
            </a:prstGeom>
            <a:ln w="19050">
              <a:noFill/>
            </a:ln>
          </p:spPr>
        </p:pic>
      </p:grpSp>
      <p:grpSp>
        <p:nvGrpSpPr>
          <p:cNvPr id="257" name="Group 256">
            <a:extLst>
              <a:ext uri="{FF2B5EF4-FFF2-40B4-BE49-F238E27FC236}">
                <a16:creationId xmlns:a16="http://schemas.microsoft.com/office/drawing/2014/main" id="{BF28DE39-D14A-4EC2-B1B7-DEBBA7696F26}"/>
              </a:ext>
            </a:extLst>
          </p:cNvPr>
          <p:cNvGrpSpPr/>
          <p:nvPr/>
        </p:nvGrpSpPr>
        <p:grpSpPr>
          <a:xfrm>
            <a:off x="8708845" y="2415651"/>
            <a:ext cx="545684" cy="545685"/>
            <a:chOff x="8190863" y="2111520"/>
            <a:chExt cx="593351" cy="593351"/>
          </a:xfrm>
        </p:grpSpPr>
        <p:sp>
          <p:nvSpPr>
            <p:cNvPr id="258" name="Oval 257">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9" name="Graphic 12">
              <a:extLst>
                <a:ext uri="{FF2B5EF4-FFF2-40B4-BE49-F238E27FC236}">
                  <a16:creationId xmlns:a16="http://schemas.microsoft.com/office/drawing/2014/main" id="{533E072D-3401-4B1E-97BA-55F7562B7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032" y="2215551"/>
              <a:ext cx="363727" cy="363727"/>
            </a:xfrm>
            <a:prstGeom prst="rect">
              <a:avLst/>
            </a:prstGeom>
            <a:ln w="19050">
              <a:noFill/>
            </a:ln>
          </p:spPr>
        </p:pic>
      </p:grpSp>
      <p:grpSp>
        <p:nvGrpSpPr>
          <p:cNvPr id="260" name="Group 259">
            <a:extLst>
              <a:ext uri="{FF2B5EF4-FFF2-40B4-BE49-F238E27FC236}">
                <a16:creationId xmlns:a16="http://schemas.microsoft.com/office/drawing/2014/main" id="{1F70C5DF-CDF7-470F-9CD1-4857F08F3E05}"/>
              </a:ext>
            </a:extLst>
          </p:cNvPr>
          <p:cNvGrpSpPr/>
          <p:nvPr/>
        </p:nvGrpSpPr>
        <p:grpSpPr>
          <a:xfrm>
            <a:off x="8865668" y="4688716"/>
            <a:ext cx="545684" cy="545685"/>
            <a:chOff x="8361385" y="4583141"/>
            <a:chExt cx="593351" cy="593351"/>
          </a:xfrm>
        </p:grpSpPr>
        <p:sp>
          <p:nvSpPr>
            <p:cNvPr id="261" name="Oval 260">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2" name="Graphic 16">
              <a:extLst>
                <a:ext uri="{FF2B5EF4-FFF2-40B4-BE49-F238E27FC236}">
                  <a16:creationId xmlns:a16="http://schemas.microsoft.com/office/drawing/2014/main" id="{3CD21262-A8FA-496A-91C0-58834EF4F2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7642" y="4662266"/>
              <a:ext cx="420836" cy="420836"/>
            </a:xfrm>
            <a:prstGeom prst="rect">
              <a:avLst/>
            </a:prstGeom>
            <a:ln w="19050">
              <a:noFill/>
            </a:ln>
          </p:spPr>
        </p:pic>
      </p:grpSp>
      <p:sp>
        <p:nvSpPr>
          <p:cNvPr id="224" name="Oval 223">
            <a:extLst>
              <a:ext uri="{FF2B5EF4-FFF2-40B4-BE49-F238E27FC236}">
                <a16:creationId xmlns:a16="http://schemas.microsoft.com/office/drawing/2014/main" id="{97C1CF48-B70C-4084-9691-FD4D29D9C252}"/>
              </a:ext>
            </a:extLst>
          </p:cNvPr>
          <p:cNvSpPr/>
          <p:nvPr/>
        </p:nvSpPr>
        <p:spPr bwMode="auto">
          <a:xfrm>
            <a:off x="3913838" y="392832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5" name="Oval 224">
            <a:extLst>
              <a:ext uri="{FF2B5EF4-FFF2-40B4-BE49-F238E27FC236}">
                <a16:creationId xmlns:a16="http://schemas.microsoft.com/office/drawing/2014/main" id="{F1435DF1-2486-4849-9E10-06F32328C4E4}"/>
              </a:ext>
            </a:extLst>
          </p:cNvPr>
          <p:cNvSpPr/>
          <p:nvPr/>
        </p:nvSpPr>
        <p:spPr bwMode="auto">
          <a:xfrm>
            <a:off x="2809912" y="4378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6" name="Oval 225">
            <a:extLst>
              <a:ext uri="{FF2B5EF4-FFF2-40B4-BE49-F238E27FC236}">
                <a16:creationId xmlns:a16="http://schemas.microsoft.com/office/drawing/2014/main" id="{0D93F79E-B4ED-4747-9CC9-EC5367B6D9FD}"/>
              </a:ext>
            </a:extLst>
          </p:cNvPr>
          <p:cNvSpPr/>
          <p:nvPr/>
        </p:nvSpPr>
        <p:spPr bwMode="auto">
          <a:xfrm>
            <a:off x="3138174"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7" name="Oval 226">
            <a:extLst>
              <a:ext uri="{FF2B5EF4-FFF2-40B4-BE49-F238E27FC236}">
                <a16:creationId xmlns:a16="http://schemas.microsoft.com/office/drawing/2014/main" id="{49F6F503-EF2E-4056-BED3-03B64630B1A5}"/>
              </a:ext>
            </a:extLst>
          </p:cNvPr>
          <p:cNvSpPr/>
          <p:nvPr/>
        </p:nvSpPr>
        <p:spPr bwMode="auto">
          <a:xfrm>
            <a:off x="4787449"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51AF311B-B5FE-4B00-AD1E-CA3E4D730DEF}"/>
              </a:ext>
            </a:extLst>
          </p:cNvPr>
          <p:cNvSpPr/>
          <p:nvPr/>
        </p:nvSpPr>
        <p:spPr bwMode="auto">
          <a:xfrm>
            <a:off x="5739208" y="4994518"/>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0" name="Oval 219">
            <a:extLst>
              <a:ext uri="{FF2B5EF4-FFF2-40B4-BE49-F238E27FC236}">
                <a16:creationId xmlns:a16="http://schemas.microsoft.com/office/drawing/2014/main" id="{9EF9D1C0-8935-44D5-A69F-29870BBC89A2}"/>
              </a:ext>
            </a:extLst>
          </p:cNvPr>
          <p:cNvSpPr/>
          <p:nvPr/>
        </p:nvSpPr>
        <p:spPr bwMode="auto">
          <a:xfrm>
            <a:off x="6412131" y="5513369"/>
            <a:ext cx="545684" cy="545685"/>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3" name="Graphic 8">
            <a:extLst>
              <a:ext uri="{FF2B5EF4-FFF2-40B4-BE49-F238E27FC236}">
                <a16:creationId xmlns:a16="http://schemas.microsoft.com/office/drawing/2014/main" id="{71B0CD82-6EB0-4518-975E-278C340C89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12560" y="5617955"/>
            <a:ext cx="353031" cy="353031"/>
          </a:xfrm>
          <a:prstGeom prst="rect">
            <a:avLst/>
          </a:prstGeom>
          <a:ln w="19050">
            <a:noFill/>
          </a:ln>
        </p:spPr>
      </p:pic>
      <p:grpSp>
        <p:nvGrpSpPr>
          <p:cNvPr id="265" name="Group 264"/>
          <p:cNvGrpSpPr/>
          <p:nvPr/>
        </p:nvGrpSpPr>
        <p:grpSpPr>
          <a:xfrm>
            <a:off x="5628388" y="2974328"/>
            <a:ext cx="1422018" cy="1422018"/>
            <a:chOff x="6281109" y="2959784"/>
            <a:chExt cx="1422018" cy="1422018"/>
          </a:xfrm>
          <a:noFill/>
        </p:grpSpPr>
        <p:sp>
          <p:nvSpPr>
            <p:cNvPr id="266" name="Oval 26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p:cNvSpPr/>
            <p:nvPr/>
          </p:nvSpPr>
          <p:spPr>
            <a:xfrm>
              <a:off x="6354132" y="3326364"/>
              <a:ext cx="1290097" cy="615553"/>
            </a:xfrm>
            <a:prstGeom prst="rect">
              <a:avLst/>
            </a:prstGeom>
            <a:grp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0" cap="none" spc="49" normalizeH="0" baseline="0" noProof="0" dirty="0">
                  <a:ln w="3175">
                    <a:noFill/>
                  </a:ln>
                  <a:solidFill>
                    <a:srgbClr val="FFFFFF">
                      <a:alpha val="0"/>
                    </a:srgbClr>
                  </a:solidFill>
                  <a:effectLst/>
                  <a:uLnTx/>
                  <a:uFillTx/>
                  <a:latin typeface="Segoe UI Light" panose="020B0502040204020203" pitchFamily="34" charset="0"/>
                  <a:ea typeface="+mn-ea"/>
                  <a:cs typeface="Segoe UI Light" panose="020B0502040204020203" pitchFamily="34" charset="0"/>
                </a:rPr>
                <a:t>Azure</a:t>
              </a:r>
              <a:endParaRPr kumimoji="0" lang="en-US" sz="3400" b="0" i="0" u="none" strike="noStrike" kern="1200" cap="none" spc="0" normalizeH="0" baseline="0" noProof="0" dirty="0">
                <a:ln>
                  <a:noFill/>
                </a:ln>
                <a:solidFill>
                  <a:srgbClr val="FFFFFF">
                    <a:alpha val="0"/>
                  </a:srgbClr>
                </a:solidFill>
                <a:effectLst/>
                <a:uLnTx/>
                <a:uFillTx/>
                <a:latin typeface="Segoe UI"/>
                <a:ea typeface="+mn-ea"/>
                <a:cs typeface="+mn-cs"/>
              </a:endParaRPr>
            </a:p>
          </p:txBody>
        </p:sp>
      </p:grpSp>
      <p:grpSp>
        <p:nvGrpSpPr>
          <p:cNvPr id="273" name="Group 272"/>
          <p:cNvGrpSpPr>
            <a:grpSpLocks noChangeAspect="1"/>
          </p:cNvGrpSpPr>
          <p:nvPr/>
        </p:nvGrpSpPr>
        <p:grpSpPr>
          <a:xfrm>
            <a:off x="3552217" y="2403233"/>
            <a:ext cx="381317" cy="292830"/>
            <a:chOff x="7356475" y="-1781175"/>
            <a:chExt cx="1958978" cy="1497013"/>
          </a:xfrm>
          <a:solidFill>
            <a:schemeClr val="bg1"/>
          </a:solidFill>
        </p:grpSpPr>
        <p:sp>
          <p:nvSpPr>
            <p:cNvPr id="274" name="Freeform 25"/>
            <p:cNvSpPr>
              <a:spLocks/>
            </p:cNvSpPr>
            <p:nvPr/>
          </p:nvSpPr>
          <p:spPr bwMode="auto">
            <a:xfrm>
              <a:off x="8029575" y="-676275"/>
              <a:ext cx="855662" cy="392113"/>
            </a:xfrm>
            <a:custGeom>
              <a:avLst/>
              <a:gdLst>
                <a:gd name="T0" fmla="*/ 72 w 201"/>
                <a:gd name="T1" fmla="*/ 75 h 92"/>
                <a:gd name="T2" fmla="*/ 9 w 201"/>
                <a:gd name="T3" fmla="*/ 58 h 92"/>
                <a:gd name="T4" fmla="*/ 0 w 201"/>
                <a:gd name="T5" fmla="*/ 72 h 92"/>
                <a:gd name="T6" fmla="*/ 72 w 201"/>
                <a:gd name="T7" fmla="*/ 92 h 92"/>
                <a:gd name="T8" fmla="*/ 201 w 201"/>
                <a:gd name="T9" fmla="*/ 7 h 92"/>
                <a:gd name="T10" fmla="*/ 185 w 201"/>
                <a:gd name="T11" fmla="*/ 0 h 92"/>
                <a:gd name="T12" fmla="*/ 72 w 201"/>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201" h="92">
                  <a:moveTo>
                    <a:pt x="72" y="75"/>
                  </a:moveTo>
                  <a:cubicBezTo>
                    <a:pt x="50" y="75"/>
                    <a:pt x="28" y="69"/>
                    <a:pt x="9" y="58"/>
                  </a:cubicBezTo>
                  <a:cubicBezTo>
                    <a:pt x="0" y="72"/>
                    <a:pt x="0" y="72"/>
                    <a:pt x="0" y="72"/>
                  </a:cubicBezTo>
                  <a:cubicBezTo>
                    <a:pt x="22" y="85"/>
                    <a:pt x="47" y="92"/>
                    <a:pt x="72" y="92"/>
                  </a:cubicBezTo>
                  <a:cubicBezTo>
                    <a:pt x="129" y="92"/>
                    <a:pt x="179" y="59"/>
                    <a:pt x="201" y="7"/>
                  </a:cubicBezTo>
                  <a:cubicBezTo>
                    <a:pt x="185" y="0"/>
                    <a:pt x="185" y="0"/>
                    <a:pt x="185" y="0"/>
                  </a:cubicBezTo>
                  <a:cubicBezTo>
                    <a:pt x="166" y="46"/>
                    <a:pt x="122" y="75"/>
                    <a:pt x="7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6"/>
            <p:cNvSpPr>
              <a:spLocks noEditPoints="1"/>
            </p:cNvSpPr>
            <p:nvPr/>
          </p:nvSpPr>
          <p:spPr bwMode="auto">
            <a:xfrm>
              <a:off x="7394578" y="-1470025"/>
              <a:ext cx="1920875" cy="1027112"/>
            </a:xfrm>
            <a:custGeom>
              <a:avLst/>
              <a:gdLst>
                <a:gd name="T0" fmla="*/ 435 w 451"/>
                <a:gd name="T1" fmla="*/ 71 h 241"/>
                <a:gd name="T2" fmla="*/ 346 w 451"/>
                <a:gd name="T3" fmla="*/ 38 h 241"/>
                <a:gd name="T4" fmla="*/ 346 w 451"/>
                <a:gd name="T5" fmla="*/ 55 h 241"/>
                <a:gd name="T6" fmla="*/ 419 w 451"/>
                <a:gd name="T7" fmla="*/ 76 h 241"/>
                <a:gd name="T8" fmla="*/ 360 w 451"/>
                <a:gd name="T9" fmla="*/ 144 h 241"/>
                <a:gd name="T10" fmla="*/ 360 w 451"/>
                <a:gd name="T11" fmla="*/ 139 h 241"/>
                <a:gd name="T12" fmla="*/ 221 w 451"/>
                <a:gd name="T13" fmla="*/ 0 h 241"/>
                <a:gd name="T14" fmla="*/ 82 w 451"/>
                <a:gd name="T15" fmla="*/ 139 h 241"/>
                <a:gd name="T16" fmla="*/ 110 w 451"/>
                <a:gd name="T17" fmla="*/ 223 h 241"/>
                <a:gd name="T18" fmla="*/ 91 w 451"/>
                <a:gd name="T19" fmla="*/ 224 h 241"/>
                <a:gd name="T20" fmla="*/ 24 w 451"/>
                <a:gd name="T21" fmla="*/ 202 h 241"/>
                <a:gd name="T22" fmla="*/ 69 w 451"/>
                <a:gd name="T23" fmla="*/ 143 h 241"/>
                <a:gd name="T24" fmla="*/ 60 w 451"/>
                <a:gd name="T25" fmla="*/ 129 h 241"/>
                <a:gd name="T26" fmla="*/ 7 w 451"/>
                <a:gd name="T27" fmla="*/ 207 h 241"/>
                <a:gd name="T28" fmla="*/ 91 w 451"/>
                <a:gd name="T29" fmla="*/ 241 h 241"/>
                <a:gd name="T30" fmla="*/ 92 w 451"/>
                <a:gd name="T31" fmla="*/ 241 h 241"/>
                <a:gd name="T32" fmla="*/ 245 w 451"/>
                <a:gd name="T33" fmla="*/ 214 h 241"/>
                <a:gd name="T34" fmla="*/ 435 w 451"/>
                <a:gd name="T35" fmla="*/ 71 h 241"/>
                <a:gd name="T36" fmla="*/ 338 w 451"/>
                <a:gd name="T37" fmla="*/ 103 h 241"/>
                <a:gd name="T38" fmla="*/ 318 w 451"/>
                <a:gd name="T39" fmla="*/ 110 h 241"/>
                <a:gd name="T40" fmla="*/ 223 w 451"/>
                <a:gd name="T41" fmla="*/ 110 h 241"/>
                <a:gd name="T42" fmla="*/ 206 w 451"/>
                <a:gd name="T43" fmla="*/ 104 h 241"/>
                <a:gd name="T44" fmla="*/ 199 w 451"/>
                <a:gd name="T45" fmla="*/ 87 h 241"/>
                <a:gd name="T46" fmla="*/ 206 w 451"/>
                <a:gd name="T47" fmla="*/ 70 h 241"/>
                <a:gd name="T48" fmla="*/ 223 w 451"/>
                <a:gd name="T49" fmla="*/ 63 h 241"/>
                <a:gd name="T50" fmla="*/ 238 w 451"/>
                <a:gd name="T51" fmla="*/ 63 h 241"/>
                <a:gd name="T52" fmla="*/ 240 w 451"/>
                <a:gd name="T53" fmla="*/ 48 h 241"/>
                <a:gd name="T54" fmla="*/ 251 w 451"/>
                <a:gd name="T55" fmla="*/ 26 h 241"/>
                <a:gd name="T56" fmla="*/ 256 w 451"/>
                <a:gd name="T57" fmla="*/ 22 h 241"/>
                <a:gd name="T58" fmla="*/ 338 w 451"/>
                <a:gd name="T59" fmla="*/ 103 h 241"/>
                <a:gd name="T60" fmla="*/ 106 w 451"/>
                <a:gd name="T61" fmla="*/ 100 h 241"/>
                <a:gd name="T62" fmla="*/ 106 w 451"/>
                <a:gd name="T63" fmla="*/ 100 h 241"/>
                <a:gd name="T64" fmla="*/ 138 w 451"/>
                <a:gd name="T65" fmla="*/ 119 h 241"/>
                <a:gd name="T66" fmla="*/ 142 w 451"/>
                <a:gd name="T67" fmla="*/ 127 h 241"/>
                <a:gd name="T68" fmla="*/ 151 w 451"/>
                <a:gd name="T69" fmla="*/ 128 h 241"/>
                <a:gd name="T70" fmla="*/ 182 w 451"/>
                <a:gd name="T71" fmla="*/ 161 h 241"/>
                <a:gd name="T72" fmla="*/ 150 w 451"/>
                <a:gd name="T73" fmla="*/ 193 h 241"/>
                <a:gd name="T74" fmla="*/ 111 w 451"/>
                <a:gd name="T75" fmla="*/ 193 h 241"/>
                <a:gd name="T76" fmla="*/ 99 w 451"/>
                <a:gd name="T77" fmla="*/ 139 h 241"/>
                <a:gd name="T78" fmla="*/ 106 w 451"/>
                <a:gd name="T79" fmla="*/ 100 h 241"/>
                <a:gd name="T80" fmla="*/ 131 w 451"/>
                <a:gd name="T81" fmla="*/ 222 h 241"/>
                <a:gd name="T82" fmla="*/ 122 w 451"/>
                <a:gd name="T83" fmla="*/ 210 h 241"/>
                <a:gd name="T84" fmla="*/ 150 w 451"/>
                <a:gd name="T85" fmla="*/ 210 h 241"/>
                <a:gd name="T86" fmla="*/ 199 w 451"/>
                <a:gd name="T87" fmla="*/ 161 h 241"/>
                <a:gd name="T88" fmla="*/ 153 w 451"/>
                <a:gd name="T89" fmla="*/ 111 h 241"/>
                <a:gd name="T90" fmla="*/ 113 w 451"/>
                <a:gd name="T91" fmla="*/ 83 h 241"/>
                <a:gd name="T92" fmla="*/ 221 w 451"/>
                <a:gd name="T93" fmla="*/ 17 h 241"/>
                <a:gd name="T94" fmla="*/ 235 w 451"/>
                <a:gd name="T95" fmla="*/ 18 h 241"/>
                <a:gd name="T96" fmla="*/ 223 w 451"/>
                <a:gd name="T97" fmla="*/ 46 h 241"/>
                <a:gd name="T98" fmla="*/ 194 w 451"/>
                <a:gd name="T99" fmla="*/ 58 h 241"/>
                <a:gd name="T100" fmla="*/ 182 w 451"/>
                <a:gd name="T101" fmla="*/ 87 h 241"/>
                <a:gd name="T102" fmla="*/ 194 w 451"/>
                <a:gd name="T103" fmla="*/ 116 h 241"/>
                <a:gd name="T104" fmla="*/ 223 w 451"/>
                <a:gd name="T105" fmla="*/ 127 h 241"/>
                <a:gd name="T106" fmla="*/ 318 w 451"/>
                <a:gd name="T107" fmla="*/ 127 h 241"/>
                <a:gd name="T108" fmla="*/ 342 w 451"/>
                <a:gd name="T109" fmla="*/ 121 h 241"/>
                <a:gd name="T110" fmla="*/ 343 w 451"/>
                <a:gd name="T111" fmla="*/ 139 h 241"/>
                <a:gd name="T112" fmla="*/ 342 w 451"/>
                <a:gd name="T113" fmla="*/ 154 h 241"/>
                <a:gd name="T114" fmla="*/ 240 w 451"/>
                <a:gd name="T115" fmla="*/ 198 h 241"/>
                <a:gd name="T116" fmla="*/ 131 w 451"/>
                <a:gd name="T117"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1" h="241">
                  <a:moveTo>
                    <a:pt x="435" y="71"/>
                  </a:moveTo>
                  <a:cubicBezTo>
                    <a:pt x="428" y="49"/>
                    <a:pt x="396" y="37"/>
                    <a:pt x="346" y="38"/>
                  </a:cubicBezTo>
                  <a:cubicBezTo>
                    <a:pt x="346" y="55"/>
                    <a:pt x="346" y="55"/>
                    <a:pt x="346" y="55"/>
                  </a:cubicBezTo>
                  <a:cubicBezTo>
                    <a:pt x="387" y="54"/>
                    <a:pt x="415" y="62"/>
                    <a:pt x="419" y="76"/>
                  </a:cubicBezTo>
                  <a:cubicBezTo>
                    <a:pt x="424" y="92"/>
                    <a:pt x="402" y="118"/>
                    <a:pt x="360" y="144"/>
                  </a:cubicBezTo>
                  <a:cubicBezTo>
                    <a:pt x="360" y="142"/>
                    <a:pt x="360" y="141"/>
                    <a:pt x="360" y="139"/>
                  </a:cubicBezTo>
                  <a:cubicBezTo>
                    <a:pt x="360" y="63"/>
                    <a:pt x="298" y="0"/>
                    <a:pt x="221" y="0"/>
                  </a:cubicBezTo>
                  <a:cubicBezTo>
                    <a:pt x="145" y="0"/>
                    <a:pt x="82" y="63"/>
                    <a:pt x="82" y="139"/>
                  </a:cubicBezTo>
                  <a:cubicBezTo>
                    <a:pt x="82" y="170"/>
                    <a:pt x="92" y="199"/>
                    <a:pt x="110" y="223"/>
                  </a:cubicBezTo>
                  <a:cubicBezTo>
                    <a:pt x="104" y="224"/>
                    <a:pt x="97" y="224"/>
                    <a:pt x="91" y="224"/>
                  </a:cubicBezTo>
                  <a:cubicBezTo>
                    <a:pt x="53" y="224"/>
                    <a:pt x="28" y="216"/>
                    <a:pt x="24" y="202"/>
                  </a:cubicBezTo>
                  <a:cubicBezTo>
                    <a:pt x="19" y="188"/>
                    <a:pt x="36" y="166"/>
                    <a:pt x="69" y="143"/>
                  </a:cubicBezTo>
                  <a:cubicBezTo>
                    <a:pt x="60" y="129"/>
                    <a:pt x="60" y="129"/>
                    <a:pt x="60" y="129"/>
                  </a:cubicBezTo>
                  <a:cubicBezTo>
                    <a:pt x="18" y="158"/>
                    <a:pt x="0" y="185"/>
                    <a:pt x="7" y="207"/>
                  </a:cubicBezTo>
                  <a:cubicBezTo>
                    <a:pt x="14" y="229"/>
                    <a:pt x="43" y="241"/>
                    <a:pt x="91" y="241"/>
                  </a:cubicBezTo>
                  <a:cubicBezTo>
                    <a:pt x="91" y="241"/>
                    <a:pt x="91" y="241"/>
                    <a:pt x="92" y="241"/>
                  </a:cubicBezTo>
                  <a:cubicBezTo>
                    <a:pt x="135" y="241"/>
                    <a:pt x="190" y="231"/>
                    <a:pt x="245" y="214"/>
                  </a:cubicBezTo>
                  <a:cubicBezTo>
                    <a:pt x="349" y="181"/>
                    <a:pt x="451" y="120"/>
                    <a:pt x="435" y="71"/>
                  </a:cubicBezTo>
                  <a:close/>
                  <a:moveTo>
                    <a:pt x="338" y="103"/>
                  </a:moveTo>
                  <a:cubicBezTo>
                    <a:pt x="332" y="108"/>
                    <a:pt x="325" y="110"/>
                    <a:pt x="318" y="110"/>
                  </a:cubicBezTo>
                  <a:cubicBezTo>
                    <a:pt x="223" y="110"/>
                    <a:pt x="223" y="110"/>
                    <a:pt x="223" y="110"/>
                  </a:cubicBezTo>
                  <a:cubicBezTo>
                    <a:pt x="216" y="110"/>
                    <a:pt x="210" y="108"/>
                    <a:pt x="206" y="104"/>
                  </a:cubicBezTo>
                  <a:cubicBezTo>
                    <a:pt x="202" y="99"/>
                    <a:pt x="199" y="93"/>
                    <a:pt x="199" y="87"/>
                  </a:cubicBezTo>
                  <a:cubicBezTo>
                    <a:pt x="199" y="81"/>
                    <a:pt x="202" y="75"/>
                    <a:pt x="206" y="70"/>
                  </a:cubicBezTo>
                  <a:cubicBezTo>
                    <a:pt x="211" y="66"/>
                    <a:pt x="217" y="63"/>
                    <a:pt x="223" y="63"/>
                  </a:cubicBezTo>
                  <a:cubicBezTo>
                    <a:pt x="238" y="63"/>
                    <a:pt x="238" y="63"/>
                    <a:pt x="238" y="63"/>
                  </a:cubicBezTo>
                  <a:cubicBezTo>
                    <a:pt x="240" y="48"/>
                    <a:pt x="240" y="48"/>
                    <a:pt x="240" y="48"/>
                  </a:cubicBezTo>
                  <a:cubicBezTo>
                    <a:pt x="241" y="40"/>
                    <a:pt x="245" y="32"/>
                    <a:pt x="251" y="26"/>
                  </a:cubicBezTo>
                  <a:cubicBezTo>
                    <a:pt x="253" y="25"/>
                    <a:pt x="254" y="23"/>
                    <a:pt x="256" y="22"/>
                  </a:cubicBezTo>
                  <a:cubicBezTo>
                    <a:pt x="295" y="34"/>
                    <a:pt x="326" y="65"/>
                    <a:pt x="338" y="103"/>
                  </a:cubicBezTo>
                  <a:close/>
                  <a:moveTo>
                    <a:pt x="106" y="100"/>
                  </a:moveTo>
                  <a:cubicBezTo>
                    <a:pt x="106" y="100"/>
                    <a:pt x="106" y="100"/>
                    <a:pt x="106" y="100"/>
                  </a:cubicBezTo>
                  <a:cubicBezTo>
                    <a:pt x="119" y="100"/>
                    <a:pt x="132" y="108"/>
                    <a:pt x="138" y="119"/>
                  </a:cubicBezTo>
                  <a:cubicBezTo>
                    <a:pt x="142" y="127"/>
                    <a:pt x="142" y="127"/>
                    <a:pt x="142" y="127"/>
                  </a:cubicBezTo>
                  <a:cubicBezTo>
                    <a:pt x="151" y="128"/>
                    <a:pt x="151" y="128"/>
                    <a:pt x="151" y="128"/>
                  </a:cubicBezTo>
                  <a:cubicBezTo>
                    <a:pt x="169" y="130"/>
                    <a:pt x="182" y="144"/>
                    <a:pt x="182" y="161"/>
                  </a:cubicBezTo>
                  <a:cubicBezTo>
                    <a:pt x="182" y="178"/>
                    <a:pt x="167" y="193"/>
                    <a:pt x="150" y="193"/>
                  </a:cubicBezTo>
                  <a:cubicBezTo>
                    <a:pt x="111" y="193"/>
                    <a:pt x="111" y="193"/>
                    <a:pt x="111" y="193"/>
                  </a:cubicBezTo>
                  <a:cubicBezTo>
                    <a:pt x="103" y="176"/>
                    <a:pt x="99" y="158"/>
                    <a:pt x="99" y="139"/>
                  </a:cubicBezTo>
                  <a:cubicBezTo>
                    <a:pt x="99" y="125"/>
                    <a:pt x="101" y="112"/>
                    <a:pt x="106" y="100"/>
                  </a:cubicBezTo>
                  <a:close/>
                  <a:moveTo>
                    <a:pt x="131" y="222"/>
                  </a:moveTo>
                  <a:cubicBezTo>
                    <a:pt x="128" y="218"/>
                    <a:pt x="124" y="214"/>
                    <a:pt x="122" y="210"/>
                  </a:cubicBezTo>
                  <a:cubicBezTo>
                    <a:pt x="150" y="210"/>
                    <a:pt x="150" y="210"/>
                    <a:pt x="150" y="210"/>
                  </a:cubicBezTo>
                  <a:cubicBezTo>
                    <a:pt x="177" y="210"/>
                    <a:pt x="199" y="187"/>
                    <a:pt x="199" y="161"/>
                  </a:cubicBezTo>
                  <a:cubicBezTo>
                    <a:pt x="199" y="135"/>
                    <a:pt x="180" y="114"/>
                    <a:pt x="153" y="111"/>
                  </a:cubicBezTo>
                  <a:cubicBezTo>
                    <a:pt x="145" y="96"/>
                    <a:pt x="129" y="85"/>
                    <a:pt x="113" y="83"/>
                  </a:cubicBezTo>
                  <a:cubicBezTo>
                    <a:pt x="133" y="44"/>
                    <a:pt x="174" y="17"/>
                    <a:pt x="221" y="17"/>
                  </a:cubicBezTo>
                  <a:cubicBezTo>
                    <a:pt x="226" y="17"/>
                    <a:pt x="231" y="17"/>
                    <a:pt x="235" y="18"/>
                  </a:cubicBezTo>
                  <a:cubicBezTo>
                    <a:pt x="228" y="26"/>
                    <a:pt x="224" y="36"/>
                    <a:pt x="223" y="46"/>
                  </a:cubicBezTo>
                  <a:cubicBezTo>
                    <a:pt x="212" y="46"/>
                    <a:pt x="202" y="51"/>
                    <a:pt x="194" y="58"/>
                  </a:cubicBezTo>
                  <a:cubicBezTo>
                    <a:pt x="186" y="66"/>
                    <a:pt x="182" y="76"/>
                    <a:pt x="182" y="87"/>
                  </a:cubicBezTo>
                  <a:cubicBezTo>
                    <a:pt x="182" y="98"/>
                    <a:pt x="186" y="108"/>
                    <a:pt x="194" y="116"/>
                  </a:cubicBezTo>
                  <a:cubicBezTo>
                    <a:pt x="201" y="123"/>
                    <a:pt x="212" y="127"/>
                    <a:pt x="223" y="127"/>
                  </a:cubicBezTo>
                  <a:cubicBezTo>
                    <a:pt x="318" y="127"/>
                    <a:pt x="318" y="127"/>
                    <a:pt x="318" y="127"/>
                  </a:cubicBezTo>
                  <a:cubicBezTo>
                    <a:pt x="327" y="127"/>
                    <a:pt x="335" y="125"/>
                    <a:pt x="342" y="121"/>
                  </a:cubicBezTo>
                  <a:cubicBezTo>
                    <a:pt x="343" y="127"/>
                    <a:pt x="343" y="133"/>
                    <a:pt x="343" y="139"/>
                  </a:cubicBezTo>
                  <a:cubicBezTo>
                    <a:pt x="343" y="144"/>
                    <a:pt x="343" y="149"/>
                    <a:pt x="342" y="154"/>
                  </a:cubicBezTo>
                  <a:cubicBezTo>
                    <a:pt x="314" y="170"/>
                    <a:pt x="280" y="185"/>
                    <a:pt x="240" y="198"/>
                  </a:cubicBezTo>
                  <a:cubicBezTo>
                    <a:pt x="202" y="210"/>
                    <a:pt x="164" y="218"/>
                    <a:pt x="131"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27"/>
            <p:cNvSpPr>
              <a:spLocks noEditPoints="1"/>
            </p:cNvSpPr>
            <p:nvPr/>
          </p:nvSpPr>
          <p:spPr bwMode="auto">
            <a:xfrm>
              <a:off x="8974138" y="-569913"/>
              <a:ext cx="280987" cy="277813"/>
            </a:xfrm>
            <a:custGeom>
              <a:avLst/>
              <a:gdLst>
                <a:gd name="T0" fmla="*/ 33 w 66"/>
                <a:gd name="T1" fmla="*/ 0 h 65"/>
                <a:gd name="T2" fmla="*/ 0 w 66"/>
                <a:gd name="T3" fmla="*/ 33 h 65"/>
                <a:gd name="T4" fmla="*/ 33 w 66"/>
                <a:gd name="T5" fmla="*/ 65 h 65"/>
                <a:gd name="T6" fmla="*/ 66 w 66"/>
                <a:gd name="T7" fmla="*/ 33 h 65"/>
                <a:gd name="T8" fmla="*/ 33 w 66"/>
                <a:gd name="T9" fmla="*/ 0 h 65"/>
                <a:gd name="T10" fmla="*/ 33 w 66"/>
                <a:gd name="T11" fmla="*/ 48 h 65"/>
                <a:gd name="T12" fmla="*/ 17 w 66"/>
                <a:gd name="T13" fmla="*/ 33 h 65"/>
                <a:gd name="T14" fmla="*/ 33 w 66"/>
                <a:gd name="T15" fmla="*/ 17 h 65"/>
                <a:gd name="T16" fmla="*/ 49 w 66"/>
                <a:gd name="T17" fmla="*/ 33 h 65"/>
                <a:gd name="T18" fmla="*/ 33 w 66"/>
                <a:gd name="T1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5">
                  <a:moveTo>
                    <a:pt x="33" y="0"/>
                  </a:moveTo>
                  <a:cubicBezTo>
                    <a:pt x="15" y="0"/>
                    <a:pt x="0" y="15"/>
                    <a:pt x="0" y="33"/>
                  </a:cubicBezTo>
                  <a:cubicBezTo>
                    <a:pt x="0" y="51"/>
                    <a:pt x="15" y="65"/>
                    <a:pt x="33" y="65"/>
                  </a:cubicBezTo>
                  <a:cubicBezTo>
                    <a:pt x="51" y="65"/>
                    <a:pt x="66" y="51"/>
                    <a:pt x="66" y="33"/>
                  </a:cubicBezTo>
                  <a:cubicBezTo>
                    <a:pt x="66" y="15"/>
                    <a:pt x="51" y="0"/>
                    <a:pt x="33" y="0"/>
                  </a:cubicBezTo>
                  <a:close/>
                  <a:moveTo>
                    <a:pt x="33" y="48"/>
                  </a:moveTo>
                  <a:cubicBezTo>
                    <a:pt x="24" y="48"/>
                    <a:pt x="17" y="41"/>
                    <a:pt x="17" y="33"/>
                  </a:cubicBezTo>
                  <a:cubicBezTo>
                    <a:pt x="17" y="24"/>
                    <a:pt x="24" y="17"/>
                    <a:pt x="33" y="17"/>
                  </a:cubicBezTo>
                  <a:cubicBezTo>
                    <a:pt x="42" y="17"/>
                    <a:pt x="49" y="24"/>
                    <a:pt x="49" y="33"/>
                  </a:cubicBezTo>
                  <a:cubicBezTo>
                    <a:pt x="49" y="41"/>
                    <a:pt x="42" y="48"/>
                    <a:pt x="3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7" name="Freeform 28"/>
            <p:cNvSpPr>
              <a:spLocks noEditPoints="1"/>
            </p:cNvSpPr>
            <p:nvPr/>
          </p:nvSpPr>
          <p:spPr bwMode="auto">
            <a:xfrm>
              <a:off x="8620125" y="-1781175"/>
              <a:ext cx="341312" cy="341313"/>
            </a:xfrm>
            <a:custGeom>
              <a:avLst/>
              <a:gdLst>
                <a:gd name="T0" fmla="*/ 40 w 80"/>
                <a:gd name="T1" fmla="*/ 80 h 80"/>
                <a:gd name="T2" fmla="*/ 80 w 80"/>
                <a:gd name="T3" fmla="*/ 40 h 80"/>
                <a:gd name="T4" fmla="*/ 40 w 80"/>
                <a:gd name="T5" fmla="*/ 0 h 80"/>
                <a:gd name="T6" fmla="*/ 0 w 80"/>
                <a:gd name="T7" fmla="*/ 40 h 80"/>
                <a:gd name="T8" fmla="*/ 40 w 80"/>
                <a:gd name="T9" fmla="*/ 80 h 80"/>
                <a:gd name="T10" fmla="*/ 40 w 80"/>
                <a:gd name="T11" fmla="*/ 17 h 80"/>
                <a:gd name="T12" fmla="*/ 63 w 80"/>
                <a:gd name="T13" fmla="*/ 40 h 80"/>
                <a:gd name="T14" fmla="*/ 40 w 80"/>
                <a:gd name="T15" fmla="*/ 63 h 80"/>
                <a:gd name="T16" fmla="*/ 17 w 80"/>
                <a:gd name="T17" fmla="*/ 40 h 80"/>
                <a:gd name="T18" fmla="*/ 40 w 80"/>
                <a:gd name="T1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62" y="80"/>
                    <a:pt x="80" y="62"/>
                    <a:pt x="80" y="40"/>
                  </a:cubicBezTo>
                  <a:cubicBezTo>
                    <a:pt x="80" y="18"/>
                    <a:pt x="62" y="0"/>
                    <a:pt x="40" y="0"/>
                  </a:cubicBezTo>
                  <a:cubicBezTo>
                    <a:pt x="18" y="0"/>
                    <a:pt x="0" y="18"/>
                    <a:pt x="0" y="40"/>
                  </a:cubicBezTo>
                  <a:cubicBezTo>
                    <a:pt x="0" y="62"/>
                    <a:pt x="18" y="80"/>
                    <a:pt x="40" y="80"/>
                  </a:cubicBezTo>
                  <a:close/>
                  <a:moveTo>
                    <a:pt x="40" y="17"/>
                  </a:moveTo>
                  <a:cubicBezTo>
                    <a:pt x="53" y="17"/>
                    <a:pt x="63" y="28"/>
                    <a:pt x="63" y="40"/>
                  </a:cubicBezTo>
                  <a:cubicBezTo>
                    <a:pt x="63" y="53"/>
                    <a:pt x="53" y="63"/>
                    <a:pt x="40" y="63"/>
                  </a:cubicBezTo>
                  <a:cubicBezTo>
                    <a:pt x="28" y="63"/>
                    <a:pt x="17" y="53"/>
                    <a:pt x="17" y="40"/>
                  </a:cubicBezTo>
                  <a:cubicBezTo>
                    <a:pt x="17" y="28"/>
                    <a:pt x="28" y="17"/>
                    <a:pt x="4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8" name="Freeform 29"/>
            <p:cNvSpPr>
              <a:spLocks noEditPoints="1"/>
            </p:cNvSpPr>
            <p:nvPr/>
          </p:nvSpPr>
          <p:spPr bwMode="auto">
            <a:xfrm>
              <a:off x="7356475" y="-1735138"/>
              <a:ext cx="574675" cy="576263"/>
            </a:xfrm>
            <a:custGeom>
              <a:avLst/>
              <a:gdLst>
                <a:gd name="T0" fmla="*/ 59 w 135"/>
                <a:gd name="T1" fmla="*/ 135 h 135"/>
                <a:gd name="T2" fmla="*/ 76 w 135"/>
                <a:gd name="T3" fmla="*/ 135 h 135"/>
                <a:gd name="T4" fmla="*/ 135 w 135"/>
                <a:gd name="T5" fmla="*/ 76 h 135"/>
                <a:gd name="T6" fmla="*/ 135 w 135"/>
                <a:gd name="T7" fmla="*/ 59 h 135"/>
                <a:gd name="T8" fmla="*/ 76 w 135"/>
                <a:gd name="T9" fmla="*/ 0 h 135"/>
                <a:gd name="T10" fmla="*/ 59 w 135"/>
                <a:gd name="T11" fmla="*/ 0 h 135"/>
                <a:gd name="T12" fmla="*/ 0 w 135"/>
                <a:gd name="T13" fmla="*/ 59 h 135"/>
                <a:gd name="T14" fmla="*/ 0 w 135"/>
                <a:gd name="T15" fmla="*/ 76 h 135"/>
                <a:gd name="T16" fmla="*/ 59 w 135"/>
                <a:gd name="T17" fmla="*/ 135 h 135"/>
                <a:gd name="T18" fmla="*/ 68 w 135"/>
                <a:gd name="T19" fmla="*/ 35 h 135"/>
                <a:gd name="T20" fmla="*/ 100 w 135"/>
                <a:gd name="T21" fmla="*/ 67 h 135"/>
                <a:gd name="T22" fmla="*/ 68 w 135"/>
                <a:gd name="T23" fmla="*/ 100 h 135"/>
                <a:gd name="T24" fmla="*/ 35 w 135"/>
                <a:gd name="T25" fmla="*/ 67 h 135"/>
                <a:gd name="T26" fmla="*/ 68 w 135"/>
                <a:gd name="T27" fmla="*/ 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35">
                  <a:moveTo>
                    <a:pt x="59" y="135"/>
                  </a:moveTo>
                  <a:cubicBezTo>
                    <a:pt x="76" y="135"/>
                    <a:pt x="76" y="135"/>
                    <a:pt x="76" y="135"/>
                  </a:cubicBezTo>
                  <a:cubicBezTo>
                    <a:pt x="76" y="102"/>
                    <a:pt x="103" y="76"/>
                    <a:pt x="135" y="76"/>
                  </a:cubicBezTo>
                  <a:cubicBezTo>
                    <a:pt x="135" y="59"/>
                    <a:pt x="135" y="59"/>
                    <a:pt x="135" y="59"/>
                  </a:cubicBezTo>
                  <a:cubicBezTo>
                    <a:pt x="103" y="59"/>
                    <a:pt x="76" y="33"/>
                    <a:pt x="76" y="0"/>
                  </a:cubicBezTo>
                  <a:cubicBezTo>
                    <a:pt x="59" y="0"/>
                    <a:pt x="59" y="0"/>
                    <a:pt x="59" y="0"/>
                  </a:cubicBezTo>
                  <a:cubicBezTo>
                    <a:pt x="59" y="33"/>
                    <a:pt x="33" y="59"/>
                    <a:pt x="0" y="59"/>
                  </a:cubicBezTo>
                  <a:cubicBezTo>
                    <a:pt x="0" y="76"/>
                    <a:pt x="0" y="76"/>
                    <a:pt x="0" y="76"/>
                  </a:cubicBezTo>
                  <a:cubicBezTo>
                    <a:pt x="33" y="76"/>
                    <a:pt x="59" y="102"/>
                    <a:pt x="59" y="135"/>
                  </a:cubicBezTo>
                  <a:close/>
                  <a:moveTo>
                    <a:pt x="68" y="35"/>
                  </a:moveTo>
                  <a:cubicBezTo>
                    <a:pt x="75" y="49"/>
                    <a:pt x="86" y="60"/>
                    <a:pt x="100" y="67"/>
                  </a:cubicBezTo>
                  <a:cubicBezTo>
                    <a:pt x="86" y="75"/>
                    <a:pt x="75" y="86"/>
                    <a:pt x="68" y="100"/>
                  </a:cubicBezTo>
                  <a:cubicBezTo>
                    <a:pt x="60" y="86"/>
                    <a:pt x="49" y="75"/>
                    <a:pt x="35" y="67"/>
                  </a:cubicBezTo>
                  <a:cubicBezTo>
                    <a:pt x="49" y="60"/>
                    <a:pt x="60" y="49"/>
                    <a:pt x="6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7475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90"/>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195833" y="3590219"/>
            <a:ext cx="3298214"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Customizable services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VS, ML STUB, Tensor, Caffe</a:t>
            </a:r>
          </a:p>
        </p:txBody>
      </p:sp>
      <p:sp>
        <p:nvSpPr>
          <p:cNvPr id="109" name="TextBox 108"/>
          <p:cNvSpPr txBox="1"/>
          <p:nvPr/>
        </p:nvSpPr>
        <p:spPr>
          <a:xfrm>
            <a:off x="8265311" y="3590219"/>
            <a:ext cx="3675527"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Infrastructure and compute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CPU, GPU, FPGA</a:t>
            </a:r>
          </a:p>
        </p:txBody>
      </p:sp>
      <p:sp>
        <p:nvSpPr>
          <p:cNvPr id="112" name="TextBox 111"/>
          <p:cNvSpPr txBox="1"/>
          <p:nvPr/>
        </p:nvSpPr>
        <p:spPr>
          <a:xfrm>
            <a:off x="4909409" y="3590219"/>
            <a:ext cx="3678513"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Tools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Bots, Cognitive, ML</a:t>
            </a:r>
          </a:p>
        </p:txBody>
      </p:sp>
      <p:grpSp>
        <p:nvGrpSpPr>
          <p:cNvPr id="6" name="Group 5"/>
          <p:cNvGrpSpPr/>
          <p:nvPr/>
        </p:nvGrpSpPr>
        <p:grpSpPr>
          <a:xfrm>
            <a:off x="6357443" y="2586072"/>
            <a:ext cx="782444" cy="805790"/>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p:cNvGrpSpPr/>
          <p:nvPr/>
        </p:nvGrpSpPr>
        <p:grpSpPr>
          <a:xfrm>
            <a:off x="3409871" y="2569901"/>
            <a:ext cx="870138" cy="838132"/>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Rectangle 107"/>
          <p:cNvSpPr/>
          <p:nvPr/>
        </p:nvSpPr>
        <p:spPr>
          <a:xfrm>
            <a:off x="5946522" y="5279939"/>
            <a:ext cx="1604286"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49" normalizeH="0" baseline="0" noProof="0" dirty="0">
                <a:ln w="3175">
                  <a:noFill/>
                </a:ln>
                <a:solidFill>
                  <a:srgbClr val="0078D7"/>
                </a:solidFill>
                <a:effectLst/>
                <a:uLnTx/>
                <a:uFillTx/>
                <a:latin typeface="Segoe UI Light" panose="020B0502040204020203" pitchFamily="34" charset="0"/>
                <a:ea typeface="+mn-ea"/>
                <a:cs typeface="Segoe UI Light" panose="020B0502040204020203" pitchFamily="34" charset="0"/>
              </a:rPr>
              <a:t>Azure</a:t>
            </a:r>
            <a:endParaRPr kumimoji="0" lang="en-US" sz="4400" b="0" i="0" u="none" strike="noStrike" kern="1200" cap="none" spc="0" normalizeH="0" baseline="0" noProof="0" dirty="0">
              <a:ln>
                <a:noFill/>
              </a:ln>
              <a:solidFill>
                <a:srgbClr val="0078D7"/>
              </a:solidFill>
              <a:effectLst/>
              <a:uLnTx/>
              <a:uFillTx/>
              <a:latin typeface="Segoe UI"/>
              <a:ea typeface="+mn-ea"/>
              <a:cs typeface="+mn-cs"/>
            </a:endParaRPr>
          </a:p>
        </p:txBody>
      </p:sp>
      <p:grpSp>
        <p:nvGrpSpPr>
          <p:cNvPr id="192" name="Group 191"/>
          <p:cNvGrpSpPr/>
          <p:nvPr/>
        </p:nvGrpSpPr>
        <p:grpSpPr>
          <a:xfrm>
            <a:off x="9714889" y="2599928"/>
            <a:ext cx="776370" cy="77807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25871" y="463077"/>
            <a:ext cx="9880426" cy="1273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Comprehensive deep learning, </a:t>
            </a:r>
          </a:p>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844941" y="5014711"/>
            <a:ext cx="6347790"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69802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6930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0458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49560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36" name="Straight Connector 135"/>
          <p:cNvCxnSpPr/>
          <p:nvPr/>
        </p:nvCxnSpPr>
        <p:spPr>
          <a:xfrm>
            <a:off x="2567636" y="277727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567636" y="482170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Freeform 100"/>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75290" y="2524056"/>
            <a:ext cx="451261" cy="440761"/>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0904675" y="2964155"/>
            <a:ext cx="612165" cy="545334"/>
          </a:xfrm>
          <a:prstGeom prst="rect">
            <a:avLst/>
          </a:prstGeom>
        </p:spPr>
      </p:pic>
      <p:sp>
        <p:nvSpPr>
          <p:cNvPr id="33" name="Rectangle 32"/>
          <p:cNvSpPr/>
          <p:nvPr/>
        </p:nvSpPr>
        <p:spPr>
          <a:xfrm>
            <a:off x="10812917" y="3533510"/>
            <a:ext cx="795681"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HIPAA / HITECH Act</a:t>
            </a:r>
          </a:p>
        </p:txBody>
      </p:sp>
      <p:sp>
        <p:nvSpPr>
          <p:cNvPr id="34" name="Rectangle 33"/>
          <p:cNvSpPr/>
          <p:nvPr/>
        </p:nvSpPr>
        <p:spPr>
          <a:xfrm>
            <a:off x="8279499"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5227" y="3963540"/>
            <a:ext cx="430617" cy="430617"/>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84897" y="4066084"/>
            <a:ext cx="559158" cy="225528"/>
          </a:xfrm>
          <a:prstGeom prst="rect">
            <a:avLst/>
          </a:prstGeom>
        </p:spPr>
      </p:pic>
      <p:sp>
        <p:nvSpPr>
          <p:cNvPr id="42" name="Rectangle 41"/>
          <p:cNvSpPr/>
          <p:nvPr/>
        </p:nvSpPr>
        <p:spPr>
          <a:xfrm>
            <a:off x="4028159" y="4449032"/>
            <a:ext cx="1072634"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GxP</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954514" y="963637"/>
            <a:ext cx="529632" cy="530752"/>
          </a:xfrm>
          <a:prstGeom prst="rect">
            <a:avLst/>
          </a:prstGeom>
        </p:spPr>
      </p:pic>
      <p:sp>
        <p:nvSpPr>
          <p:cNvPr id="44" name="Rectangle 43"/>
          <p:cNvSpPr/>
          <p:nvPr/>
        </p:nvSpPr>
        <p:spPr>
          <a:xfrm>
            <a:off x="2935716" y="1549155"/>
            <a:ext cx="567229"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906305" y="965736"/>
            <a:ext cx="575164" cy="526556"/>
          </a:xfrm>
          <a:prstGeom prst="rect">
            <a:avLst/>
          </a:prstGeom>
        </p:spPr>
      </p:pic>
      <p:sp>
        <p:nvSpPr>
          <p:cNvPr id="47" name="Rectangle 46"/>
          <p:cNvSpPr/>
          <p:nvPr/>
        </p:nvSpPr>
        <p:spPr>
          <a:xfrm>
            <a:off x="10820711" y="1549155"/>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1 Type 2</a:t>
            </a:r>
          </a:p>
        </p:txBody>
      </p:sp>
      <p:pic>
        <p:nvPicPr>
          <p:cNvPr id="4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0132"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899625"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758641" y="1931301"/>
            <a:ext cx="778358" cy="298452"/>
          </a:xfrm>
          <a:prstGeom prst="rect">
            <a:avLst/>
          </a:prstGeom>
        </p:spPr>
      </p:pic>
      <p:sp>
        <p:nvSpPr>
          <p:cNvPr id="51" name="Rectangle 50"/>
          <p:cNvSpPr/>
          <p:nvPr/>
        </p:nvSpPr>
        <p:spPr>
          <a:xfrm>
            <a:off x="673379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Self-Assessment</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8847423" y="5139357"/>
            <a:ext cx="647522" cy="211918"/>
          </a:xfrm>
          <a:prstGeom prst="rect">
            <a:avLst/>
          </a:prstGeom>
        </p:spPr>
      </p:pic>
      <p:sp>
        <p:nvSpPr>
          <p:cNvPr id="53" name="Rectangle 52"/>
          <p:cNvSpPr/>
          <p:nvPr/>
        </p:nvSpPr>
        <p:spPr>
          <a:xfrm>
            <a:off x="8862521" y="5476403"/>
            <a:ext cx="61732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Singapore</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MTCS</a:t>
            </a:r>
          </a:p>
        </p:txBody>
      </p:sp>
      <p:sp>
        <p:nvSpPr>
          <p:cNvPr id="54" name="Rectangle 53"/>
          <p:cNvSpPr/>
          <p:nvPr/>
        </p:nvSpPr>
        <p:spPr>
          <a:xfrm>
            <a:off x="5008826" y="5476403"/>
            <a:ext cx="56235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UK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110720" y="5066031"/>
            <a:ext cx="358570" cy="358569"/>
          </a:xfrm>
          <a:prstGeom prst="rect">
            <a:avLst/>
          </a:prstGeom>
        </p:spPr>
      </p:pic>
      <p:sp>
        <p:nvSpPr>
          <p:cNvPr id="56" name="Rectangle 55"/>
          <p:cNvSpPr/>
          <p:nvPr/>
        </p:nvSpPr>
        <p:spPr>
          <a:xfrm>
            <a:off x="9825378" y="5476403"/>
            <a:ext cx="638708"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Australia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09734" y="5090058"/>
            <a:ext cx="469996" cy="310512"/>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654743" y="3122422"/>
            <a:ext cx="551550" cy="228802"/>
          </a:xfrm>
          <a:prstGeom prst="rect">
            <a:avLst/>
          </a:prstGeom>
          <a:noFill/>
          <a:ln>
            <a:noFill/>
          </a:ln>
        </p:spPr>
      </p:pic>
      <p:sp>
        <p:nvSpPr>
          <p:cNvPr id="59" name="Rectangle 58"/>
          <p:cNvSpPr/>
          <p:nvPr/>
        </p:nvSpPr>
        <p:spPr>
          <a:xfrm>
            <a:off x="9550934" y="3533510"/>
            <a:ext cx="759168"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63367" y="5027363"/>
            <a:ext cx="477089" cy="435906"/>
          </a:xfrm>
          <a:prstGeom prst="rect">
            <a:avLst/>
          </a:prstGeom>
          <a:noFill/>
          <a:ln>
            <a:noFill/>
          </a:ln>
        </p:spPr>
      </p:pic>
      <p:sp>
        <p:nvSpPr>
          <p:cNvPr id="61" name="Rectangle 60"/>
          <p:cNvSpPr/>
          <p:nvPr/>
        </p:nvSpPr>
        <p:spPr>
          <a:xfrm>
            <a:off x="10801997" y="5476403"/>
            <a:ext cx="79982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 New Zealand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039585" y="5028456"/>
            <a:ext cx="433722" cy="43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6952024" y="5476403"/>
            <a:ext cx="608845"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GB 18030</a:t>
            </a:r>
          </a:p>
        </p:txBody>
      </p:sp>
      <p:sp>
        <p:nvSpPr>
          <p:cNvPr id="64" name="Rectangle 63"/>
          <p:cNvSpPr/>
          <p:nvPr/>
        </p:nvSpPr>
        <p:spPr>
          <a:xfrm>
            <a:off x="3886470" y="5476403"/>
            <a:ext cx="792363" cy="306001"/>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EU</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05892" y="5053528"/>
            <a:ext cx="553519" cy="383571"/>
          </a:xfrm>
          <a:prstGeom prst="rect">
            <a:avLst/>
          </a:prstGeom>
        </p:spPr>
      </p:pic>
      <p:sp>
        <p:nvSpPr>
          <p:cNvPr id="66" name="Rectangle 65"/>
          <p:cNvSpPr/>
          <p:nvPr/>
        </p:nvSpPr>
        <p:spPr>
          <a:xfrm>
            <a:off x="4034465" y="6392184"/>
            <a:ext cx="49637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ENISA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074704" y="5965120"/>
            <a:ext cx="415895" cy="392604"/>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2970317" y="5116588"/>
            <a:ext cx="429327" cy="257458"/>
          </a:xfrm>
          <a:prstGeom prst="rect">
            <a:avLst/>
          </a:prstGeom>
        </p:spPr>
      </p:pic>
      <p:sp>
        <p:nvSpPr>
          <p:cNvPr id="69" name="Rectangle 68"/>
          <p:cNvSpPr/>
          <p:nvPr/>
        </p:nvSpPr>
        <p:spPr>
          <a:xfrm>
            <a:off x="2853063" y="5476403"/>
            <a:ext cx="663834"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Argentina </a:t>
            </a:r>
            <a:br>
              <a:rPr kumimoji="0" lang="en-US" sz="700" b="1" i="0" u="none" strike="noStrike" kern="0" cap="none" spc="0" normalizeH="0" baseline="0" noProof="0">
                <a:ln>
                  <a:noFill/>
                </a:ln>
                <a:solidFill>
                  <a:srgbClr val="505050"/>
                </a:solidFill>
                <a:effectLst/>
                <a:uLnTx/>
                <a:uFillTx/>
                <a:latin typeface="Segoe UI Semilight"/>
                <a:ea typeface="+mn-ea"/>
                <a:cs typeface="+mn-cs"/>
              </a:rPr>
            </a:br>
            <a:r>
              <a:rPr kumimoji="0" lang="en-US" sz="700" b="1" i="0" u="none" strike="noStrike" kern="0" cap="none" spc="0" normalizeH="0" baseline="0" noProof="0">
                <a:ln>
                  <a:noFill/>
                </a:ln>
                <a:solidFill>
                  <a:srgbClr val="505050"/>
                </a:solidFill>
                <a:effectLst/>
                <a:uLnTx/>
                <a:uFillTx/>
                <a:latin typeface="Segoe UI Semilight"/>
                <a:ea typeface="+mn-ea"/>
                <a:cs typeface="+mn-cs"/>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095686" y="5990418"/>
            <a:ext cx="388639" cy="342001"/>
          </a:xfrm>
          <a:prstGeom prst="rect">
            <a:avLst/>
          </a:prstGeom>
          <a:noFill/>
          <a:ln>
            <a:noFill/>
          </a:ln>
        </p:spPr>
      </p:pic>
      <p:sp>
        <p:nvSpPr>
          <p:cNvPr id="71" name="Rectangle 70"/>
          <p:cNvSpPr/>
          <p:nvPr/>
        </p:nvSpPr>
        <p:spPr>
          <a:xfrm>
            <a:off x="4974895" y="6392184"/>
            <a:ext cx="630221"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04726" y="2977073"/>
            <a:ext cx="519500" cy="519500"/>
          </a:xfrm>
          <a:prstGeom prst="rect">
            <a:avLst/>
          </a:prstGeom>
        </p:spPr>
      </p:pic>
      <p:sp>
        <p:nvSpPr>
          <p:cNvPr id="73" name="Rectangle 72"/>
          <p:cNvSpPr/>
          <p:nvPr/>
        </p:nvSpPr>
        <p:spPr>
          <a:xfrm>
            <a:off x="4240026" y="3533510"/>
            <a:ext cx="648900" cy="149783"/>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CDSA</a:t>
            </a:r>
          </a:p>
        </p:txBody>
      </p:sp>
      <p:sp>
        <p:nvSpPr>
          <p:cNvPr id="74" name="Rectangle 73"/>
          <p:cNvSpPr/>
          <p:nvPr/>
        </p:nvSpPr>
        <p:spPr>
          <a:xfrm>
            <a:off x="8254577" y="3533510"/>
            <a:ext cx="791917"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Shared</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5899" y="3095955"/>
            <a:ext cx="569273" cy="281736"/>
          </a:xfrm>
          <a:prstGeom prst="rect">
            <a:avLst/>
          </a:prstGeom>
        </p:spPr>
      </p:pic>
      <p:sp>
        <p:nvSpPr>
          <p:cNvPr id="76" name="Rectangle 75"/>
          <p:cNvSpPr/>
          <p:nvPr/>
        </p:nvSpPr>
        <p:spPr>
          <a:xfrm>
            <a:off x="2874204" y="6392184"/>
            <a:ext cx="621552" cy="301684"/>
          </a:xfrm>
          <a:prstGeom prst="rect">
            <a:avLst/>
          </a:prstGeom>
        </p:spPr>
        <p:txBody>
          <a:bodyPr wrap="none" lIns="0" tIns="0" rIns="0" bIns="0" anchor="ctr">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My</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35313" y="5970332"/>
            <a:ext cx="499335" cy="382182"/>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73357" y="3034990"/>
            <a:ext cx="606384" cy="403665"/>
          </a:xfrm>
          <a:prstGeom prst="rect">
            <a:avLst/>
          </a:prstGeom>
        </p:spPr>
      </p:pic>
      <p:sp>
        <p:nvSpPr>
          <p:cNvPr id="79" name="Rectangle 78"/>
          <p:cNvSpPr/>
          <p:nvPr/>
        </p:nvSpPr>
        <p:spPr>
          <a:xfrm>
            <a:off x="6803373" y="3533510"/>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711308" y="3959639"/>
            <a:ext cx="438420" cy="43842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559482"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GLBA</a:t>
            </a:r>
          </a:p>
        </p:txBody>
      </p:sp>
      <p:sp>
        <p:nvSpPr>
          <p:cNvPr id="82" name="Rectangle 81"/>
          <p:cNvSpPr/>
          <p:nvPr/>
        </p:nvSpPr>
        <p:spPr>
          <a:xfrm>
            <a:off x="6078427" y="6392184"/>
            <a:ext cx="48198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5975263" y="5941935"/>
            <a:ext cx="688316" cy="526826"/>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2942437" y="3533510"/>
            <a:ext cx="553078" cy="270537"/>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PCI DSS</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47003" y="3045613"/>
            <a:ext cx="559971" cy="38242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410886" y="3968850"/>
            <a:ext cx="839994" cy="419998"/>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459847" y="4449032"/>
            <a:ext cx="742072"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MARS-E</a:t>
            </a:r>
          </a:p>
        </p:txBody>
      </p:sp>
      <p:sp>
        <p:nvSpPr>
          <p:cNvPr id="88" name="Rectangle 87"/>
          <p:cNvSpPr/>
          <p:nvPr/>
        </p:nvSpPr>
        <p:spPr>
          <a:xfrm>
            <a:off x="10998199" y="4449032"/>
            <a:ext cx="425117" cy="215444"/>
          </a:xfrm>
          <a:prstGeom prst="rect">
            <a:avLst/>
          </a:prstGeom>
        </p:spPr>
        <p:txBody>
          <a:bodyPr wrap="none">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0901235" y="4058444"/>
            <a:ext cx="619044" cy="240808"/>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7978133" y="5476403"/>
            <a:ext cx="492520"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70543" y="5061728"/>
            <a:ext cx="507700" cy="36717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35396" y="1817249"/>
            <a:ext cx="575164" cy="526556"/>
          </a:xfrm>
          <a:prstGeom prst="rect">
            <a:avLst/>
          </a:prstGeom>
        </p:spPr>
      </p:pic>
      <p:sp>
        <p:nvSpPr>
          <p:cNvPr id="97" name="Rectangle 96"/>
          <p:cNvSpPr/>
          <p:nvPr/>
        </p:nvSpPr>
        <p:spPr>
          <a:xfrm>
            <a:off x="2849802"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895657" y="1817249"/>
            <a:ext cx="575164" cy="526556"/>
          </a:xfrm>
          <a:prstGeom prst="rect">
            <a:avLst/>
          </a:prstGeom>
        </p:spPr>
      </p:pic>
      <p:sp>
        <p:nvSpPr>
          <p:cNvPr id="99" name="Rectangle 98"/>
          <p:cNvSpPr/>
          <p:nvPr/>
        </p:nvSpPr>
        <p:spPr>
          <a:xfrm>
            <a:off x="4810063"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3</a:t>
            </a:r>
          </a:p>
        </p:txBody>
      </p:sp>
      <p:pic>
        <p:nvPicPr>
          <p:cNvPr id="104" name="Picture 10" descr="http://flaglane.com/download/canadian-flag/canadian-flag-graphic.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948443" y="6050051"/>
            <a:ext cx="445483" cy="222742"/>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796433" y="6392184"/>
            <a:ext cx="74950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Canada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 Laws</a:t>
            </a:r>
          </a:p>
        </p:txBody>
      </p:sp>
      <p:sp>
        <p:nvSpPr>
          <p:cNvPr id="106" name="Rectangle 105"/>
          <p:cNvSpPr/>
          <p:nvPr/>
        </p:nvSpPr>
        <p:spPr>
          <a:xfrm>
            <a:off x="5457707" y="3533510"/>
            <a:ext cx="746353" cy="150841"/>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01573" y="3108868"/>
            <a:ext cx="458621" cy="25590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2483" y="5942699"/>
            <a:ext cx="304499" cy="437448"/>
          </a:xfrm>
          <a:prstGeom prst="rect">
            <a:avLst/>
          </a:prstGeom>
        </p:spPr>
      </p:pic>
      <p:sp>
        <p:nvSpPr>
          <p:cNvPr id="109" name="Rectangle 108"/>
          <p:cNvSpPr/>
          <p:nvPr/>
        </p:nvSpPr>
        <p:spPr>
          <a:xfrm>
            <a:off x="9874176" y="6392184"/>
            <a:ext cx="54111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505050"/>
                </a:solidFill>
                <a:effectLst/>
                <a:uLnTx/>
                <a:uFillTx/>
                <a:latin typeface="Segoe UI Semilight"/>
                <a:ea typeface="+mn-ea"/>
                <a:cs typeface="+mn-cs"/>
              </a:rPr>
              <a:t>Shield</a:t>
            </a:r>
          </a:p>
        </p:txBody>
      </p:sp>
      <p:pic>
        <p:nvPicPr>
          <p:cNvPr id="110"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9186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890135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22301</a:t>
            </a:r>
          </a:p>
        </p:txBody>
      </p:sp>
      <p:sp>
        <p:nvSpPr>
          <p:cNvPr id="112" name="Rectangle 111"/>
          <p:cNvSpPr/>
          <p:nvPr/>
        </p:nvSpPr>
        <p:spPr>
          <a:xfrm>
            <a:off x="8006594" y="6392184"/>
            <a:ext cx="43559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India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err="1">
                <a:ln>
                  <a:noFill/>
                </a:ln>
                <a:solidFill>
                  <a:srgbClr val="505050"/>
                </a:solidFill>
                <a:effectLst/>
                <a:uLnTx/>
                <a:uFillTx/>
                <a:latin typeface="Segoe UI Semilight"/>
                <a:ea typeface="+mn-ea"/>
                <a:cs typeface="+mn-cs"/>
              </a:rPr>
              <a:t>MeitY</a:t>
            </a:r>
            <a:endParaRPr kumimoji="0" lang="en-US" sz="7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011645" y="6043199"/>
            <a:ext cx="425496" cy="236448"/>
          </a:xfrm>
          <a:prstGeom prst="rect">
            <a:avLst/>
          </a:prstGeom>
        </p:spPr>
      </p:pic>
      <p:sp>
        <p:nvSpPr>
          <p:cNvPr id="114" name="Rectangle 113"/>
          <p:cNvSpPr/>
          <p:nvPr/>
        </p:nvSpPr>
        <p:spPr>
          <a:xfrm>
            <a:off x="10820114" y="6392184"/>
            <a:ext cx="763595" cy="421979"/>
          </a:xfrm>
          <a:prstGeom prst="rect">
            <a:avLst/>
          </a:prstGeom>
        </p:spPr>
        <p:txBody>
          <a:bodyPr wrap="square" anchor="ctr">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Germany IT</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Grundschutz</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0547" y="5967353"/>
            <a:ext cx="402729" cy="388137"/>
          </a:xfrm>
          <a:prstGeom prst="rect">
            <a:avLst/>
          </a:prstGeom>
        </p:spPr>
      </p:pic>
      <p:sp>
        <p:nvSpPr>
          <p:cNvPr id="116" name="Rectangle 115"/>
          <p:cNvSpPr/>
          <p:nvPr/>
        </p:nvSpPr>
        <p:spPr>
          <a:xfrm>
            <a:off x="7027611" y="6392184"/>
            <a:ext cx="457671"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091780" y="5972386"/>
            <a:ext cx="329333" cy="378073"/>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795791" y="1931301"/>
            <a:ext cx="778358" cy="298452"/>
          </a:xfrm>
          <a:prstGeom prst="rect">
            <a:avLst/>
          </a:prstGeom>
        </p:spPr>
      </p:pic>
      <p:sp>
        <p:nvSpPr>
          <p:cNvPr id="119" name="Rectangle 118"/>
          <p:cNvSpPr/>
          <p:nvPr/>
        </p:nvSpPr>
        <p:spPr>
          <a:xfrm>
            <a:off x="877094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Certification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804708" y="1931301"/>
            <a:ext cx="778358" cy="298452"/>
          </a:xfrm>
          <a:prstGeom prst="rect">
            <a:avLst/>
          </a:prstGeom>
        </p:spPr>
      </p:pic>
      <p:sp>
        <p:nvSpPr>
          <p:cNvPr id="121" name="Rectangle 120"/>
          <p:cNvSpPr/>
          <p:nvPr/>
        </p:nvSpPr>
        <p:spPr>
          <a:xfrm>
            <a:off x="10779858"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Attestation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13588" y="4053363"/>
            <a:ext cx="601917" cy="250971"/>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849901"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Calibri"/>
                <a:ea typeface="+mn-ea"/>
                <a:cs typeface="+mn-cs"/>
              </a:rPr>
              <a:t>HITRUST</a:t>
            </a:r>
          </a:p>
        </p:txBody>
      </p:sp>
      <p:pic>
        <p:nvPicPr>
          <p:cNvPr id="124" name="Picture 12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875996" y="4058510"/>
            <a:ext cx="601107" cy="240678"/>
          </a:xfrm>
          <a:prstGeom prst="rect">
            <a:avLst/>
          </a:prstGeom>
        </p:spPr>
      </p:pic>
      <p:sp>
        <p:nvSpPr>
          <p:cNvPr id="125" name="Rectangle 124"/>
          <p:cNvSpPr/>
          <p:nvPr/>
        </p:nvSpPr>
        <p:spPr>
          <a:xfrm>
            <a:off x="6683227" y="4449032"/>
            <a:ext cx="986644"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IG Toolkit UK</a:t>
            </a:r>
          </a:p>
        </p:txBody>
      </p:sp>
      <p:sp>
        <p:nvSpPr>
          <p:cNvPr id="126" name="Rectangle 125"/>
          <p:cNvSpPr/>
          <p:nvPr/>
        </p:nvSpPr>
        <p:spPr>
          <a:xfrm>
            <a:off x="6090478" y="5476403"/>
            <a:ext cx="45788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DJCP</a:t>
            </a:r>
          </a:p>
        </p:txBody>
      </p:sp>
      <p:pic>
        <p:nvPicPr>
          <p:cNvPr id="127" name="Picture 126"/>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012081" y="4937978"/>
            <a:ext cx="614680" cy="614679"/>
          </a:xfrm>
          <a:prstGeom prst="rect">
            <a:avLst/>
          </a:prstGeom>
        </p:spPr>
      </p:pic>
      <p:pic>
        <p:nvPicPr>
          <p:cNvPr id="12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471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686420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27017</a:t>
            </a:r>
          </a:p>
        </p:txBody>
      </p:sp>
      <p:sp>
        <p:nvSpPr>
          <p:cNvPr id="130" name="Rectangle 129"/>
          <p:cNvSpPr/>
          <p:nvPr/>
        </p:nvSpPr>
        <p:spPr bwMode="auto">
          <a:xfrm>
            <a:off x="2162215" y="1221132"/>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B6F0"/>
                </a:solidFill>
                <a:effectLst/>
                <a:uLnTx/>
                <a:uFillTx/>
                <a:latin typeface="Segoe UI"/>
                <a:ea typeface="+mn-ea"/>
                <a:cs typeface="Segoe UI Semibold" panose="020B0702040204020203" pitchFamily="34" charset="0"/>
              </a:rPr>
              <a:t>GLOBAL</a:t>
            </a:r>
          </a:p>
        </p:txBody>
      </p:sp>
      <p:sp>
        <p:nvSpPr>
          <p:cNvPr id="132" name="Rectangle 131"/>
          <p:cNvSpPr/>
          <p:nvPr/>
        </p:nvSpPr>
        <p:spPr bwMode="auto">
          <a:xfrm>
            <a:off x="2162216" y="3294069"/>
            <a:ext cx="410214" cy="98433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327A"/>
                </a:solidFill>
                <a:effectLst/>
                <a:uLnTx/>
                <a:uFillTx/>
                <a:latin typeface="Segoe UI"/>
                <a:ea typeface="+mn-ea"/>
                <a:cs typeface="Segoe UI Semibold" panose="020B0702040204020203" pitchFamily="34" charset="0"/>
              </a:rPr>
              <a:t>INDUSTRY</a:t>
            </a:r>
          </a:p>
        </p:txBody>
      </p:sp>
      <p:sp>
        <p:nvSpPr>
          <p:cNvPr id="134" name="Rectangle 133"/>
          <p:cNvSpPr/>
          <p:nvPr/>
        </p:nvSpPr>
        <p:spPr bwMode="auto">
          <a:xfrm>
            <a:off x="2166336" y="5366684"/>
            <a:ext cx="401300"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1176"/>
              </a:spcAft>
              <a:buClrTx/>
              <a:buSzTx/>
              <a:buFontTx/>
              <a:buNone/>
              <a:tabLst/>
              <a:defRPr/>
            </a:pPr>
            <a:r>
              <a:rPr kumimoji="0" lang="en-IN" sz="1200" b="1" i="0" u="none" strike="noStrike" kern="0" cap="none" spc="0" normalizeH="0" baseline="0" noProof="0" dirty="0">
                <a:ln>
                  <a:noFill/>
                </a:ln>
                <a:solidFill>
                  <a:srgbClr val="001F50"/>
                </a:solidFill>
                <a:effectLst/>
                <a:uLnTx/>
                <a:uFillTx/>
                <a:latin typeface="Segoe UI"/>
                <a:ea typeface="+mn-ea"/>
                <a:cs typeface="Segoe UI Semibold" panose="020B0702040204020203" pitchFamily="34" charset="0"/>
              </a:rPr>
              <a:t>REGIONAL</a:t>
            </a:r>
          </a:p>
        </p:txBody>
      </p:sp>
      <p:cxnSp>
        <p:nvCxnSpPr>
          <p:cNvPr id="153" name="Straight Connector 152"/>
          <p:cNvCxnSpPr/>
          <p:nvPr/>
        </p:nvCxnSpPr>
        <p:spPr>
          <a:xfrm>
            <a:off x="2577857" y="913214"/>
            <a:ext cx="0" cy="1645920"/>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577857" y="2966226"/>
            <a:ext cx="0" cy="1645920"/>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577857" y="5009852"/>
            <a:ext cx="0" cy="1645920"/>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357012" y="71325"/>
            <a:ext cx="9251586"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More certifications than any cloud provider</a:t>
            </a:r>
          </a:p>
        </p:txBody>
      </p:sp>
    </p:spTree>
    <p:extLst>
      <p:ext uri="{BB962C8B-B14F-4D97-AF65-F5344CB8AC3E}">
        <p14:creationId xmlns:p14="http://schemas.microsoft.com/office/powerpoint/2010/main" val="15174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4" name="Title 1">
            <a:extLst>
              <a:ext uri="{FF2B5EF4-FFF2-40B4-BE49-F238E27FC236}">
                <a16:creationId xmlns:a16="http://schemas.microsoft.com/office/drawing/2014/main" id="{8E6464DE-0960-4464-B535-9CB48D52C058}"/>
              </a:ext>
            </a:extLst>
          </p:cNvPr>
          <p:cNvSpPr txBox="1">
            <a:spLocks/>
          </p:cNvSpPr>
          <p:nvPr/>
        </p:nvSpPr>
        <p:spPr>
          <a:xfrm>
            <a:off x="2611711" y="3429000"/>
            <a:ext cx="3924806" cy="1437690"/>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$1B+ annual investments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Over 3500 security experts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Trillions of diverse signals</a:t>
            </a:r>
          </a:p>
        </p:txBody>
      </p:sp>
      <p:sp>
        <p:nvSpPr>
          <p:cNvPr id="86" name="Title 1">
            <a:extLst>
              <a:ext uri="{FF2B5EF4-FFF2-40B4-BE49-F238E27FC236}">
                <a16:creationId xmlns:a16="http://schemas.microsoft.com/office/drawing/2014/main" id="{07BC0E47-3169-433B-9299-B23E0B643661}"/>
              </a:ext>
            </a:extLst>
          </p:cNvPr>
          <p:cNvSpPr txBox="1">
            <a:spLocks/>
          </p:cNvSpPr>
          <p:nvPr/>
        </p:nvSpPr>
        <p:spPr>
          <a:xfrm>
            <a:off x="2519216" y="2599861"/>
            <a:ext cx="4917207"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chemeClr val="bg1"/>
                </a:solidFill>
                <a:latin typeface="Segoe UI Semibold"/>
              </a:rPr>
              <a:t>Unmatched security</a:t>
            </a:r>
          </a:p>
        </p:txBody>
      </p:sp>
      <p:sp>
        <p:nvSpPr>
          <p:cNvPr id="16" name="Freeform: Shape 15">
            <a:extLst>
              <a:ext uri="{FF2B5EF4-FFF2-40B4-BE49-F238E27FC236}">
                <a16:creationId xmlns:a16="http://schemas.microsoft.com/office/drawing/2014/main" id="{F47949BB-4977-44E9-8754-11F1931CA684}"/>
              </a:ext>
            </a:extLst>
          </p:cNvPr>
          <p:cNvSpPr/>
          <p:nvPr/>
        </p:nvSpPr>
        <p:spPr bwMode="auto">
          <a:xfrm>
            <a:off x="7567983" y="1449443"/>
            <a:ext cx="3906073" cy="1953035"/>
          </a:xfrm>
          <a:custGeom>
            <a:avLst/>
            <a:gdLst>
              <a:gd name="connsiteX0" fmla="*/ 1704975 w 3409950"/>
              <a:gd name="connsiteY0" fmla="*/ 0 h 1704975"/>
              <a:gd name="connsiteX1" fmla="*/ 3409950 w 3409950"/>
              <a:gd name="connsiteY1" fmla="*/ 1704975 h 1704975"/>
              <a:gd name="connsiteX2" fmla="*/ 3409469 w 3409950"/>
              <a:gd name="connsiteY2" fmla="*/ 1695450 h 1704975"/>
              <a:gd name="connsiteX3" fmla="*/ 481 w 3409950"/>
              <a:gd name="connsiteY3" fmla="*/ 1695450 h 1704975"/>
              <a:gd name="connsiteX4" fmla="*/ 0 w 3409950"/>
              <a:gd name="connsiteY4" fmla="*/ 1704975 h 1704975"/>
              <a:gd name="connsiteX5" fmla="*/ 1704975 w 3409950"/>
              <a:gd name="connsiteY5" fmla="*/ 0 h 170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950" h="1704975">
                <a:moveTo>
                  <a:pt x="1704975" y="0"/>
                </a:moveTo>
                <a:cubicBezTo>
                  <a:pt x="2646607" y="0"/>
                  <a:pt x="3409950" y="763343"/>
                  <a:pt x="3409950" y="1704975"/>
                </a:cubicBezTo>
                <a:lnTo>
                  <a:pt x="3409469" y="1695450"/>
                </a:lnTo>
                <a:lnTo>
                  <a:pt x="481" y="1695450"/>
                </a:lnTo>
                <a:lnTo>
                  <a:pt x="0" y="1704975"/>
                </a:lnTo>
                <a:cubicBezTo>
                  <a:pt x="0" y="763343"/>
                  <a:pt x="763343" y="0"/>
                  <a:pt x="1704975" y="0"/>
                </a:cubicBezTo>
                <a:close/>
              </a:path>
            </a:pathLst>
          </a:custGeom>
          <a:noFill/>
          <a:ln w="22225" cap="rnd">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7" name="Freeform: Shape 16">
            <a:extLst>
              <a:ext uri="{FF2B5EF4-FFF2-40B4-BE49-F238E27FC236}">
                <a16:creationId xmlns:a16="http://schemas.microsoft.com/office/drawing/2014/main" id="{C78D0FF8-04E0-4861-8452-EF7A8452DB33}"/>
              </a:ext>
            </a:extLst>
          </p:cNvPr>
          <p:cNvSpPr/>
          <p:nvPr/>
        </p:nvSpPr>
        <p:spPr bwMode="auto">
          <a:xfrm>
            <a:off x="7567983" y="3441967"/>
            <a:ext cx="3906073" cy="1963946"/>
          </a:xfrm>
          <a:custGeom>
            <a:avLst/>
            <a:gdLst>
              <a:gd name="connsiteX0" fmla="*/ 481 w 3409950"/>
              <a:gd name="connsiteY0" fmla="*/ 0 h 1714500"/>
              <a:gd name="connsiteX1" fmla="*/ 3409469 w 3409950"/>
              <a:gd name="connsiteY1" fmla="*/ 0 h 1714500"/>
              <a:gd name="connsiteX2" fmla="*/ 3409950 w 3409950"/>
              <a:gd name="connsiteY2" fmla="*/ 9525 h 1714500"/>
              <a:gd name="connsiteX3" fmla="*/ 1704975 w 3409950"/>
              <a:gd name="connsiteY3" fmla="*/ 1714500 h 1714500"/>
              <a:gd name="connsiteX4" fmla="*/ 0 w 3409950"/>
              <a:gd name="connsiteY4" fmla="*/ 9525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950" h="1714500">
                <a:moveTo>
                  <a:pt x="481" y="0"/>
                </a:moveTo>
                <a:lnTo>
                  <a:pt x="3409469" y="0"/>
                </a:lnTo>
                <a:lnTo>
                  <a:pt x="3409950" y="9525"/>
                </a:lnTo>
                <a:cubicBezTo>
                  <a:pt x="3409950" y="951157"/>
                  <a:pt x="2646607" y="1714500"/>
                  <a:pt x="1704975" y="1714500"/>
                </a:cubicBezTo>
                <a:cubicBezTo>
                  <a:pt x="763343" y="1714500"/>
                  <a:pt x="0" y="951157"/>
                  <a:pt x="0" y="9525"/>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8" name="Oval 17">
            <a:extLst>
              <a:ext uri="{FF2B5EF4-FFF2-40B4-BE49-F238E27FC236}">
                <a16:creationId xmlns:a16="http://schemas.microsoft.com/office/drawing/2014/main" id="{1EE40368-AEF6-4C85-923B-3B8090053B98}"/>
              </a:ext>
            </a:extLst>
          </p:cNvPr>
          <p:cNvSpPr/>
          <p:nvPr/>
        </p:nvSpPr>
        <p:spPr bwMode="auto">
          <a:xfrm>
            <a:off x="7162796" y="1082163"/>
            <a:ext cx="4716448" cy="4716448"/>
          </a:xfrm>
          <a:prstGeom prst="ellipse">
            <a:avLst/>
          </a:prstGeom>
          <a:noFill/>
          <a:ln w="50800">
            <a:solidFill>
              <a:schemeClr val="accent3"/>
            </a:solidFill>
            <a:headEnd type="none" w="med" len="med"/>
            <a:tailEnd type="none" w="med" len="med"/>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9" name="Rectangle 18">
            <a:extLst>
              <a:ext uri="{FF2B5EF4-FFF2-40B4-BE49-F238E27FC236}">
                <a16:creationId xmlns:a16="http://schemas.microsoft.com/office/drawing/2014/main" id="{77AB9148-E1D5-42F2-A811-B587B3B4C731}"/>
              </a:ext>
            </a:extLst>
          </p:cNvPr>
          <p:cNvSpPr/>
          <p:nvPr/>
        </p:nvSpPr>
        <p:spPr bwMode="auto">
          <a:xfrm>
            <a:off x="8412606" y="729883"/>
            <a:ext cx="2214810" cy="72110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568" dirty="0">
              <a:solidFill>
                <a:schemeClr val="bg1"/>
              </a:solidFill>
              <a:latin typeface="Segoe UI"/>
            </a:endParaRPr>
          </a:p>
        </p:txBody>
      </p:sp>
      <p:sp>
        <p:nvSpPr>
          <p:cNvPr id="20" name="TextBox 19">
            <a:extLst>
              <a:ext uri="{FF2B5EF4-FFF2-40B4-BE49-F238E27FC236}">
                <a16:creationId xmlns:a16="http://schemas.microsoft.com/office/drawing/2014/main" id="{3C62DC45-6C32-4D9E-8ABC-11D5C7371E0A}"/>
              </a:ext>
            </a:extLst>
          </p:cNvPr>
          <p:cNvSpPr txBox="1"/>
          <p:nvPr/>
        </p:nvSpPr>
        <p:spPr>
          <a:xfrm>
            <a:off x="7140287" y="1121189"/>
            <a:ext cx="4738957" cy="4615622"/>
          </a:xfrm>
          <a:prstGeom prst="rect">
            <a:avLst/>
          </a:prstGeom>
          <a:noFill/>
          <a:effectLst>
            <a:glow rad="139700">
              <a:schemeClr val="accent6">
                <a:satMod val="175000"/>
                <a:alpha val="40000"/>
              </a:schemeClr>
            </a:glow>
          </a:effectLst>
        </p:spPr>
        <p:txBody>
          <a:bodyPr spcFirstLastPara="1" wrap="square" lIns="0" tIns="0" rIns="0" bIns="0" numCol="1" rtlCol="0">
            <a:prstTxWarp prst="textArchUp">
              <a:avLst/>
            </a:prstTxWarp>
            <a:spAutoFit/>
          </a:bodyPr>
          <a:lstStyle/>
          <a:p>
            <a:pPr algn="ctr" defTabSz="896354">
              <a:defRPr/>
            </a:pPr>
            <a:r>
              <a:rPr lang="en-US" sz="1765" b="1" dirty="0">
                <a:solidFill>
                  <a:schemeClr val="bg1"/>
                </a:solidFill>
                <a:latin typeface="Segoe UI"/>
              </a:rPr>
              <a:t>Unique Intelligence</a:t>
            </a:r>
          </a:p>
        </p:txBody>
      </p:sp>
      <p:sp>
        <p:nvSpPr>
          <p:cNvPr id="21" name="TextBox 20">
            <a:extLst>
              <a:ext uri="{FF2B5EF4-FFF2-40B4-BE49-F238E27FC236}">
                <a16:creationId xmlns:a16="http://schemas.microsoft.com/office/drawing/2014/main" id="{3EBDFB12-079E-4D1A-9748-EA2D7D93BFC8}"/>
              </a:ext>
            </a:extLst>
          </p:cNvPr>
          <p:cNvSpPr txBox="1"/>
          <p:nvPr/>
        </p:nvSpPr>
        <p:spPr>
          <a:xfrm>
            <a:off x="8516237" y="4115035"/>
            <a:ext cx="1987057" cy="271554"/>
          </a:xfrm>
          <a:prstGeom prst="rect">
            <a:avLst/>
          </a:prstGeom>
          <a:noFill/>
        </p:spPr>
        <p:txBody>
          <a:bodyPr wrap="none" lIns="0" tIns="0" rIns="0" bIns="0" rtlCol="0">
            <a:spAutoFit/>
          </a:bodyPr>
          <a:lstStyle/>
          <a:p>
            <a:pPr algn="ctr" defTabSz="896354">
              <a:defRPr/>
            </a:pPr>
            <a:r>
              <a:rPr lang="en-US" sz="1765" b="1" dirty="0">
                <a:gradFill>
                  <a:gsLst>
                    <a:gs pos="2917">
                      <a:srgbClr val="FFFFFF"/>
                    </a:gs>
                    <a:gs pos="100000">
                      <a:srgbClr val="FFFFFF"/>
                    </a:gs>
                  </a:gsLst>
                  <a:lin ang="5400000" scaled="0"/>
                </a:gradFill>
                <a:latin typeface="Segoe UI"/>
              </a:rPr>
              <a:t>Secure Foundation</a:t>
            </a:r>
          </a:p>
        </p:txBody>
      </p:sp>
      <p:sp>
        <p:nvSpPr>
          <p:cNvPr id="22" name="TextBox 21">
            <a:extLst>
              <a:ext uri="{FF2B5EF4-FFF2-40B4-BE49-F238E27FC236}">
                <a16:creationId xmlns:a16="http://schemas.microsoft.com/office/drawing/2014/main" id="{787B2769-6401-44EA-B5E0-BE3B3D4F01D9}"/>
              </a:ext>
            </a:extLst>
          </p:cNvPr>
          <p:cNvSpPr txBox="1"/>
          <p:nvPr/>
        </p:nvSpPr>
        <p:spPr>
          <a:xfrm flipH="1">
            <a:off x="8408383" y="2422643"/>
            <a:ext cx="2314329" cy="271554"/>
          </a:xfrm>
          <a:prstGeom prst="rect">
            <a:avLst/>
          </a:prstGeom>
          <a:noFill/>
        </p:spPr>
        <p:txBody>
          <a:bodyPr wrap="square" lIns="0" tIns="0" rIns="0" bIns="0" rtlCol="0">
            <a:spAutoFit/>
          </a:bodyPr>
          <a:lstStyle/>
          <a:p>
            <a:pPr algn="ctr" defTabSz="896354">
              <a:defRPr/>
            </a:pPr>
            <a:r>
              <a:rPr lang="en-US" sz="1765" b="1" dirty="0">
                <a:solidFill>
                  <a:schemeClr val="bg1"/>
                </a:solidFill>
                <a:latin typeface="Segoe UI"/>
              </a:rPr>
              <a:t>Security Technology</a:t>
            </a:r>
          </a:p>
        </p:txBody>
      </p:sp>
      <p:sp>
        <p:nvSpPr>
          <p:cNvPr id="11" name="Rectangle 10">
            <a:extLst>
              <a:ext uri="{FF2B5EF4-FFF2-40B4-BE49-F238E27FC236}">
                <a16:creationId xmlns:a16="http://schemas.microsoft.com/office/drawing/2014/main" id="{966DE934-80CF-487A-A49D-C5A6E54F8AE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12" name="Rectangle 11">
            <a:extLst>
              <a:ext uri="{FF2B5EF4-FFF2-40B4-BE49-F238E27FC236}">
                <a16:creationId xmlns:a16="http://schemas.microsoft.com/office/drawing/2014/main" id="{7305BDA3-A139-4E0C-A339-0DB6A48754FF}"/>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13" name="Straight Connector 12">
            <a:extLst>
              <a:ext uri="{FF2B5EF4-FFF2-40B4-BE49-F238E27FC236}">
                <a16:creationId xmlns:a16="http://schemas.microsoft.com/office/drawing/2014/main" id="{50C0A040-9D26-4D66-8324-89B8B777A727}"/>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4" name="light">
            <a:extLst>
              <a:ext uri="{FF2B5EF4-FFF2-40B4-BE49-F238E27FC236}">
                <a16:creationId xmlns:a16="http://schemas.microsoft.com/office/drawing/2014/main" id="{D03B2D75-6A17-43F0-98AB-4A7209313567}"/>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 name="Freeform 100">
            <a:extLst>
              <a:ext uri="{FF2B5EF4-FFF2-40B4-BE49-F238E27FC236}">
                <a16:creationId xmlns:a16="http://schemas.microsoft.com/office/drawing/2014/main" id="{716CE80D-2D34-4E11-BC01-B18CF4ADF803}"/>
              </a:ext>
            </a:extLst>
          </p:cNvPr>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20FA1A1B-F4AF-4CC0-AF7D-B4328EA98D2C}"/>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24" name="Rectangle 23">
            <a:extLst>
              <a:ext uri="{FF2B5EF4-FFF2-40B4-BE49-F238E27FC236}">
                <a16:creationId xmlns:a16="http://schemas.microsoft.com/office/drawing/2014/main" id="{06B969C0-4386-4B4D-9807-9E4EBD1CC0C1}"/>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25" name="speedometer_2">
            <a:extLst>
              <a:ext uri="{FF2B5EF4-FFF2-40B4-BE49-F238E27FC236}">
                <a16:creationId xmlns:a16="http://schemas.microsoft.com/office/drawing/2014/main" id="{AD5910F2-32DF-49AF-B891-1803F6FC786C}"/>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6" name="Group 25">
            <a:extLst>
              <a:ext uri="{FF2B5EF4-FFF2-40B4-BE49-F238E27FC236}">
                <a16:creationId xmlns:a16="http://schemas.microsoft.com/office/drawing/2014/main" id="{D1F9A836-0ED8-40A4-AF07-8CF83FC76FAC}"/>
              </a:ext>
            </a:extLst>
          </p:cNvPr>
          <p:cNvGrpSpPr/>
          <p:nvPr/>
        </p:nvGrpSpPr>
        <p:grpSpPr>
          <a:xfrm>
            <a:off x="775290" y="2524056"/>
            <a:ext cx="451261" cy="440761"/>
            <a:chOff x="2088630" y="3287843"/>
            <a:chExt cx="429718" cy="419725"/>
          </a:xfrm>
          <a:noFill/>
        </p:grpSpPr>
        <p:sp>
          <p:nvSpPr>
            <p:cNvPr id="27" name="Rectangle 26">
              <a:extLst>
                <a:ext uri="{FF2B5EF4-FFF2-40B4-BE49-F238E27FC236}">
                  <a16:creationId xmlns:a16="http://schemas.microsoft.com/office/drawing/2014/main" id="{12FBF2F6-583A-429E-B9FE-34A9D34C72BC}"/>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 name="Rectangle 27">
              <a:extLst>
                <a:ext uri="{FF2B5EF4-FFF2-40B4-BE49-F238E27FC236}">
                  <a16:creationId xmlns:a16="http://schemas.microsoft.com/office/drawing/2014/main" id="{5FF711A4-BCA1-40AA-83C1-50B6FA408807}"/>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Tree>
    <p:extLst>
      <p:ext uri="{BB962C8B-B14F-4D97-AF65-F5344CB8AC3E}">
        <p14:creationId xmlns:p14="http://schemas.microsoft.com/office/powerpoint/2010/main" val="92087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9504D257-32FF-4CF6-83D7-899BD7F76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8332" y="416867"/>
            <a:ext cx="9986103" cy="5599349"/>
          </a:xfrm>
          <a:prstGeom prst="rect">
            <a:avLst/>
          </a:prstGeom>
        </p:spPr>
      </p:pic>
      <p:grpSp>
        <p:nvGrpSpPr>
          <p:cNvPr id="51" name="Group 50">
            <a:extLst>
              <a:ext uri="{FF2B5EF4-FFF2-40B4-BE49-F238E27FC236}">
                <a16:creationId xmlns:a16="http://schemas.microsoft.com/office/drawing/2014/main" id="{B693DC1C-2756-4E05-9B74-0EACCD43339F}"/>
              </a:ext>
            </a:extLst>
          </p:cNvPr>
          <p:cNvGrpSpPr/>
          <p:nvPr/>
        </p:nvGrpSpPr>
        <p:grpSpPr>
          <a:xfrm>
            <a:off x="354806" y="3037051"/>
            <a:ext cx="2608367" cy="1986078"/>
            <a:chOff x="-2055996" y="2674169"/>
            <a:chExt cx="4679949" cy="2972536"/>
          </a:xfrm>
        </p:grpSpPr>
        <p:sp>
          <p:nvSpPr>
            <p:cNvPr id="52" name="TextBox 51">
              <a:extLst>
                <a:ext uri="{FF2B5EF4-FFF2-40B4-BE49-F238E27FC236}">
                  <a16:creationId xmlns:a16="http://schemas.microsoft.com/office/drawing/2014/main" id="{FA830AA3-39F7-40F5-A2F2-74BFE08CCAB3}"/>
                </a:ext>
              </a:extLst>
            </p:cNvPr>
            <p:cNvSpPr txBox="1"/>
            <p:nvPr/>
          </p:nvSpPr>
          <p:spPr>
            <a:xfrm>
              <a:off x="-2055996" y="2674169"/>
              <a:ext cx="3053920" cy="2603584"/>
            </a:xfrm>
            <a:prstGeom prst="rect">
              <a:avLst/>
            </a:prstGeom>
            <a:noFill/>
          </p:spPr>
          <p:txBody>
            <a:bodyPr wrap="non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9798" spc="-400" dirty="0">
                  <a:gradFill>
                    <a:gsLst>
                      <a:gs pos="9790">
                        <a:srgbClr val="1A1A1A"/>
                      </a:gs>
                      <a:gs pos="17442">
                        <a:srgbClr val="1A1A1A"/>
                      </a:gs>
                    </a:gsLst>
                    <a:lin ang="0" scaled="0"/>
                  </a:gradFill>
                  <a:latin typeface="Segoe UI Semibold"/>
                  <a:cs typeface="Segoe UI Semibold" panose="020B0702040204020203" pitchFamily="34" charset="0"/>
                </a:rPr>
                <a:t>54</a:t>
              </a:r>
            </a:p>
          </p:txBody>
        </p:sp>
        <p:sp>
          <p:nvSpPr>
            <p:cNvPr id="53" name="TextBox 52">
              <a:extLst>
                <a:ext uri="{FF2B5EF4-FFF2-40B4-BE49-F238E27FC236}">
                  <a16:creationId xmlns:a16="http://schemas.microsoft.com/office/drawing/2014/main" id="{969AB5EB-B921-450B-B183-7EF8E6152640}"/>
                </a:ext>
              </a:extLst>
            </p:cNvPr>
            <p:cNvSpPr txBox="1"/>
            <p:nvPr/>
          </p:nvSpPr>
          <p:spPr>
            <a:xfrm>
              <a:off x="-2000053" y="4576745"/>
              <a:ext cx="4624006" cy="1069960"/>
            </a:xfrm>
            <a:prstGeom prst="rect">
              <a:avLst/>
            </a:prstGeom>
            <a:noFill/>
          </p:spPr>
          <p:txBody>
            <a:bodyPr wrap="squar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2400" dirty="0">
                  <a:gradFill>
                    <a:gsLst>
                      <a:gs pos="9790">
                        <a:srgbClr val="1A1A1A"/>
                      </a:gs>
                      <a:gs pos="17442">
                        <a:srgbClr val="1A1A1A"/>
                      </a:gs>
                    </a:gsLst>
                    <a:lin ang="0" scaled="0"/>
                  </a:gradFill>
                  <a:latin typeface="Segoe UI Semibold"/>
                  <a:ea typeface="MS PGothic" panose="020B0600070205080204" pitchFamily="34" charset="-128"/>
                  <a:cs typeface="Segoe UI Semilight" panose="020B0402040204020203" pitchFamily="34" charset="0"/>
                </a:rPr>
                <a:t>Azure regions</a:t>
              </a:r>
            </a:p>
          </p:txBody>
        </p:sp>
      </p:grpSp>
      <p:sp>
        <p:nvSpPr>
          <p:cNvPr id="54" name="Oval 53">
            <a:extLst>
              <a:ext uri="{FF2B5EF4-FFF2-40B4-BE49-F238E27FC236}">
                <a16:creationId xmlns:a16="http://schemas.microsoft.com/office/drawing/2014/main" id="{6EC190EE-963C-4477-8A8C-6462BA003E84}"/>
              </a:ext>
            </a:extLst>
          </p:cNvPr>
          <p:cNvSpPr/>
          <p:nvPr/>
        </p:nvSpPr>
        <p:spPr bwMode="auto">
          <a:xfrm>
            <a:off x="9028480" y="39552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5" name="Oval 54">
            <a:extLst>
              <a:ext uri="{FF2B5EF4-FFF2-40B4-BE49-F238E27FC236}">
                <a16:creationId xmlns:a16="http://schemas.microsoft.com/office/drawing/2014/main" id="{A7B0AE29-30DF-44CC-85DB-4B57CB33784F}"/>
              </a:ext>
            </a:extLst>
          </p:cNvPr>
          <p:cNvSpPr/>
          <p:nvPr/>
        </p:nvSpPr>
        <p:spPr bwMode="auto">
          <a:xfrm>
            <a:off x="9344393" y="308726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6" name="Oval 55">
            <a:extLst>
              <a:ext uri="{FF2B5EF4-FFF2-40B4-BE49-F238E27FC236}">
                <a16:creationId xmlns:a16="http://schemas.microsoft.com/office/drawing/2014/main" id="{6236CB60-CA03-4E4D-97BE-D3276A1BE33A}"/>
              </a:ext>
            </a:extLst>
          </p:cNvPr>
          <p:cNvSpPr/>
          <p:nvPr/>
        </p:nvSpPr>
        <p:spPr bwMode="auto">
          <a:xfrm>
            <a:off x="9406883" y="261199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7" name="Oval 56">
            <a:extLst>
              <a:ext uri="{FF2B5EF4-FFF2-40B4-BE49-F238E27FC236}">
                <a16:creationId xmlns:a16="http://schemas.microsoft.com/office/drawing/2014/main" id="{B6BA6DB0-B122-4F74-904B-4F1F1547F947}"/>
              </a:ext>
            </a:extLst>
          </p:cNvPr>
          <p:cNvSpPr/>
          <p:nvPr/>
        </p:nvSpPr>
        <p:spPr bwMode="auto">
          <a:xfrm>
            <a:off x="8194459" y="326851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8" name="Oval 57">
            <a:extLst>
              <a:ext uri="{FF2B5EF4-FFF2-40B4-BE49-F238E27FC236}">
                <a16:creationId xmlns:a16="http://schemas.microsoft.com/office/drawing/2014/main" id="{A3F1BD45-03E2-4D9A-A736-1EA2FC4DE840}"/>
              </a:ext>
            </a:extLst>
          </p:cNvPr>
          <p:cNvSpPr/>
          <p:nvPr/>
        </p:nvSpPr>
        <p:spPr bwMode="auto">
          <a:xfrm>
            <a:off x="8463344" y="341040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9" name="Oval 58">
            <a:extLst>
              <a:ext uri="{FF2B5EF4-FFF2-40B4-BE49-F238E27FC236}">
                <a16:creationId xmlns:a16="http://schemas.microsoft.com/office/drawing/2014/main" id="{EF5E46B7-16E6-4CC8-87FB-010A8C61188D}"/>
              </a:ext>
            </a:extLst>
          </p:cNvPr>
          <p:cNvSpPr/>
          <p:nvPr/>
        </p:nvSpPr>
        <p:spPr bwMode="auto">
          <a:xfrm>
            <a:off x="6154886" y="2162346"/>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a:extLst>
              <a:ext uri="{FF2B5EF4-FFF2-40B4-BE49-F238E27FC236}">
                <a16:creationId xmlns:a16="http://schemas.microsoft.com/office/drawing/2014/main" id="{01E0429A-6C35-4F66-8C0F-B412B8F5A323}"/>
              </a:ext>
            </a:extLst>
          </p:cNvPr>
          <p:cNvSpPr/>
          <p:nvPr/>
        </p:nvSpPr>
        <p:spPr bwMode="auto">
          <a:xfrm>
            <a:off x="5775113" y="212536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61" name="Oval 60">
            <a:extLst>
              <a:ext uri="{FF2B5EF4-FFF2-40B4-BE49-F238E27FC236}">
                <a16:creationId xmlns:a16="http://schemas.microsoft.com/office/drawing/2014/main" id="{A78A2626-18A4-44C3-A9CD-07267A9D390A}"/>
              </a:ext>
            </a:extLst>
          </p:cNvPr>
          <p:cNvSpPr/>
          <p:nvPr/>
        </p:nvSpPr>
        <p:spPr bwMode="auto">
          <a:xfrm>
            <a:off x="4875285" y="42797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62" name="Oval 61">
            <a:extLst>
              <a:ext uri="{FF2B5EF4-FFF2-40B4-BE49-F238E27FC236}">
                <a16:creationId xmlns:a16="http://schemas.microsoft.com/office/drawing/2014/main" id="{1F837785-6F58-4646-914B-986235D61527}"/>
              </a:ext>
            </a:extLst>
          </p:cNvPr>
          <p:cNvSpPr/>
          <p:nvPr/>
        </p:nvSpPr>
        <p:spPr bwMode="auto">
          <a:xfrm>
            <a:off x="3473929" y="2788960"/>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6AFA76EF-DCD3-4E32-A285-78D0630091D5}"/>
              </a:ext>
            </a:extLst>
          </p:cNvPr>
          <p:cNvSpPr/>
          <p:nvPr/>
        </p:nvSpPr>
        <p:spPr bwMode="auto">
          <a:xfrm>
            <a:off x="3272728" y="2816167"/>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Oval 107">
            <a:extLst>
              <a:ext uri="{FF2B5EF4-FFF2-40B4-BE49-F238E27FC236}">
                <a16:creationId xmlns:a16="http://schemas.microsoft.com/office/drawing/2014/main" id="{D052B51B-8518-47A4-BEC6-7760D245880D}"/>
              </a:ext>
            </a:extLst>
          </p:cNvPr>
          <p:cNvSpPr/>
          <p:nvPr/>
        </p:nvSpPr>
        <p:spPr bwMode="auto">
          <a:xfrm>
            <a:off x="3354961" y="251597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09" name="Oval 108">
            <a:extLst>
              <a:ext uri="{FF2B5EF4-FFF2-40B4-BE49-F238E27FC236}">
                <a16:creationId xmlns:a16="http://schemas.microsoft.com/office/drawing/2014/main" id="{BE8D4F24-8B65-496E-BD36-3FDBE98BA0DB}"/>
              </a:ext>
            </a:extLst>
          </p:cNvPr>
          <p:cNvSpPr/>
          <p:nvPr/>
        </p:nvSpPr>
        <p:spPr bwMode="auto">
          <a:xfrm>
            <a:off x="3061862" y="244663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0" name="Oval 109">
            <a:extLst>
              <a:ext uri="{FF2B5EF4-FFF2-40B4-BE49-F238E27FC236}">
                <a16:creationId xmlns:a16="http://schemas.microsoft.com/office/drawing/2014/main" id="{6CFA9987-38A4-4B98-8742-54BCFCB405B3}"/>
              </a:ext>
            </a:extLst>
          </p:cNvPr>
          <p:cNvSpPr/>
          <p:nvPr/>
        </p:nvSpPr>
        <p:spPr bwMode="auto">
          <a:xfrm>
            <a:off x="3763861" y="24909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1" name="Oval 110">
            <a:extLst>
              <a:ext uri="{FF2B5EF4-FFF2-40B4-BE49-F238E27FC236}">
                <a16:creationId xmlns:a16="http://schemas.microsoft.com/office/drawing/2014/main" id="{364CA6A2-7977-40FD-AF1D-913FA8129013}"/>
              </a:ext>
            </a:extLst>
          </p:cNvPr>
          <p:cNvSpPr/>
          <p:nvPr/>
        </p:nvSpPr>
        <p:spPr bwMode="auto">
          <a:xfrm>
            <a:off x="3058515" y="3064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2" name="Oval 111">
            <a:extLst>
              <a:ext uri="{FF2B5EF4-FFF2-40B4-BE49-F238E27FC236}">
                <a16:creationId xmlns:a16="http://schemas.microsoft.com/office/drawing/2014/main" id="{C7A38980-98B2-4A33-9298-6C0CB2790134}"/>
              </a:ext>
            </a:extLst>
          </p:cNvPr>
          <p:cNvSpPr/>
          <p:nvPr/>
        </p:nvSpPr>
        <p:spPr bwMode="auto">
          <a:xfrm>
            <a:off x="2533722" y="280677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3" name="Oval 112">
            <a:extLst>
              <a:ext uri="{FF2B5EF4-FFF2-40B4-BE49-F238E27FC236}">
                <a16:creationId xmlns:a16="http://schemas.microsoft.com/office/drawing/2014/main" id="{FA785649-F07A-4043-B475-7F1F0F679878}"/>
              </a:ext>
            </a:extLst>
          </p:cNvPr>
          <p:cNvSpPr/>
          <p:nvPr/>
        </p:nvSpPr>
        <p:spPr bwMode="auto">
          <a:xfrm>
            <a:off x="10131970" y="268350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4" name="Oval 113">
            <a:extLst>
              <a:ext uri="{FF2B5EF4-FFF2-40B4-BE49-F238E27FC236}">
                <a16:creationId xmlns:a16="http://schemas.microsoft.com/office/drawing/2014/main" id="{5781D251-7C3B-4A49-B6DF-2A7926864EA0}"/>
              </a:ext>
            </a:extLst>
          </p:cNvPr>
          <p:cNvSpPr/>
          <p:nvPr/>
        </p:nvSpPr>
        <p:spPr bwMode="auto">
          <a:xfrm>
            <a:off x="9907628" y="302216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5" name="Oval 114">
            <a:extLst>
              <a:ext uri="{FF2B5EF4-FFF2-40B4-BE49-F238E27FC236}">
                <a16:creationId xmlns:a16="http://schemas.microsoft.com/office/drawing/2014/main" id="{8C04A6B8-8C99-4878-AD26-3775323A9CCF}"/>
              </a:ext>
            </a:extLst>
          </p:cNvPr>
          <p:cNvSpPr/>
          <p:nvPr/>
        </p:nvSpPr>
        <p:spPr bwMode="auto">
          <a:xfrm>
            <a:off x="10183121" y="51020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6" name="Oval 115">
            <a:extLst>
              <a:ext uri="{FF2B5EF4-FFF2-40B4-BE49-F238E27FC236}">
                <a16:creationId xmlns:a16="http://schemas.microsoft.com/office/drawing/2014/main" id="{BAB4ED6B-EF17-43B3-8BBB-9BCDC42F3E70}"/>
              </a:ext>
            </a:extLst>
          </p:cNvPr>
          <p:cNvSpPr/>
          <p:nvPr/>
        </p:nvSpPr>
        <p:spPr bwMode="auto">
          <a:xfrm>
            <a:off x="9209951" y="33738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7" name="Oval 116">
            <a:extLst>
              <a:ext uri="{FF2B5EF4-FFF2-40B4-BE49-F238E27FC236}">
                <a16:creationId xmlns:a16="http://schemas.microsoft.com/office/drawing/2014/main" id="{A81E455E-4821-4E6A-9E78-EBAE5B885957}"/>
              </a:ext>
            </a:extLst>
          </p:cNvPr>
          <p:cNvSpPr/>
          <p:nvPr/>
        </p:nvSpPr>
        <p:spPr bwMode="auto">
          <a:xfrm>
            <a:off x="3037646" y="272156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8" name="Oval 117">
            <a:extLst>
              <a:ext uri="{FF2B5EF4-FFF2-40B4-BE49-F238E27FC236}">
                <a16:creationId xmlns:a16="http://schemas.microsoft.com/office/drawing/2014/main" id="{E3FDD28C-290E-40F0-999B-CBC6B67273C7}"/>
              </a:ext>
            </a:extLst>
          </p:cNvPr>
          <p:cNvSpPr/>
          <p:nvPr/>
        </p:nvSpPr>
        <p:spPr bwMode="auto">
          <a:xfrm>
            <a:off x="8273189" y="37108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9" name="Oval 118">
            <a:extLst>
              <a:ext uri="{FF2B5EF4-FFF2-40B4-BE49-F238E27FC236}">
                <a16:creationId xmlns:a16="http://schemas.microsoft.com/office/drawing/2014/main" id="{92A3A16A-466C-4C21-BBD4-44276124AC07}"/>
              </a:ext>
            </a:extLst>
          </p:cNvPr>
          <p:cNvSpPr/>
          <p:nvPr/>
        </p:nvSpPr>
        <p:spPr bwMode="auto">
          <a:xfrm>
            <a:off x="3554347" y="290832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0" name="Oval 119">
            <a:extLst>
              <a:ext uri="{FF2B5EF4-FFF2-40B4-BE49-F238E27FC236}">
                <a16:creationId xmlns:a16="http://schemas.microsoft.com/office/drawing/2014/main" id="{133E6F3C-10D3-42B9-9641-8A9E761BAB6C}"/>
              </a:ext>
            </a:extLst>
          </p:cNvPr>
          <p:cNvSpPr/>
          <p:nvPr/>
        </p:nvSpPr>
        <p:spPr bwMode="auto">
          <a:xfrm>
            <a:off x="3641170" y="274882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1" name="Oval 120">
            <a:extLst>
              <a:ext uri="{FF2B5EF4-FFF2-40B4-BE49-F238E27FC236}">
                <a16:creationId xmlns:a16="http://schemas.microsoft.com/office/drawing/2014/main" id="{841A761D-5538-4BEC-A141-92E5857D9871}"/>
              </a:ext>
            </a:extLst>
          </p:cNvPr>
          <p:cNvSpPr/>
          <p:nvPr/>
        </p:nvSpPr>
        <p:spPr bwMode="auto">
          <a:xfrm>
            <a:off x="5715837" y="189107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2" name="Oval 121">
            <a:extLst>
              <a:ext uri="{FF2B5EF4-FFF2-40B4-BE49-F238E27FC236}">
                <a16:creationId xmlns:a16="http://schemas.microsoft.com/office/drawing/2014/main" id="{1ED2DD35-8950-40FE-AF63-5220AECE7EC0}"/>
              </a:ext>
            </a:extLst>
          </p:cNvPr>
          <p:cNvSpPr/>
          <p:nvPr/>
        </p:nvSpPr>
        <p:spPr bwMode="auto">
          <a:xfrm>
            <a:off x="6117343" y="1979821"/>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2214CDDF-A6CE-4A53-A0D6-E8D8F88975DE}"/>
              </a:ext>
            </a:extLst>
          </p:cNvPr>
          <p:cNvSpPr/>
          <p:nvPr/>
        </p:nvSpPr>
        <p:spPr bwMode="auto">
          <a:xfrm>
            <a:off x="5965001" y="22725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4" name="Oval 123">
            <a:extLst>
              <a:ext uri="{FF2B5EF4-FFF2-40B4-BE49-F238E27FC236}">
                <a16:creationId xmlns:a16="http://schemas.microsoft.com/office/drawing/2014/main" id="{EEE8AAF4-F6C5-44AE-9CE9-283655F5B16A}"/>
              </a:ext>
            </a:extLst>
          </p:cNvPr>
          <p:cNvSpPr/>
          <p:nvPr/>
        </p:nvSpPr>
        <p:spPr bwMode="auto">
          <a:xfrm>
            <a:off x="5965001" y="190593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5" name="Oval 124">
            <a:extLst>
              <a:ext uri="{FF2B5EF4-FFF2-40B4-BE49-F238E27FC236}">
                <a16:creationId xmlns:a16="http://schemas.microsoft.com/office/drawing/2014/main" id="{F894A6A2-566B-4478-B363-67A240D9A03E}"/>
              </a:ext>
            </a:extLst>
          </p:cNvPr>
          <p:cNvSpPr/>
          <p:nvPr/>
        </p:nvSpPr>
        <p:spPr bwMode="auto">
          <a:xfrm>
            <a:off x="6670513" y="491315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6" name="Oval 125">
            <a:extLst>
              <a:ext uri="{FF2B5EF4-FFF2-40B4-BE49-F238E27FC236}">
                <a16:creationId xmlns:a16="http://schemas.microsoft.com/office/drawing/2014/main" id="{7D0D76CE-B435-4CBD-B966-2911D918D079}"/>
              </a:ext>
            </a:extLst>
          </p:cNvPr>
          <p:cNvSpPr/>
          <p:nvPr/>
        </p:nvSpPr>
        <p:spPr bwMode="auto">
          <a:xfrm>
            <a:off x="6830803" y="4725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7" name="Oval 126">
            <a:extLst>
              <a:ext uri="{FF2B5EF4-FFF2-40B4-BE49-F238E27FC236}">
                <a16:creationId xmlns:a16="http://schemas.microsoft.com/office/drawing/2014/main" id="{9BDE9AF6-19B2-4AB3-8C63-0A093FF8C74E}"/>
              </a:ext>
            </a:extLst>
          </p:cNvPr>
          <p:cNvSpPr/>
          <p:nvPr/>
        </p:nvSpPr>
        <p:spPr bwMode="auto">
          <a:xfrm>
            <a:off x="7395173" y="325132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8" name="Oval 127">
            <a:extLst>
              <a:ext uri="{FF2B5EF4-FFF2-40B4-BE49-F238E27FC236}">
                <a16:creationId xmlns:a16="http://schemas.microsoft.com/office/drawing/2014/main" id="{5A4A5624-5444-4AC4-9525-FBAEB5348B6F}"/>
              </a:ext>
            </a:extLst>
          </p:cNvPr>
          <p:cNvSpPr/>
          <p:nvPr/>
        </p:nvSpPr>
        <p:spPr bwMode="auto">
          <a:xfrm>
            <a:off x="10307701" y="481137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9" name="Oval 128">
            <a:extLst>
              <a:ext uri="{FF2B5EF4-FFF2-40B4-BE49-F238E27FC236}">
                <a16:creationId xmlns:a16="http://schemas.microsoft.com/office/drawing/2014/main" id="{443A113B-566B-424C-A07B-439FCEFF6393}"/>
              </a:ext>
            </a:extLst>
          </p:cNvPr>
          <p:cNvSpPr/>
          <p:nvPr/>
        </p:nvSpPr>
        <p:spPr bwMode="auto">
          <a:xfrm>
            <a:off x="7530512" y="33866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0" name="Oval 129">
            <a:extLst>
              <a:ext uri="{FF2B5EF4-FFF2-40B4-BE49-F238E27FC236}">
                <a16:creationId xmlns:a16="http://schemas.microsoft.com/office/drawing/2014/main" id="{5C6A9A08-3238-4B0C-AB66-F868FC63E967}"/>
              </a:ext>
            </a:extLst>
          </p:cNvPr>
          <p:cNvSpPr/>
          <p:nvPr/>
        </p:nvSpPr>
        <p:spPr bwMode="auto">
          <a:xfrm>
            <a:off x="6095611" y="202437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1" name="Oval 130">
            <a:extLst>
              <a:ext uri="{FF2B5EF4-FFF2-40B4-BE49-F238E27FC236}">
                <a16:creationId xmlns:a16="http://schemas.microsoft.com/office/drawing/2014/main" id="{CDBE18BE-5B00-4D47-BE18-C3891EE08EC0}"/>
              </a:ext>
            </a:extLst>
          </p:cNvPr>
          <p:cNvSpPr/>
          <p:nvPr/>
        </p:nvSpPr>
        <p:spPr bwMode="auto">
          <a:xfrm>
            <a:off x="6042649" y="215461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2" name="Oval 131">
            <a:extLst>
              <a:ext uri="{FF2B5EF4-FFF2-40B4-BE49-F238E27FC236}">
                <a16:creationId xmlns:a16="http://schemas.microsoft.com/office/drawing/2014/main" id="{241C1609-6C23-479D-8133-DC07B1357BD8}"/>
              </a:ext>
            </a:extLst>
          </p:cNvPr>
          <p:cNvSpPr/>
          <p:nvPr/>
        </p:nvSpPr>
        <p:spPr bwMode="auto">
          <a:xfrm>
            <a:off x="2765410" y="292990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3" name="Oval 132">
            <a:extLst>
              <a:ext uri="{FF2B5EF4-FFF2-40B4-BE49-F238E27FC236}">
                <a16:creationId xmlns:a16="http://schemas.microsoft.com/office/drawing/2014/main" id="{187BE6F2-6C65-47AF-9BAF-7AE32EFE1FD4}"/>
              </a:ext>
            </a:extLst>
          </p:cNvPr>
          <p:cNvSpPr/>
          <p:nvPr/>
        </p:nvSpPr>
        <p:spPr bwMode="auto">
          <a:xfrm>
            <a:off x="2773406" y="2714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4" name="Oval 133">
            <a:extLst>
              <a:ext uri="{FF2B5EF4-FFF2-40B4-BE49-F238E27FC236}">
                <a16:creationId xmlns:a16="http://schemas.microsoft.com/office/drawing/2014/main" id="{89D16748-EF69-444F-8B59-53EC5CD065FC}"/>
              </a:ext>
            </a:extLst>
          </p:cNvPr>
          <p:cNvSpPr/>
          <p:nvPr/>
        </p:nvSpPr>
        <p:spPr bwMode="auto">
          <a:xfrm>
            <a:off x="9195476" y="27439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5" name="Oval 134">
            <a:extLst>
              <a:ext uri="{FF2B5EF4-FFF2-40B4-BE49-F238E27FC236}">
                <a16:creationId xmlns:a16="http://schemas.microsoft.com/office/drawing/2014/main" id="{3B3C20D6-7565-438E-95AD-71D12A7B266A}"/>
              </a:ext>
            </a:extLst>
          </p:cNvPr>
          <p:cNvSpPr/>
          <p:nvPr/>
        </p:nvSpPr>
        <p:spPr bwMode="auto">
          <a:xfrm>
            <a:off x="9093258" y="304980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6" name="Oval 135">
            <a:extLst>
              <a:ext uri="{FF2B5EF4-FFF2-40B4-BE49-F238E27FC236}">
                <a16:creationId xmlns:a16="http://schemas.microsoft.com/office/drawing/2014/main" id="{18B69489-0AFD-49AF-AB67-441943B82C42}"/>
              </a:ext>
            </a:extLst>
          </p:cNvPr>
          <p:cNvSpPr/>
          <p:nvPr/>
        </p:nvSpPr>
        <p:spPr bwMode="auto">
          <a:xfrm>
            <a:off x="6226221" y="211779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7" name="Oval 136">
            <a:extLst>
              <a:ext uri="{FF2B5EF4-FFF2-40B4-BE49-F238E27FC236}">
                <a16:creationId xmlns:a16="http://schemas.microsoft.com/office/drawing/2014/main" id="{2510B0C3-F484-4B90-A9D0-9BF6C4C2A964}"/>
              </a:ext>
            </a:extLst>
          </p:cNvPr>
          <p:cNvSpPr/>
          <p:nvPr/>
        </p:nvSpPr>
        <p:spPr bwMode="auto">
          <a:xfrm>
            <a:off x="6188436" y="2272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8" name="Oval 137">
            <a:extLst>
              <a:ext uri="{FF2B5EF4-FFF2-40B4-BE49-F238E27FC236}">
                <a16:creationId xmlns:a16="http://schemas.microsoft.com/office/drawing/2014/main" id="{0EBE05C7-BF63-4AD5-B115-7604B7011B70}"/>
              </a:ext>
            </a:extLst>
          </p:cNvPr>
          <p:cNvSpPr/>
          <p:nvPr/>
        </p:nvSpPr>
        <p:spPr bwMode="auto">
          <a:xfrm>
            <a:off x="3434358" y="286706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9" name="Oval 138">
            <a:extLst>
              <a:ext uri="{FF2B5EF4-FFF2-40B4-BE49-F238E27FC236}">
                <a16:creationId xmlns:a16="http://schemas.microsoft.com/office/drawing/2014/main" id="{5C3F90B6-0CCC-4A0C-8B36-A5446B157D2F}"/>
              </a:ext>
            </a:extLst>
          </p:cNvPr>
          <p:cNvSpPr/>
          <p:nvPr/>
        </p:nvSpPr>
        <p:spPr bwMode="auto">
          <a:xfrm>
            <a:off x="3535236" y="274006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0" name="Oval 139">
            <a:extLst>
              <a:ext uri="{FF2B5EF4-FFF2-40B4-BE49-F238E27FC236}">
                <a16:creationId xmlns:a16="http://schemas.microsoft.com/office/drawing/2014/main" id="{26DFD8BD-C856-4D62-8FB9-9347C47B385E}"/>
              </a:ext>
            </a:extLst>
          </p:cNvPr>
          <p:cNvSpPr/>
          <p:nvPr/>
        </p:nvSpPr>
        <p:spPr bwMode="auto">
          <a:xfrm>
            <a:off x="10029242" y="484322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1" name="Oval 140">
            <a:extLst>
              <a:ext uri="{FF2B5EF4-FFF2-40B4-BE49-F238E27FC236}">
                <a16:creationId xmlns:a16="http://schemas.microsoft.com/office/drawing/2014/main" id="{7C038802-9D84-42EF-8D58-664315B24743}"/>
              </a:ext>
            </a:extLst>
          </p:cNvPr>
          <p:cNvSpPr/>
          <p:nvPr/>
        </p:nvSpPr>
        <p:spPr bwMode="auto">
          <a:xfrm>
            <a:off x="2586746" y="253859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221870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6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54"/>
                                        </p:tgtEl>
                                        <p:attrNameLst>
                                          <p:attrName>style.visibility</p:attrName>
                                        </p:attrNameLst>
                                      </p:cBhvr>
                                      <p:to>
                                        <p:strVal val="visible"/>
                                      </p:to>
                                    </p:set>
                                    <p:anim calcmode="lin" valueType="num">
                                      <p:cBhvr>
                                        <p:cTn id="10" dur="500" fill="hold"/>
                                        <p:tgtEl>
                                          <p:spTgt spid="54"/>
                                        </p:tgtEl>
                                        <p:attrNameLst>
                                          <p:attrName>ppt_w</p:attrName>
                                        </p:attrNameLst>
                                      </p:cBhvr>
                                      <p:tavLst>
                                        <p:tav tm="0">
                                          <p:val>
                                            <p:fltVal val="0"/>
                                          </p:val>
                                        </p:tav>
                                        <p:tav tm="100000">
                                          <p:val>
                                            <p:strVal val="#ppt_w"/>
                                          </p:val>
                                        </p:tav>
                                      </p:tavLst>
                                    </p:anim>
                                    <p:anim calcmode="lin" valueType="num">
                                      <p:cBhvr>
                                        <p:cTn id="11" dur="500" fill="hold"/>
                                        <p:tgtEl>
                                          <p:spTgt spid="54"/>
                                        </p:tgtEl>
                                        <p:attrNameLst>
                                          <p:attrName>ppt_h</p:attrName>
                                        </p:attrNameLst>
                                      </p:cBhvr>
                                      <p:tavLst>
                                        <p:tav tm="0">
                                          <p:val>
                                            <p:fltVal val="0"/>
                                          </p:val>
                                        </p:tav>
                                        <p:tav tm="100000">
                                          <p:val>
                                            <p:strVal val="#ppt_h"/>
                                          </p:val>
                                        </p:tav>
                                      </p:tavLst>
                                    </p:anim>
                                    <p:animEffect transition="in" filter="fade">
                                      <p:cBhvr>
                                        <p:cTn id="12" dur="500"/>
                                        <p:tgtEl>
                                          <p:spTgt spid="54"/>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55"/>
                                        </p:tgtEl>
                                        <p:attrNameLst>
                                          <p:attrName>style.visibility</p:attrName>
                                        </p:attrNameLst>
                                      </p:cBhvr>
                                      <p:to>
                                        <p:strVal val="visible"/>
                                      </p:to>
                                    </p:set>
                                    <p:anim calcmode="lin" valueType="num">
                                      <p:cBhvr>
                                        <p:cTn id="15" dur="500" fill="hold"/>
                                        <p:tgtEl>
                                          <p:spTgt spid="55"/>
                                        </p:tgtEl>
                                        <p:attrNameLst>
                                          <p:attrName>ppt_w</p:attrName>
                                        </p:attrNameLst>
                                      </p:cBhvr>
                                      <p:tavLst>
                                        <p:tav tm="0">
                                          <p:val>
                                            <p:fltVal val="0"/>
                                          </p:val>
                                        </p:tav>
                                        <p:tav tm="100000">
                                          <p:val>
                                            <p:strVal val="#ppt_w"/>
                                          </p:val>
                                        </p:tav>
                                      </p:tavLst>
                                    </p:anim>
                                    <p:anim calcmode="lin" valueType="num">
                                      <p:cBhvr>
                                        <p:cTn id="16" dur="500" fill="hold"/>
                                        <p:tgtEl>
                                          <p:spTgt spid="55"/>
                                        </p:tgtEl>
                                        <p:attrNameLst>
                                          <p:attrName>ppt_h</p:attrName>
                                        </p:attrNameLst>
                                      </p:cBhvr>
                                      <p:tavLst>
                                        <p:tav tm="0">
                                          <p:val>
                                            <p:fltVal val="0"/>
                                          </p:val>
                                        </p:tav>
                                        <p:tav tm="100000">
                                          <p:val>
                                            <p:strVal val="#ppt_h"/>
                                          </p:val>
                                        </p:tav>
                                      </p:tavLst>
                                    </p:anim>
                                    <p:animEffect transition="in" filter="fade">
                                      <p:cBhvr>
                                        <p:cTn id="17" dur="500"/>
                                        <p:tgtEl>
                                          <p:spTgt spid="5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500" fill="hold"/>
                                        <p:tgtEl>
                                          <p:spTgt spid="56"/>
                                        </p:tgtEl>
                                        <p:attrNameLst>
                                          <p:attrName>ppt_w</p:attrName>
                                        </p:attrNameLst>
                                      </p:cBhvr>
                                      <p:tavLst>
                                        <p:tav tm="0">
                                          <p:val>
                                            <p:fltVal val="0"/>
                                          </p:val>
                                        </p:tav>
                                        <p:tav tm="100000">
                                          <p:val>
                                            <p:strVal val="#ppt_w"/>
                                          </p:val>
                                        </p:tav>
                                      </p:tavLst>
                                    </p:anim>
                                    <p:anim calcmode="lin" valueType="num">
                                      <p:cBhvr>
                                        <p:cTn id="21" dur="500" fill="hold"/>
                                        <p:tgtEl>
                                          <p:spTgt spid="56"/>
                                        </p:tgtEl>
                                        <p:attrNameLst>
                                          <p:attrName>ppt_h</p:attrName>
                                        </p:attrNameLst>
                                      </p:cBhvr>
                                      <p:tavLst>
                                        <p:tav tm="0">
                                          <p:val>
                                            <p:fltVal val="0"/>
                                          </p:val>
                                        </p:tav>
                                        <p:tav tm="100000">
                                          <p:val>
                                            <p:strVal val="#ppt_h"/>
                                          </p:val>
                                        </p:tav>
                                      </p:tavLst>
                                    </p:anim>
                                    <p:animEffect transition="in" filter="fade">
                                      <p:cBhvr>
                                        <p:cTn id="22" dur="500"/>
                                        <p:tgtEl>
                                          <p:spTgt spid="56"/>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animEffect transition="in" filter="fade">
                                      <p:cBhvr>
                                        <p:cTn id="27" dur="500"/>
                                        <p:tgtEl>
                                          <p:spTgt spid="5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p:cTn id="30" dur="500" fill="hold"/>
                                        <p:tgtEl>
                                          <p:spTgt spid="58"/>
                                        </p:tgtEl>
                                        <p:attrNameLst>
                                          <p:attrName>ppt_w</p:attrName>
                                        </p:attrNameLst>
                                      </p:cBhvr>
                                      <p:tavLst>
                                        <p:tav tm="0">
                                          <p:val>
                                            <p:fltVal val="0"/>
                                          </p:val>
                                        </p:tav>
                                        <p:tav tm="100000">
                                          <p:val>
                                            <p:strVal val="#ppt_w"/>
                                          </p:val>
                                        </p:tav>
                                      </p:tavLst>
                                    </p:anim>
                                    <p:anim calcmode="lin" valueType="num">
                                      <p:cBhvr>
                                        <p:cTn id="31" dur="500" fill="hold"/>
                                        <p:tgtEl>
                                          <p:spTgt spid="58"/>
                                        </p:tgtEl>
                                        <p:attrNameLst>
                                          <p:attrName>ppt_h</p:attrName>
                                        </p:attrNameLst>
                                      </p:cBhvr>
                                      <p:tavLst>
                                        <p:tav tm="0">
                                          <p:val>
                                            <p:fltVal val="0"/>
                                          </p:val>
                                        </p:tav>
                                        <p:tav tm="100000">
                                          <p:val>
                                            <p:strVal val="#ppt_h"/>
                                          </p:val>
                                        </p:tav>
                                      </p:tavLst>
                                    </p:anim>
                                    <p:animEffect transition="in" filter="fade">
                                      <p:cBhvr>
                                        <p:cTn id="32" dur="500"/>
                                        <p:tgtEl>
                                          <p:spTgt spid="58"/>
                                        </p:tgtEl>
                                      </p:cBhvr>
                                    </p:animEffect>
                                  </p:childTnLst>
                                </p:cTn>
                              </p:par>
                              <p:par>
                                <p:cTn id="33" presetID="53" presetClass="entr" presetSubtype="16" fill="hold" grpId="0" nodeType="withEffect">
                                  <p:stCondLst>
                                    <p:cond delay="1500"/>
                                  </p:stCondLst>
                                  <p:childTnLst>
                                    <p:set>
                                      <p:cBhvr>
                                        <p:cTn id="34" dur="1" fill="hold">
                                          <p:stCondLst>
                                            <p:cond delay="0"/>
                                          </p:stCondLst>
                                        </p:cTn>
                                        <p:tgtEl>
                                          <p:spTgt spid="59"/>
                                        </p:tgtEl>
                                        <p:attrNameLst>
                                          <p:attrName>style.visibility</p:attrName>
                                        </p:attrNameLst>
                                      </p:cBhvr>
                                      <p:to>
                                        <p:strVal val="visible"/>
                                      </p:to>
                                    </p:set>
                                    <p:anim calcmode="lin" valueType="num">
                                      <p:cBhvr>
                                        <p:cTn id="35" dur="500" fill="hold"/>
                                        <p:tgtEl>
                                          <p:spTgt spid="59"/>
                                        </p:tgtEl>
                                        <p:attrNameLst>
                                          <p:attrName>ppt_w</p:attrName>
                                        </p:attrNameLst>
                                      </p:cBhvr>
                                      <p:tavLst>
                                        <p:tav tm="0">
                                          <p:val>
                                            <p:fltVal val="0"/>
                                          </p:val>
                                        </p:tav>
                                        <p:tav tm="100000">
                                          <p:val>
                                            <p:strVal val="#ppt_w"/>
                                          </p:val>
                                        </p:tav>
                                      </p:tavLst>
                                    </p:anim>
                                    <p:anim calcmode="lin" valueType="num">
                                      <p:cBhvr>
                                        <p:cTn id="36" dur="500" fill="hold"/>
                                        <p:tgtEl>
                                          <p:spTgt spid="59"/>
                                        </p:tgtEl>
                                        <p:attrNameLst>
                                          <p:attrName>ppt_h</p:attrName>
                                        </p:attrNameLst>
                                      </p:cBhvr>
                                      <p:tavLst>
                                        <p:tav tm="0">
                                          <p:val>
                                            <p:fltVal val="0"/>
                                          </p:val>
                                        </p:tav>
                                        <p:tav tm="100000">
                                          <p:val>
                                            <p:strVal val="#ppt_h"/>
                                          </p:val>
                                        </p:tav>
                                      </p:tavLst>
                                    </p:anim>
                                    <p:animEffect transition="in" filter="fade">
                                      <p:cBhvr>
                                        <p:cTn id="37" dur="500"/>
                                        <p:tgtEl>
                                          <p:spTgt spid="59"/>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 calcmode="lin" valueType="num">
                                      <p:cBhvr>
                                        <p:cTn id="40" dur="500" fill="hold"/>
                                        <p:tgtEl>
                                          <p:spTgt spid="60"/>
                                        </p:tgtEl>
                                        <p:attrNameLst>
                                          <p:attrName>ppt_w</p:attrName>
                                        </p:attrNameLst>
                                      </p:cBhvr>
                                      <p:tavLst>
                                        <p:tav tm="0">
                                          <p:val>
                                            <p:fltVal val="0"/>
                                          </p:val>
                                        </p:tav>
                                        <p:tav tm="100000">
                                          <p:val>
                                            <p:strVal val="#ppt_w"/>
                                          </p:val>
                                        </p:tav>
                                      </p:tavLst>
                                    </p:anim>
                                    <p:anim calcmode="lin" valueType="num">
                                      <p:cBhvr>
                                        <p:cTn id="41" dur="500" fill="hold"/>
                                        <p:tgtEl>
                                          <p:spTgt spid="60"/>
                                        </p:tgtEl>
                                        <p:attrNameLst>
                                          <p:attrName>ppt_h</p:attrName>
                                        </p:attrNameLst>
                                      </p:cBhvr>
                                      <p:tavLst>
                                        <p:tav tm="0">
                                          <p:val>
                                            <p:fltVal val="0"/>
                                          </p:val>
                                        </p:tav>
                                        <p:tav tm="100000">
                                          <p:val>
                                            <p:strVal val="#ppt_h"/>
                                          </p:val>
                                        </p:tav>
                                      </p:tavLst>
                                    </p:anim>
                                    <p:animEffect transition="in" filter="fade">
                                      <p:cBhvr>
                                        <p:cTn id="42" dur="500"/>
                                        <p:tgtEl>
                                          <p:spTgt spid="60"/>
                                        </p:tgtEl>
                                      </p:cBhvr>
                                    </p:animEffect>
                                  </p:childTnLst>
                                </p:cTn>
                              </p:par>
                              <p:par>
                                <p:cTn id="43" presetID="53" presetClass="entr" presetSubtype="16" fill="hold" grpId="0" nodeType="withEffect">
                                  <p:stCondLst>
                                    <p:cond delay="1250"/>
                                  </p:stCondLst>
                                  <p:childTnLst>
                                    <p:set>
                                      <p:cBhvr>
                                        <p:cTn id="44" dur="1" fill="hold">
                                          <p:stCondLst>
                                            <p:cond delay="0"/>
                                          </p:stCondLst>
                                        </p:cTn>
                                        <p:tgtEl>
                                          <p:spTgt spid="61"/>
                                        </p:tgtEl>
                                        <p:attrNameLst>
                                          <p:attrName>style.visibility</p:attrName>
                                        </p:attrNameLst>
                                      </p:cBhvr>
                                      <p:to>
                                        <p:strVal val="visible"/>
                                      </p:to>
                                    </p:set>
                                    <p:anim calcmode="lin" valueType="num">
                                      <p:cBhvr>
                                        <p:cTn id="45" dur="500" fill="hold"/>
                                        <p:tgtEl>
                                          <p:spTgt spid="61"/>
                                        </p:tgtEl>
                                        <p:attrNameLst>
                                          <p:attrName>ppt_w</p:attrName>
                                        </p:attrNameLst>
                                      </p:cBhvr>
                                      <p:tavLst>
                                        <p:tav tm="0">
                                          <p:val>
                                            <p:fltVal val="0"/>
                                          </p:val>
                                        </p:tav>
                                        <p:tav tm="100000">
                                          <p:val>
                                            <p:strVal val="#ppt_w"/>
                                          </p:val>
                                        </p:tav>
                                      </p:tavLst>
                                    </p:anim>
                                    <p:anim calcmode="lin" valueType="num">
                                      <p:cBhvr>
                                        <p:cTn id="46" dur="500" fill="hold"/>
                                        <p:tgtEl>
                                          <p:spTgt spid="61"/>
                                        </p:tgtEl>
                                        <p:attrNameLst>
                                          <p:attrName>ppt_h</p:attrName>
                                        </p:attrNameLst>
                                      </p:cBhvr>
                                      <p:tavLst>
                                        <p:tav tm="0">
                                          <p:val>
                                            <p:fltVal val="0"/>
                                          </p:val>
                                        </p:tav>
                                        <p:tav tm="100000">
                                          <p:val>
                                            <p:strVal val="#ppt_h"/>
                                          </p:val>
                                        </p:tav>
                                      </p:tavLst>
                                    </p:anim>
                                    <p:animEffect transition="in" filter="fade">
                                      <p:cBhvr>
                                        <p:cTn id="47" dur="500"/>
                                        <p:tgtEl>
                                          <p:spTgt spid="61"/>
                                        </p:tgtEl>
                                      </p:cBhvr>
                                    </p:animEffect>
                                  </p:childTnLst>
                                </p:cTn>
                              </p:par>
                              <p:par>
                                <p:cTn id="48" presetID="53" presetClass="entr" presetSubtype="16" fill="hold" grpId="0" nodeType="withEffect">
                                  <p:stCondLst>
                                    <p:cond delay="750"/>
                                  </p:stCondLst>
                                  <p:childTnLst>
                                    <p:set>
                                      <p:cBhvr>
                                        <p:cTn id="49" dur="1" fill="hold">
                                          <p:stCondLst>
                                            <p:cond delay="0"/>
                                          </p:stCondLst>
                                        </p:cTn>
                                        <p:tgtEl>
                                          <p:spTgt spid="62"/>
                                        </p:tgtEl>
                                        <p:attrNameLst>
                                          <p:attrName>style.visibility</p:attrName>
                                        </p:attrNameLst>
                                      </p:cBhvr>
                                      <p:to>
                                        <p:strVal val="visible"/>
                                      </p:to>
                                    </p:set>
                                    <p:anim calcmode="lin" valueType="num">
                                      <p:cBhvr>
                                        <p:cTn id="50" dur="500" fill="hold"/>
                                        <p:tgtEl>
                                          <p:spTgt spid="62"/>
                                        </p:tgtEl>
                                        <p:attrNameLst>
                                          <p:attrName>ppt_w</p:attrName>
                                        </p:attrNameLst>
                                      </p:cBhvr>
                                      <p:tavLst>
                                        <p:tav tm="0">
                                          <p:val>
                                            <p:fltVal val="0"/>
                                          </p:val>
                                        </p:tav>
                                        <p:tav tm="100000">
                                          <p:val>
                                            <p:strVal val="#ppt_w"/>
                                          </p:val>
                                        </p:tav>
                                      </p:tavLst>
                                    </p:anim>
                                    <p:anim calcmode="lin" valueType="num">
                                      <p:cBhvr>
                                        <p:cTn id="51" dur="500" fill="hold"/>
                                        <p:tgtEl>
                                          <p:spTgt spid="62"/>
                                        </p:tgtEl>
                                        <p:attrNameLst>
                                          <p:attrName>ppt_h</p:attrName>
                                        </p:attrNameLst>
                                      </p:cBhvr>
                                      <p:tavLst>
                                        <p:tav tm="0">
                                          <p:val>
                                            <p:fltVal val="0"/>
                                          </p:val>
                                        </p:tav>
                                        <p:tav tm="100000">
                                          <p:val>
                                            <p:strVal val="#ppt_h"/>
                                          </p:val>
                                        </p:tav>
                                      </p:tavLst>
                                    </p:anim>
                                    <p:animEffect transition="in" filter="fade">
                                      <p:cBhvr>
                                        <p:cTn id="52" dur="500"/>
                                        <p:tgtEl>
                                          <p:spTgt spid="62"/>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anim calcmode="lin" valueType="num">
                                      <p:cBhvr>
                                        <p:cTn id="55" dur="500" fill="hold"/>
                                        <p:tgtEl>
                                          <p:spTgt spid="90"/>
                                        </p:tgtEl>
                                        <p:attrNameLst>
                                          <p:attrName>ppt_w</p:attrName>
                                        </p:attrNameLst>
                                      </p:cBhvr>
                                      <p:tavLst>
                                        <p:tav tm="0">
                                          <p:val>
                                            <p:fltVal val="0"/>
                                          </p:val>
                                        </p:tav>
                                        <p:tav tm="100000">
                                          <p:val>
                                            <p:strVal val="#ppt_w"/>
                                          </p:val>
                                        </p:tav>
                                      </p:tavLst>
                                    </p:anim>
                                    <p:anim calcmode="lin" valueType="num">
                                      <p:cBhvr>
                                        <p:cTn id="56" dur="500" fill="hold"/>
                                        <p:tgtEl>
                                          <p:spTgt spid="90"/>
                                        </p:tgtEl>
                                        <p:attrNameLst>
                                          <p:attrName>ppt_h</p:attrName>
                                        </p:attrNameLst>
                                      </p:cBhvr>
                                      <p:tavLst>
                                        <p:tav tm="0">
                                          <p:val>
                                            <p:fltVal val="0"/>
                                          </p:val>
                                        </p:tav>
                                        <p:tav tm="100000">
                                          <p:val>
                                            <p:strVal val="#ppt_h"/>
                                          </p:val>
                                        </p:tav>
                                      </p:tavLst>
                                    </p:anim>
                                    <p:animEffect transition="in" filter="fade">
                                      <p:cBhvr>
                                        <p:cTn id="57" dur="500"/>
                                        <p:tgtEl>
                                          <p:spTgt spid="90"/>
                                        </p:tgtEl>
                                      </p:cBhvr>
                                    </p:animEffect>
                                  </p:childTnLst>
                                </p:cTn>
                              </p:par>
                              <p:par>
                                <p:cTn id="58" presetID="53" presetClass="entr" presetSubtype="16" fill="hold" grpId="0" nodeType="withEffect">
                                  <p:stCondLst>
                                    <p:cond delay="750"/>
                                  </p:stCondLst>
                                  <p:childTnLst>
                                    <p:set>
                                      <p:cBhvr>
                                        <p:cTn id="59" dur="1" fill="hold">
                                          <p:stCondLst>
                                            <p:cond delay="0"/>
                                          </p:stCondLst>
                                        </p:cTn>
                                        <p:tgtEl>
                                          <p:spTgt spid="108"/>
                                        </p:tgtEl>
                                        <p:attrNameLst>
                                          <p:attrName>style.visibility</p:attrName>
                                        </p:attrNameLst>
                                      </p:cBhvr>
                                      <p:to>
                                        <p:strVal val="visible"/>
                                      </p:to>
                                    </p:set>
                                    <p:anim calcmode="lin" valueType="num">
                                      <p:cBhvr>
                                        <p:cTn id="60" dur="500" fill="hold"/>
                                        <p:tgtEl>
                                          <p:spTgt spid="108"/>
                                        </p:tgtEl>
                                        <p:attrNameLst>
                                          <p:attrName>ppt_w</p:attrName>
                                        </p:attrNameLst>
                                      </p:cBhvr>
                                      <p:tavLst>
                                        <p:tav tm="0">
                                          <p:val>
                                            <p:fltVal val="0"/>
                                          </p:val>
                                        </p:tav>
                                        <p:tav tm="100000">
                                          <p:val>
                                            <p:strVal val="#ppt_w"/>
                                          </p:val>
                                        </p:tav>
                                      </p:tavLst>
                                    </p:anim>
                                    <p:anim calcmode="lin" valueType="num">
                                      <p:cBhvr>
                                        <p:cTn id="61" dur="500" fill="hold"/>
                                        <p:tgtEl>
                                          <p:spTgt spid="108"/>
                                        </p:tgtEl>
                                        <p:attrNameLst>
                                          <p:attrName>ppt_h</p:attrName>
                                        </p:attrNameLst>
                                      </p:cBhvr>
                                      <p:tavLst>
                                        <p:tav tm="0">
                                          <p:val>
                                            <p:fltVal val="0"/>
                                          </p:val>
                                        </p:tav>
                                        <p:tav tm="100000">
                                          <p:val>
                                            <p:strVal val="#ppt_h"/>
                                          </p:val>
                                        </p:tav>
                                      </p:tavLst>
                                    </p:anim>
                                    <p:animEffect transition="in" filter="fade">
                                      <p:cBhvr>
                                        <p:cTn id="62" dur="500"/>
                                        <p:tgtEl>
                                          <p:spTgt spid="108"/>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09"/>
                                        </p:tgtEl>
                                        <p:attrNameLst>
                                          <p:attrName>style.visibility</p:attrName>
                                        </p:attrNameLst>
                                      </p:cBhvr>
                                      <p:to>
                                        <p:strVal val="visible"/>
                                      </p:to>
                                    </p:set>
                                    <p:anim calcmode="lin" valueType="num">
                                      <p:cBhvr>
                                        <p:cTn id="65" dur="500" fill="hold"/>
                                        <p:tgtEl>
                                          <p:spTgt spid="109"/>
                                        </p:tgtEl>
                                        <p:attrNameLst>
                                          <p:attrName>ppt_w</p:attrName>
                                        </p:attrNameLst>
                                      </p:cBhvr>
                                      <p:tavLst>
                                        <p:tav tm="0">
                                          <p:val>
                                            <p:fltVal val="0"/>
                                          </p:val>
                                        </p:tav>
                                        <p:tav tm="100000">
                                          <p:val>
                                            <p:strVal val="#ppt_w"/>
                                          </p:val>
                                        </p:tav>
                                      </p:tavLst>
                                    </p:anim>
                                    <p:anim calcmode="lin" valueType="num">
                                      <p:cBhvr>
                                        <p:cTn id="66" dur="500" fill="hold"/>
                                        <p:tgtEl>
                                          <p:spTgt spid="109"/>
                                        </p:tgtEl>
                                        <p:attrNameLst>
                                          <p:attrName>ppt_h</p:attrName>
                                        </p:attrNameLst>
                                      </p:cBhvr>
                                      <p:tavLst>
                                        <p:tav tm="0">
                                          <p:val>
                                            <p:fltVal val="0"/>
                                          </p:val>
                                        </p:tav>
                                        <p:tav tm="100000">
                                          <p:val>
                                            <p:strVal val="#ppt_h"/>
                                          </p:val>
                                        </p:tav>
                                      </p:tavLst>
                                    </p:anim>
                                    <p:animEffect transition="in" filter="fade">
                                      <p:cBhvr>
                                        <p:cTn id="67" dur="500"/>
                                        <p:tgtEl>
                                          <p:spTgt spid="109"/>
                                        </p:tgtEl>
                                      </p:cBhvr>
                                    </p:animEffect>
                                  </p:childTnLst>
                                </p:cTn>
                              </p:par>
                              <p:par>
                                <p:cTn id="68" presetID="53" presetClass="entr" presetSubtype="16" fill="hold" grpId="0" nodeType="withEffect">
                                  <p:stCondLst>
                                    <p:cond delay="1250"/>
                                  </p:stCondLst>
                                  <p:childTnLst>
                                    <p:set>
                                      <p:cBhvr>
                                        <p:cTn id="69" dur="1" fill="hold">
                                          <p:stCondLst>
                                            <p:cond delay="0"/>
                                          </p:stCondLst>
                                        </p:cTn>
                                        <p:tgtEl>
                                          <p:spTgt spid="110"/>
                                        </p:tgtEl>
                                        <p:attrNameLst>
                                          <p:attrName>style.visibility</p:attrName>
                                        </p:attrNameLst>
                                      </p:cBhvr>
                                      <p:to>
                                        <p:strVal val="visible"/>
                                      </p:to>
                                    </p:set>
                                    <p:anim calcmode="lin" valueType="num">
                                      <p:cBhvr>
                                        <p:cTn id="70" dur="500" fill="hold"/>
                                        <p:tgtEl>
                                          <p:spTgt spid="110"/>
                                        </p:tgtEl>
                                        <p:attrNameLst>
                                          <p:attrName>ppt_w</p:attrName>
                                        </p:attrNameLst>
                                      </p:cBhvr>
                                      <p:tavLst>
                                        <p:tav tm="0">
                                          <p:val>
                                            <p:fltVal val="0"/>
                                          </p:val>
                                        </p:tav>
                                        <p:tav tm="100000">
                                          <p:val>
                                            <p:strVal val="#ppt_w"/>
                                          </p:val>
                                        </p:tav>
                                      </p:tavLst>
                                    </p:anim>
                                    <p:anim calcmode="lin" valueType="num">
                                      <p:cBhvr>
                                        <p:cTn id="71" dur="500" fill="hold"/>
                                        <p:tgtEl>
                                          <p:spTgt spid="110"/>
                                        </p:tgtEl>
                                        <p:attrNameLst>
                                          <p:attrName>ppt_h</p:attrName>
                                        </p:attrNameLst>
                                      </p:cBhvr>
                                      <p:tavLst>
                                        <p:tav tm="0">
                                          <p:val>
                                            <p:fltVal val="0"/>
                                          </p:val>
                                        </p:tav>
                                        <p:tav tm="100000">
                                          <p:val>
                                            <p:strVal val="#ppt_h"/>
                                          </p:val>
                                        </p:tav>
                                      </p:tavLst>
                                    </p:anim>
                                    <p:animEffect transition="in" filter="fade">
                                      <p:cBhvr>
                                        <p:cTn id="72" dur="500"/>
                                        <p:tgtEl>
                                          <p:spTgt spid="110"/>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11"/>
                                        </p:tgtEl>
                                        <p:attrNameLst>
                                          <p:attrName>style.visibility</p:attrName>
                                        </p:attrNameLst>
                                      </p:cBhvr>
                                      <p:to>
                                        <p:strVal val="visible"/>
                                      </p:to>
                                    </p:set>
                                    <p:anim calcmode="lin" valueType="num">
                                      <p:cBhvr>
                                        <p:cTn id="75" dur="500" fill="hold"/>
                                        <p:tgtEl>
                                          <p:spTgt spid="111"/>
                                        </p:tgtEl>
                                        <p:attrNameLst>
                                          <p:attrName>ppt_w</p:attrName>
                                        </p:attrNameLst>
                                      </p:cBhvr>
                                      <p:tavLst>
                                        <p:tav tm="0">
                                          <p:val>
                                            <p:fltVal val="0"/>
                                          </p:val>
                                        </p:tav>
                                        <p:tav tm="100000">
                                          <p:val>
                                            <p:strVal val="#ppt_w"/>
                                          </p:val>
                                        </p:tav>
                                      </p:tavLst>
                                    </p:anim>
                                    <p:anim calcmode="lin" valueType="num">
                                      <p:cBhvr>
                                        <p:cTn id="76" dur="500" fill="hold"/>
                                        <p:tgtEl>
                                          <p:spTgt spid="111"/>
                                        </p:tgtEl>
                                        <p:attrNameLst>
                                          <p:attrName>ppt_h</p:attrName>
                                        </p:attrNameLst>
                                      </p:cBhvr>
                                      <p:tavLst>
                                        <p:tav tm="0">
                                          <p:val>
                                            <p:fltVal val="0"/>
                                          </p:val>
                                        </p:tav>
                                        <p:tav tm="100000">
                                          <p:val>
                                            <p:strVal val="#ppt_h"/>
                                          </p:val>
                                        </p:tav>
                                      </p:tavLst>
                                    </p:anim>
                                    <p:animEffect transition="in" filter="fade">
                                      <p:cBhvr>
                                        <p:cTn id="77" dur="500"/>
                                        <p:tgtEl>
                                          <p:spTgt spid="111"/>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112"/>
                                        </p:tgtEl>
                                        <p:attrNameLst>
                                          <p:attrName>style.visibility</p:attrName>
                                        </p:attrNameLst>
                                      </p:cBhvr>
                                      <p:to>
                                        <p:strVal val="visible"/>
                                      </p:to>
                                    </p:set>
                                    <p:anim calcmode="lin" valueType="num">
                                      <p:cBhvr>
                                        <p:cTn id="80" dur="500" fill="hold"/>
                                        <p:tgtEl>
                                          <p:spTgt spid="112"/>
                                        </p:tgtEl>
                                        <p:attrNameLst>
                                          <p:attrName>ppt_w</p:attrName>
                                        </p:attrNameLst>
                                      </p:cBhvr>
                                      <p:tavLst>
                                        <p:tav tm="0">
                                          <p:val>
                                            <p:fltVal val="0"/>
                                          </p:val>
                                        </p:tav>
                                        <p:tav tm="100000">
                                          <p:val>
                                            <p:strVal val="#ppt_w"/>
                                          </p:val>
                                        </p:tav>
                                      </p:tavLst>
                                    </p:anim>
                                    <p:anim calcmode="lin" valueType="num">
                                      <p:cBhvr>
                                        <p:cTn id="81" dur="500" fill="hold"/>
                                        <p:tgtEl>
                                          <p:spTgt spid="112"/>
                                        </p:tgtEl>
                                        <p:attrNameLst>
                                          <p:attrName>ppt_h</p:attrName>
                                        </p:attrNameLst>
                                      </p:cBhvr>
                                      <p:tavLst>
                                        <p:tav tm="0">
                                          <p:val>
                                            <p:fltVal val="0"/>
                                          </p:val>
                                        </p:tav>
                                        <p:tav tm="100000">
                                          <p:val>
                                            <p:strVal val="#ppt_h"/>
                                          </p:val>
                                        </p:tav>
                                      </p:tavLst>
                                    </p:anim>
                                    <p:animEffect transition="in" filter="fade">
                                      <p:cBhvr>
                                        <p:cTn id="82" dur="500"/>
                                        <p:tgtEl>
                                          <p:spTgt spid="112"/>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13"/>
                                        </p:tgtEl>
                                        <p:attrNameLst>
                                          <p:attrName>style.visibility</p:attrName>
                                        </p:attrNameLst>
                                      </p:cBhvr>
                                      <p:to>
                                        <p:strVal val="visible"/>
                                      </p:to>
                                    </p:set>
                                    <p:anim calcmode="lin" valueType="num">
                                      <p:cBhvr>
                                        <p:cTn id="85" dur="500" fill="hold"/>
                                        <p:tgtEl>
                                          <p:spTgt spid="113"/>
                                        </p:tgtEl>
                                        <p:attrNameLst>
                                          <p:attrName>ppt_w</p:attrName>
                                        </p:attrNameLst>
                                      </p:cBhvr>
                                      <p:tavLst>
                                        <p:tav tm="0">
                                          <p:val>
                                            <p:fltVal val="0"/>
                                          </p:val>
                                        </p:tav>
                                        <p:tav tm="100000">
                                          <p:val>
                                            <p:strVal val="#ppt_w"/>
                                          </p:val>
                                        </p:tav>
                                      </p:tavLst>
                                    </p:anim>
                                    <p:anim calcmode="lin" valueType="num">
                                      <p:cBhvr>
                                        <p:cTn id="86" dur="500" fill="hold"/>
                                        <p:tgtEl>
                                          <p:spTgt spid="113"/>
                                        </p:tgtEl>
                                        <p:attrNameLst>
                                          <p:attrName>ppt_h</p:attrName>
                                        </p:attrNameLst>
                                      </p:cBhvr>
                                      <p:tavLst>
                                        <p:tav tm="0">
                                          <p:val>
                                            <p:fltVal val="0"/>
                                          </p:val>
                                        </p:tav>
                                        <p:tav tm="100000">
                                          <p:val>
                                            <p:strVal val="#ppt_h"/>
                                          </p:val>
                                        </p:tav>
                                      </p:tavLst>
                                    </p:anim>
                                    <p:animEffect transition="in" filter="fade">
                                      <p:cBhvr>
                                        <p:cTn id="87" dur="500"/>
                                        <p:tgtEl>
                                          <p:spTgt spid="113"/>
                                        </p:tgtEl>
                                      </p:cBhvr>
                                    </p:animEffect>
                                  </p:childTnLst>
                                </p:cTn>
                              </p:par>
                              <p:par>
                                <p:cTn id="88" presetID="53" presetClass="entr" presetSubtype="16" fill="hold" grpId="0" nodeType="withEffect">
                                  <p:stCondLst>
                                    <p:cond delay="750"/>
                                  </p:stCondLst>
                                  <p:childTnLst>
                                    <p:set>
                                      <p:cBhvr>
                                        <p:cTn id="89" dur="1" fill="hold">
                                          <p:stCondLst>
                                            <p:cond delay="0"/>
                                          </p:stCondLst>
                                        </p:cTn>
                                        <p:tgtEl>
                                          <p:spTgt spid="114"/>
                                        </p:tgtEl>
                                        <p:attrNameLst>
                                          <p:attrName>style.visibility</p:attrName>
                                        </p:attrNameLst>
                                      </p:cBhvr>
                                      <p:to>
                                        <p:strVal val="visible"/>
                                      </p:to>
                                    </p:set>
                                    <p:anim calcmode="lin" valueType="num">
                                      <p:cBhvr>
                                        <p:cTn id="90" dur="500" fill="hold"/>
                                        <p:tgtEl>
                                          <p:spTgt spid="114"/>
                                        </p:tgtEl>
                                        <p:attrNameLst>
                                          <p:attrName>ppt_w</p:attrName>
                                        </p:attrNameLst>
                                      </p:cBhvr>
                                      <p:tavLst>
                                        <p:tav tm="0">
                                          <p:val>
                                            <p:fltVal val="0"/>
                                          </p:val>
                                        </p:tav>
                                        <p:tav tm="100000">
                                          <p:val>
                                            <p:strVal val="#ppt_w"/>
                                          </p:val>
                                        </p:tav>
                                      </p:tavLst>
                                    </p:anim>
                                    <p:anim calcmode="lin" valueType="num">
                                      <p:cBhvr>
                                        <p:cTn id="91" dur="500" fill="hold"/>
                                        <p:tgtEl>
                                          <p:spTgt spid="114"/>
                                        </p:tgtEl>
                                        <p:attrNameLst>
                                          <p:attrName>ppt_h</p:attrName>
                                        </p:attrNameLst>
                                      </p:cBhvr>
                                      <p:tavLst>
                                        <p:tav tm="0">
                                          <p:val>
                                            <p:fltVal val="0"/>
                                          </p:val>
                                        </p:tav>
                                        <p:tav tm="100000">
                                          <p:val>
                                            <p:strVal val="#ppt_h"/>
                                          </p:val>
                                        </p:tav>
                                      </p:tavLst>
                                    </p:anim>
                                    <p:animEffect transition="in" filter="fade">
                                      <p:cBhvr>
                                        <p:cTn id="92" dur="500"/>
                                        <p:tgtEl>
                                          <p:spTgt spid="114"/>
                                        </p:tgtEl>
                                      </p:cBhvr>
                                    </p:animEffect>
                                  </p:childTnLst>
                                </p:cTn>
                              </p:par>
                              <p:par>
                                <p:cTn id="93" presetID="53" presetClass="entr" presetSubtype="16" fill="hold" grpId="0" nodeType="withEffect">
                                  <p:stCondLst>
                                    <p:cond delay="25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16"/>
                                        </p:tgtEl>
                                        <p:attrNameLst>
                                          <p:attrName>style.visibility</p:attrName>
                                        </p:attrNameLst>
                                      </p:cBhvr>
                                      <p:to>
                                        <p:strVal val="visible"/>
                                      </p:to>
                                    </p:set>
                                    <p:anim calcmode="lin" valueType="num">
                                      <p:cBhvr>
                                        <p:cTn id="100" dur="500" fill="hold"/>
                                        <p:tgtEl>
                                          <p:spTgt spid="116"/>
                                        </p:tgtEl>
                                        <p:attrNameLst>
                                          <p:attrName>ppt_w</p:attrName>
                                        </p:attrNameLst>
                                      </p:cBhvr>
                                      <p:tavLst>
                                        <p:tav tm="0">
                                          <p:val>
                                            <p:fltVal val="0"/>
                                          </p:val>
                                        </p:tav>
                                        <p:tav tm="100000">
                                          <p:val>
                                            <p:strVal val="#ppt_w"/>
                                          </p:val>
                                        </p:tav>
                                      </p:tavLst>
                                    </p:anim>
                                    <p:anim calcmode="lin" valueType="num">
                                      <p:cBhvr>
                                        <p:cTn id="101" dur="500" fill="hold"/>
                                        <p:tgtEl>
                                          <p:spTgt spid="116"/>
                                        </p:tgtEl>
                                        <p:attrNameLst>
                                          <p:attrName>ppt_h</p:attrName>
                                        </p:attrNameLst>
                                      </p:cBhvr>
                                      <p:tavLst>
                                        <p:tav tm="0">
                                          <p:val>
                                            <p:fltVal val="0"/>
                                          </p:val>
                                        </p:tav>
                                        <p:tav tm="100000">
                                          <p:val>
                                            <p:strVal val="#ppt_h"/>
                                          </p:val>
                                        </p:tav>
                                      </p:tavLst>
                                    </p:anim>
                                    <p:animEffect transition="in" filter="fade">
                                      <p:cBhvr>
                                        <p:cTn id="102" dur="500"/>
                                        <p:tgtEl>
                                          <p:spTgt spid="116"/>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17"/>
                                        </p:tgtEl>
                                        <p:attrNameLst>
                                          <p:attrName>style.visibility</p:attrName>
                                        </p:attrNameLst>
                                      </p:cBhvr>
                                      <p:to>
                                        <p:strVal val="visible"/>
                                      </p:to>
                                    </p:set>
                                    <p:anim calcmode="lin" valueType="num">
                                      <p:cBhvr>
                                        <p:cTn id="105" dur="500" fill="hold"/>
                                        <p:tgtEl>
                                          <p:spTgt spid="117"/>
                                        </p:tgtEl>
                                        <p:attrNameLst>
                                          <p:attrName>ppt_w</p:attrName>
                                        </p:attrNameLst>
                                      </p:cBhvr>
                                      <p:tavLst>
                                        <p:tav tm="0">
                                          <p:val>
                                            <p:fltVal val="0"/>
                                          </p:val>
                                        </p:tav>
                                        <p:tav tm="100000">
                                          <p:val>
                                            <p:strVal val="#ppt_w"/>
                                          </p:val>
                                        </p:tav>
                                      </p:tavLst>
                                    </p:anim>
                                    <p:anim calcmode="lin" valueType="num">
                                      <p:cBhvr>
                                        <p:cTn id="106" dur="500" fill="hold"/>
                                        <p:tgtEl>
                                          <p:spTgt spid="117"/>
                                        </p:tgtEl>
                                        <p:attrNameLst>
                                          <p:attrName>ppt_h</p:attrName>
                                        </p:attrNameLst>
                                      </p:cBhvr>
                                      <p:tavLst>
                                        <p:tav tm="0">
                                          <p:val>
                                            <p:fltVal val="0"/>
                                          </p:val>
                                        </p:tav>
                                        <p:tav tm="100000">
                                          <p:val>
                                            <p:strVal val="#ppt_h"/>
                                          </p:val>
                                        </p:tav>
                                      </p:tavLst>
                                    </p:anim>
                                    <p:animEffect transition="in" filter="fade">
                                      <p:cBhvr>
                                        <p:cTn id="107" dur="500"/>
                                        <p:tgtEl>
                                          <p:spTgt spid="117"/>
                                        </p:tgtEl>
                                      </p:cBhvr>
                                    </p:animEffect>
                                  </p:childTnLst>
                                </p:cTn>
                              </p:par>
                              <p:par>
                                <p:cTn id="108" presetID="53" presetClass="entr" presetSubtype="16" fill="hold" grpId="0" nodeType="withEffect">
                                  <p:stCondLst>
                                    <p:cond delay="750"/>
                                  </p:stCondLst>
                                  <p:childTnLst>
                                    <p:set>
                                      <p:cBhvr>
                                        <p:cTn id="109" dur="1" fill="hold">
                                          <p:stCondLst>
                                            <p:cond delay="0"/>
                                          </p:stCondLst>
                                        </p:cTn>
                                        <p:tgtEl>
                                          <p:spTgt spid="118"/>
                                        </p:tgtEl>
                                        <p:attrNameLst>
                                          <p:attrName>style.visibility</p:attrName>
                                        </p:attrNameLst>
                                      </p:cBhvr>
                                      <p:to>
                                        <p:strVal val="visible"/>
                                      </p:to>
                                    </p:set>
                                    <p:anim calcmode="lin" valueType="num">
                                      <p:cBhvr>
                                        <p:cTn id="110" dur="500" fill="hold"/>
                                        <p:tgtEl>
                                          <p:spTgt spid="118"/>
                                        </p:tgtEl>
                                        <p:attrNameLst>
                                          <p:attrName>ppt_w</p:attrName>
                                        </p:attrNameLst>
                                      </p:cBhvr>
                                      <p:tavLst>
                                        <p:tav tm="0">
                                          <p:val>
                                            <p:fltVal val="0"/>
                                          </p:val>
                                        </p:tav>
                                        <p:tav tm="100000">
                                          <p:val>
                                            <p:strVal val="#ppt_w"/>
                                          </p:val>
                                        </p:tav>
                                      </p:tavLst>
                                    </p:anim>
                                    <p:anim calcmode="lin" valueType="num">
                                      <p:cBhvr>
                                        <p:cTn id="111" dur="500" fill="hold"/>
                                        <p:tgtEl>
                                          <p:spTgt spid="118"/>
                                        </p:tgtEl>
                                        <p:attrNameLst>
                                          <p:attrName>ppt_h</p:attrName>
                                        </p:attrNameLst>
                                      </p:cBhvr>
                                      <p:tavLst>
                                        <p:tav tm="0">
                                          <p:val>
                                            <p:fltVal val="0"/>
                                          </p:val>
                                        </p:tav>
                                        <p:tav tm="100000">
                                          <p:val>
                                            <p:strVal val="#ppt_h"/>
                                          </p:val>
                                        </p:tav>
                                      </p:tavLst>
                                    </p:anim>
                                    <p:animEffect transition="in" filter="fade">
                                      <p:cBhvr>
                                        <p:cTn id="112" dur="500"/>
                                        <p:tgtEl>
                                          <p:spTgt spid="118"/>
                                        </p:tgtEl>
                                      </p:cBhvr>
                                    </p:animEffect>
                                  </p:childTnLst>
                                </p:cTn>
                              </p:par>
                              <p:par>
                                <p:cTn id="113" presetID="53" presetClass="entr" presetSubtype="16" fill="hold" grpId="0" nodeType="withEffect">
                                  <p:stCondLst>
                                    <p:cond delay="250"/>
                                  </p:stCondLst>
                                  <p:childTnLst>
                                    <p:set>
                                      <p:cBhvr>
                                        <p:cTn id="114" dur="1" fill="hold">
                                          <p:stCondLst>
                                            <p:cond delay="0"/>
                                          </p:stCondLst>
                                        </p:cTn>
                                        <p:tgtEl>
                                          <p:spTgt spid="119"/>
                                        </p:tgtEl>
                                        <p:attrNameLst>
                                          <p:attrName>style.visibility</p:attrName>
                                        </p:attrNameLst>
                                      </p:cBhvr>
                                      <p:to>
                                        <p:strVal val="visible"/>
                                      </p:to>
                                    </p:set>
                                    <p:anim calcmode="lin" valueType="num">
                                      <p:cBhvr>
                                        <p:cTn id="115" dur="500" fill="hold"/>
                                        <p:tgtEl>
                                          <p:spTgt spid="119"/>
                                        </p:tgtEl>
                                        <p:attrNameLst>
                                          <p:attrName>ppt_w</p:attrName>
                                        </p:attrNameLst>
                                      </p:cBhvr>
                                      <p:tavLst>
                                        <p:tav tm="0">
                                          <p:val>
                                            <p:fltVal val="0"/>
                                          </p:val>
                                        </p:tav>
                                        <p:tav tm="100000">
                                          <p:val>
                                            <p:strVal val="#ppt_w"/>
                                          </p:val>
                                        </p:tav>
                                      </p:tavLst>
                                    </p:anim>
                                    <p:anim calcmode="lin" valueType="num">
                                      <p:cBhvr>
                                        <p:cTn id="116" dur="500" fill="hold"/>
                                        <p:tgtEl>
                                          <p:spTgt spid="119"/>
                                        </p:tgtEl>
                                        <p:attrNameLst>
                                          <p:attrName>ppt_h</p:attrName>
                                        </p:attrNameLst>
                                      </p:cBhvr>
                                      <p:tavLst>
                                        <p:tav tm="0">
                                          <p:val>
                                            <p:fltVal val="0"/>
                                          </p:val>
                                        </p:tav>
                                        <p:tav tm="100000">
                                          <p:val>
                                            <p:strVal val="#ppt_h"/>
                                          </p:val>
                                        </p:tav>
                                      </p:tavLst>
                                    </p:anim>
                                    <p:animEffect transition="in" filter="fade">
                                      <p:cBhvr>
                                        <p:cTn id="117" dur="500"/>
                                        <p:tgtEl>
                                          <p:spTgt spid="119"/>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20"/>
                                        </p:tgtEl>
                                        <p:attrNameLst>
                                          <p:attrName>style.visibility</p:attrName>
                                        </p:attrNameLst>
                                      </p:cBhvr>
                                      <p:to>
                                        <p:strVal val="visible"/>
                                      </p:to>
                                    </p:set>
                                    <p:anim calcmode="lin" valueType="num">
                                      <p:cBhvr>
                                        <p:cTn id="120" dur="500" fill="hold"/>
                                        <p:tgtEl>
                                          <p:spTgt spid="120"/>
                                        </p:tgtEl>
                                        <p:attrNameLst>
                                          <p:attrName>ppt_w</p:attrName>
                                        </p:attrNameLst>
                                      </p:cBhvr>
                                      <p:tavLst>
                                        <p:tav tm="0">
                                          <p:val>
                                            <p:fltVal val="0"/>
                                          </p:val>
                                        </p:tav>
                                        <p:tav tm="100000">
                                          <p:val>
                                            <p:strVal val="#ppt_w"/>
                                          </p:val>
                                        </p:tav>
                                      </p:tavLst>
                                    </p:anim>
                                    <p:anim calcmode="lin" valueType="num">
                                      <p:cBhvr>
                                        <p:cTn id="121" dur="500" fill="hold"/>
                                        <p:tgtEl>
                                          <p:spTgt spid="120"/>
                                        </p:tgtEl>
                                        <p:attrNameLst>
                                          <p:attrName>ppt_h</p:attrName>
                                        </p:attrNameLst>
                                      </p:cBhvr>
                                      <p:tavLst>
                                        <p:tav tm="0">
                                          <p:val>
                                            <p:fltVal val="0"/>
                                          </p:val>
                                        </p:tav>
                                        <p:tav tm="100000">
                                          <p:val>
                                            <p:strVal val="#ppt_h"/>
                                          </p:val>
                                        </p:tav>
                                      </p:tavLst>
                                    </p:anim>
                                    <p:animEffect transition="in" filter="fade">
                                      <p:cBhvr>
                                        <p:cTn id="122" dur="500"/>
                                        <p:tgtEl>
                                          <p:spTgt spid="120"/>
                                        </p:tgtEl>
                                      </p:cBhvr>
                                    </p:animEffect>
                                  </p:childTnLst>
                                </p:cTn>
                              </p:par>
                              <p:par>
                                <p:cTn id="123" presetID="53" presetClass="entr" presetSubtype="16" fill="hold" grpId="0" nodeType="withEffect">
                                  <p:stCondLst>
                                    <p:cond delay="250"/>
                                  </p:stCondLst>
                                  <p:childTnLst>
                                    <p:set>
                                      <p:cBhvr>
                                        <p:cTn id="124" dur="1" fill="hold">
                                          <p:stCondLst>
                                            <p:cond delay="0"/>
                                          </p:stCondLst>
                                        </p:cTn>
                                        <p:tgtEl>
                                          <p:spTgt spid="121"/>
                                        </p:tgtEl>
                                        <p:attrNameLst>
                                          <p:attrName>style.visibility</p:attrName>
                                        </p:attrNameLst>
                                      </p:cBhvr>
                                      <p:to>
                                        <p:strVal val="visible"/>
                                      </p:to>
                                    </p:set>
                                    <p:anim calcmode="lin" valueType="num">
                                      <p:cBhvr>
                                        <p:cTn id="125" dur="500" fill="hold"/>
                                        <p:tgtEl>
                                          <p:spTgt spid="121"/>
                                        </p:tgtEl>
                                        <p:attrNameLst>
                                          <p:attrName>ppt_w</p:attrName>
                                        </p:attrNameLst>
                                      </p:cBhvr>
                                      <p:tavLst>
                                        <p:tav tm="0">
                                          <p:val>
                                            <p:fltVal val="0"/>
                                          </p:val>
                                        </p:tav>
                                        <p:tav tm="100000">
                                          <p:val>
                                            <p:strVal val="#ppt_w"/>
                                          </p:val>
                                        </p:tav>
                                      </p:tavLst>
                                    </p:anim>
                                    <p:anim calcmode="lin" valueType="num">
                                      <p:cBhvr>
                                        <p:cTn id="126" dur="500" fill="hold"/>
                                        <p:tgtEl>
                                          <p:spTgt spid="121"/>
                                        </p:tgtEl>
                                        <p:attrNameLst>
                                          <p:attrName>ppt_h</p:attrName>
                                        </p:attrNameLst>
                                      </p:cBhvr>
                                      <p:tavLst>
                                        <p:tav tm="0">
                                          <p:val>
                                            <p:fltVal val="0"/>
                                          </p:val>
                                        </p:tav>
                                        <p:tav tm="100000">
                                          <p:val>
                                            <p:strVal val="#ppt_h"/>
                                          </p:val>
                                        </p:tav>
                                      </p:tavLst>
                                    </p:anim>
                                    <p:animEffect transition="in" filter="fade">
                                      <p:cBhvr>
                                        <p:cTn id="127" dur="500"/>
                                        <p:tgtEl>
                                          <p:spTgt spid="121"/>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 calcmode="lin" valueType="num">
                                      <p:cBhvr>
                                        <p:cTn id="130" dur="500" fill="hold"/>
                                        <p:tgtEl>
                                          <p:spTgt spid="122"/>
                                        </p:tgtEl>
                                        <p:attrNameLst>
                                          <p:attrName>ppt_w</p:attrName>
                                        </p:attrNameLst>
                                      </p:cBhvr>
                                      <p:tavLst>
                                        <p:tav tm="0">
                                          <p:val>
                                            <p:fltVal val="0"/>
                                          </p:val>
                                        </p:tav>
                                        <p:tav tm="100000">
                                          <p:val>
                                            <p:strVal val="#ppt_w"/>
                                          </p:val>
                                        </p:tav>
                                      </p:tavLst>
                                    </p:anim>
                                    <p:anim calcmode="lin" valueType="num">
                                      <p:cBhvr>
                                        <p:cTn id="131" dur="500" fill="hold"/>
                                        <p:tgtEl>
                                          <p:spTgt spid="122"/>
                                        </p:tgtEl>
                                        <p:attrNameLst>
                                          <p:attrName>ppt_h</p:attrName>
                                        </p:attrNameLst>
                                      </p:cBhvr>
                                      <p:tavLst>
                                        <p:tav tm="0">
                                          <p:val>
                                            <p:fltVal val="0"/>
                                          </p:val>
                                        </p:tav>
                                        <p:tav tm="100000">
                                          <p:val>
                                            <p:strVal val="#ppt_h"/>
                                          </p:val>
                                        </p:tav>
                                      </p:tavLst>
                                    </p:anim>
                                    <p:animEffect transition="in" filter="fade">
                                      <p:cBhvr>
                                        <p:cTn id="132" dur="500"/>
                                        <p:tgtEl>
                                          <p:spTgt spid="122"/>
                                        </p:tgtEl>
                                      </p:cBhvr>
                                    </p:animEffect>
                                  </p:childTnLst>
                                </p:cTn>
                              </p:par>
                              <p:par>
                                <p:cTn id="133" presetID="53" presetClass="entr" presetSubtype="16" fill="hold" grpId="0" nodeType="withEffect">
                                  <p:stCondLst>
                                    <p:cond delay="250"/>
                                  </p:stCondLst>
                                  <p:childTnLst>
                                    <p:set>
                                      <p:cBhvr>
                                        <p:cTn id="134" dur="1" fill="hold">
                                          <p:stCondLst>
                                            <p:cond delay="0"/>
                                          </p:stCondLst>
                                        </p:cTn>
                                        <p:tgtEl>
                                          <p:spTgt spid="123"/>
                                        </p:tgtEl>
                                        <p:attrNameLst>
                                          <p:attrName>style.visibility</p:attrName>
                                        </p:attrNameLst>
                                      </p:cBhvr>
                                      <p:to>
                                        <p:strVal val="visible"/>
                                      </p:to>
                                    </p:set>
                                    <p:anim calcmode="lin" valueType="num">
                                      <p:cBhvr>
                                        <p:cTn id="135" dur="500" fill="hold"/>
                                        <p:tgtEl>
                                          <p:spTgt spid="123"/>
                                        </p:tgtEl>
                                        <p:attrNameLst>
                                          <p:attrName>ppt_w</p:attrName>
                                        </p:attrNameLst>
                                      </p:cBhvr>
                                      <p:tavLst>
                                        <p:tav tm="0">
                                          <p:val>
                                            <p:fltVal val="0"/>
                                          </p:val>
                                        </p:tav>
                                        <p:tav tm="100000">
                                          <p:val>
                                            <p:strVal val="#ppt_w"/>
                                          </p:val>
                                        </p:tav>
                                      </p:tavLst>
                                    </p:anim>
                                    <p:anim calcmode="lin" valueType="num">
                                      <p:cBhvr>
                                        <p:cTn id="136" dur="500" fill="hold"/>
                                        <p:tgtEl>
                                          <p:spTgt spid="123"/>
                                        </p:tgtEl>
                                        <p:attrNameLst>
                                          <p:attrName>ppt_h</p:attrName>
                                        </p:attrNameLst>
                                      </p:cBhvr>
                                      <p:tavLst>
                                        <p:tav tm="0">
                                          <p:val>
                                            <p:fltVal val="0"/>
                                          </p:val>
                                        </p:tav>
                                        <p:tav tm="100000">
                                          <p:val>
                                            <p:strVal val="#ppt_h"/>
                                          </p:val>
                                        </p:tav>
                                      </p:tavLst>
                                    </p:anim>
                                    <p:animEffect transition="in" filter="fade">
                                      <p:cBhvr>
                                        <p:cTn id="137" dur="500"/>
                                        <p:tgtEl>
                                          <p:spTgt spid="123"/>
                                        </p:tgtEl>
                                      </p:cBhvr>
                                    </p:animEffect>
                                  </p:childTnLst>
                                </p:cTn>
                              </p:par>
                              <p:par>
                                <p:cTn id="138" presetID="53" presetClass="entr" presetSubtype="16" fill="hold" grpId="0" nodeType="withEffect">
                                  <p:stCondLst>
                                    <p:cond delay="750"/>
                                  </p:stCondLst>
                                  <p:childTnLst>
                                    <p:set>
                                      <p:cBhvr>
                                        <p:cTn id="139" dur="1" fill="hold">
                                          <p:stCondLst>
                                            <p:cond delay="0"/>
                                          </p:stCondLst>
                                        </p:cTn>
                                        <p:tgtEl>
                                          <p:spTgt spid="124"/>
                                        </p:tgtEl>
                                        <p:attrNameLst>
                                          <p:attrName>style.visibility</p:attrName>
                                        </p:attrNameLst>
                                      </p:cBhvr>
                                      <p:to>
                                        <p:strVal val="visible"/>
                                      </p:to>
                                    </p:set>
                                    <p:anim calcmode="lin" valueType="num">
                                      <p:cBhvr>
                                        <p:cTn id="140" dur="500" fill="hold"/>
                                        <p:tgtEl>
                                          <p:spTgt spid="124"/>
                                        </p:tgtEl>
                                        <p:attrNameLst>
                                          <p:attrName>ppt_w</p:attrName>
                                        </p:attrNameLst>
                                      </p:cBhvr>
                                      <p:tavLst>
                                        <p:tav tm="0">
                                          <p:val>
                                            <p:fltVal val="0"/>
                                          </p:val>
                                        </p:tav>
                                        <p:tav tm="100000">
                                          <p:val>
                                            <p:strVal val="#ppt_w"/>
                                          </p:val>
                                        </p:tav>
                                      </p:tavLst>
                                    </p:anim>
                                    <p:anim calcmode="lin" valueType="num">
                                      <p:cBhvr>
                                        <p:cTn id="141" dur="500" fill="hold"/>
                                        <p:tgtEl>
                                          <p:spTgt spid="124"/>
                                        </p:tgtEl>
                                        <p:attrNameLst>
                                          <p:attrName>ppt_h</p:attrName>
                                        </p:attrNameLst>
                                      </p:cBhvr>
                                      <p:tavLst>
                                        <p:tav tm="0">
                                          <p:val>
                                            <p:fltVal val="0"/>
                                          </p:val>
                                        </p:tav>
                                        <p:tav tm="100000">
                                          <p:val>
                                            <p:strVal val="#ppt_h"/>
                                          </p:val>
                                        </p:tav>
                                      </p:tavLst>
                                    </p:anim>
                                    <p:animEffect transition="in" filter="fade">
                                      <p:cBhvr>
                                        <p:cTn id="142" dur="500"/>
                                        <p:tgtEl>
                                          <p:spTgt spid="124"/>
                                        </p:tgtEl>
                                      </p:cBhvr>
                                    </p:animEffect>
                                  </p:childTnLst>
                                </p:cTn>
                              </p:par>
                              <p:par>
                                <p:cTn id="143" presetID="53" presetClass="entr" presetSubtype="16" fill="hold" grpId="0" nodeType="withEffect">
                                  <p:stCondLst>
                                    <p:cond delay="250"/>
                                  </p:stCondLst>
                                  <p:childTnLst>
                                    <p:set>
                                      <p:cBhvr>
                                        <p:cTn id="144" dur="1" fill="hold">
                                          <p:stCondLst>
                                            <p:cond delay="0"/>
                                          </p:stCondLst>
                                        </p:cTn>
                                        <p:tgtEl>
                                          <p:spTgt spid="125"/>
                                        </p:tgtEl>
                                        <p:attrNameLst>
                                          <p:attrName>style.visibility</p:attrName>
                                        </p:attrNameLst>
                                      </p:cBhvr>
                                      <p:to>
                                        <p:strVal val="visible"/>
                                      </p:to>
                                    </p:set>
                                    <p:anim calcmode="lin" valueType="num">
                                      <p:cBhvr>
                                        <p:cTn id="145" dur="500" fill="hold"/>
                                        <p:tgtEl>
                                          <p:spTgt spid="125"/>
                                        </p:tgtEl>
                                        <p:attrNameLst>
                                          <p:attrName>ppt_w</p:attrName>
                                        </p:attrNameLst>
                                      </p:cBhvr>
                                      <p:tavLst>
                                        <p:tav tm="0">
                                          <p:val>
                                            <p:fltVal val="0"/>
                                          </p:val>
                                        </p:tav>
                                        <p:tav tm="100000">
                                          <p:val>
                                            <p:strVal val="#ppt_w"/>
                                          </p:val>
                                        </p:tav>
                                      </p:tavLst>
                                    </p:anim>
                                    <p:anim calcmode="lin" valueType="num">
                                      <p:cBhvr>
                                        <p:cTn id="146" dur="500" fill="hold"/>
                                        <p:tgtEl>
                                          <p:spTgt spid="125"/>
                                        </p:tgtEl>
                                        <p:attrNameLst>
                                          <p:attrName>ppt_h</p:attrName>
                                        </p:attrNameLst>
                                      </p:cBhvr>
                                      <p:tavLst>
                                        <p:tav tm="0">
                                          <p:val>
                                            <p:fltVal val="0"/>
                                          </p:val>
                                        </p:tav>
                                        <p:tav tm="100000">
                                          <p:val>
                                            <p:strVal val="#ppt_h"/>
                                          </p:val>
                                        </p:tav>
                                      </p:tavLst>
                                    </p:anim>
                                    <p:animEffect transition="in" filter="fade">
                                      <p:cBhvr>
                                        <p:cTn id="147" dur="500"/>
                                        <p:tgtEl>
                                          <p:spTgt spid="125"/>
                                        </p:tgtEl>
                                      </p:cBhvr>
                                    </p:animEffect>
                                  </p:childTnLst>
                                </p:cTn>
                              </p:par>
                              <p:par>
                                <p:cTn id="148" presetID="53" presetClass="entr" presetSubtype="16" fill="hold" grpId="0" nodeType="withEffect">
                                  <p:stCondLst>
                                    <p:cond delay="750"/>
                                  </p:stCondLst>
                                  <p:childTnLst>
                                    <p:set>
                                      <p:cBhvr>
                                        <p:cTn id="149" dur="1" fill="hold">
                                          <p:stCondLst>
                                            <p:cond delay="0"/>
                                          </p:stCondLst>
                                        </p:cTn>
                                        <p:tgtEl>
                                          <p:spTgt spid="126"/>
                                        </p:tgtEl>
                                        <p:attrNameLst>
                                          <p:attrName>style.visibility</p:attrName>
                                        </p:attrNameLst>
                                      </p:cBhvr>
                                      <p:to>
                                        <p:strVal val="visible"/>
                                      </p:to>
                                    </p:set>
                                    <p:anim calcmode="lin" valueType="num">
                                      <p:cBhvr>
                                        <p:cTn id="150" dur="500" fill="hold"/>
                                        <p:tgtEl>
                                          <p:spTgt spid="126"/>
                                        </p:tgtEl>
                                        <p:attrNameLst>
                                          <p:attrName>ppt_w</p:attrName>
                                        </p:attrNameLst>
                                      </p:cBhvr>
                                      <p:tavLst>
                                        <p:tav tm="0">
                                          <p:val>
                                            <p:fltVal val="0"/>
                                          </p:val>
                                        </p:tav>
                                        <p:tav tm="100000">
                                          <p:val>
                                            <p:strVal val="#ppt_w"/>
                                          </p:val>
                                        </p:tav>
                                      </p:tavLst>
                                    </p:anim>
                                    <p:anim calcmode="lin" valueType="num">
                                      <p:cBhvr>
                                        <p:cTn id="151" dur="500" fill="hold"/>
                                        <p:tgtEl>
                                          <p:spTgt spid="126"/>
                                        </p:tgtEl>
                                        <p:attrNameLst>
                                          <p:attrName>ppt_h</p:attrName>
                                        </p:attrNameLst>
                                      </p:cBhvr>
                                      <p:tavLst>
                                        <p:tav tm="0">
                                          <p:val>
                                            <p:fltVal val="0"/>
                                          </p:val>
                                        </p:tav>
                                        <p:tav tm="100000">
                                          <p:val>
                                            <p:strVal val="#ppt_h"/>
                                          </p:val>
                                        </p:tav>
                                      </p:tavLst>
                                    </p:anim>
                                    <p:animEffect transition="in" filter="fade">
                                      <p:cBhvr>
                                        <p:cTn id="152" dur="500"/>
                                        <p:tgtEl>
                                          <p:spTgt spid="126"/>
                                        </p:tgtEl>
                                      </p:cBhvr>
                                    </p:animEffect>
                                  </p:childTnLst>
                                </p:cTn>
                              </p:par>
                              <p:par>
                                <p:cTn id="153" presetID="53" presetClass="entr" presetSubtype="16" fill="hold" grpId="0" nodeType="withEffect">
                                  <p:stCondLst>
                                    <p:cond delay="250"/>
                                  </p:stCondLst>
                                  <p:childTnLst>
                                    <p:set>
                                      <p:cBhvr>
                                        <p:cTn id="154" dur="1" fill="hold">
                                          <p:stCondLst>
                                            <p:cond delay="0"/>
                                          </p:stCondLst>
                                        </p:cTn>
                                        <p:tgtEl>
                                          <p:spTgt spid="127"/>
                                        </p:tgtEl>
                                        <p:attrNameLst>
                                          <p:attrName>style.visibility</p:attrName>
                                        </p:attrNameLst>
                                      </p:cBhvr>
                                      <p:to>
                                        <p:strVal val="visible"/>
                                      </p:to>
                                    </p:set>
                                    <p:anim calcmode="lin" valueType="num">
                                      <p:cBhvr>
                                        <p:cTn id="155" dur="500" fill="hold"/>
                                        <p:tgtEl>
                                          <p:spTgt spid="127"/>
                                        </p:tgtEl>
                                        <p:attrNameLst>
                                          <p:attrName>ppt_w</p:attrName>
                                        </p:attrNameLst>
                                      </p:cBhvr>
                                      <p:tavLst>
                                        <p:tav tm="0">
                                          <p:val>
                                            <p:fltVal val="0"/>
                                          </p:val>
                                        </p:tav>
                                        <p:tav tm="100000">
                                          <p:val>
                                            <p:strVal val="#ppt_w"/>
                                          </p:val>
                                        </p:tav>
                                      </p:tavLst>
                                    </p:anim>
                                    <p:anim calcmode="lin" valueType="num">
                                      <p:cBhvr>
                                        <p:cTn id="156" dur="500" fill="hold"/>
                                        <p:tgtEl>
                                          <p:spTgt spid="127"/>
                                        </p:tgtEl>
                                        <p:attrNameLst>
                                          <p:attrName>ppt_h</p:attrName>
                                        </p:attrNameLst>
                                      </p:cBhvr>
                                      <p:tavLst>
                                        <p:tav tm="0">
                                          <p:val>
                                            <p:fltVal val="0"/>
                                          </p:val>
                                        </p:tav>
                                        <p:tav tm="100000">
                                          <p:val>
                                            <p:strVal val="#ppt_h"/>
                                          </p:val>
                                        </p:tav>
                                      </p:tavLst>
                                    </p:anim>
                                    <p:animEffect transition="in" filter="fade">
                                      <p:cBhvr>
                                        <p:cTn id="157" dur="500"/>
                                        <p:tgtEl>
                                          <p:spTgt spid="127"/>
                                        </p:tgtEl>
                                      </p:cBhvr>
                                    </p:animEffect>
                                  </p:childTnLst>
                                </p:cTn>
                              </p:par>
                              <p:par>
                                <p:cTn id="158" presetID="53" presetClass="entr" presetSubtype="16" fill="hold" grpId="0" nodeType="withEffect">
                                  <p:stCondLst>
                                    <p:cond delay="750"/>
                                  </p:stCondLst>
                                  <p:childTnLst>
                                    <p:set>
                                      <p:cBhvr>
                                        <p:cTn id="159" dur="1" fill="hold">
                                          <p:stCondLst>
                                            <p:cond delay="0"/>
                                          </p:stCondLst>
                                        </p:cTn>
                                        <p:tgtEl>
                                          <p:spTgt spid="128"/>
                                        </p:tgtEl>
                                        <p:attrNameLst>
                                          <p:attrName>style.visibility</p:attrName>
                                        </p:attrNameLst>
                                      </p:cBhvr>
                                      <p:to>
                                        <p:strVal val="visible"/>
                                      </p:to>
                                    </p:set>
                                    <p:anim calcmode="lin" valueType="num">
                                      <p:cBhvr>
                                        <p:cTn id="160" dur="500" fill="hold"/>
                                        <p:tgtEl>
                                          <p:spTgt spid="128"/>
                                        </p:tgtEl>
                                        <p:attrNameLst>
                                          <p:attrName>ppt_w</p:attrName>
                                        </p:attrNameLst>
                                      </p:cBhvr>
                                      <p:tavLst>
                                        <p:tav tm="0">
                                          <p:val>
                                            <p:fltVal val="0"/>
                                          </p:val>
                                        </p:tav>
                                        <p:tav tm="100000">
                                          <p:val>
                                            <p:strVal val="#ppt_w"/>
                                          </p:val>
                                        </p:tav>
                                      </p:tavLst>
                                    </p:anim>
                                    <p:anim calcmode="lin" valueType="num">
                                      <p:cBhvr>
                                        <p:cTn id="161" dur="500" fill="hold"/>
                                        <p:tgtEl>
                                          <p:spTgt spid="128"/>
                                        </p:tgtEl>
                                        <p:attrNameLst>
                                          <p:attrName>ppt_h</p:attrName>
                                        </p:attrNameLst>
                                      </p:cBhvr>
                                      <p:tavLst>
                                        <p:tav tm="0">
                                          <p:val>
                                            <p:fltVal val="0"/>
                                          </p:val>
                                        </p:tav>
                                        <p:tav tm="100000">
                                          <p:val>
                                            <p:strVal val="#ppt_h"/>
                                          </p:val>
                                        </p:tav>
                                      </p:tavLst>
                                    </p:anim>
                                    <p:animEffect transition="in" filter="fade">
                                      <p:cBhvr>
                                        <p:cTn id="162" dur="500"/>
                                        <p:tgtEl>
                                          <p:spTgt spid="128"/>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129"/>
                                        </p:tgtEl>
                                        <p:attrNameLst>
                                          <p:attrName>style.visibility</p:attrName>
                                        </p:attrNameLst>
                                      </p:cBhvr>
                                      <p:to>
                                        <p:strVal val="visible"/>
                                      </p:to>
                                    </p:set>
                                    <p:anim calcmode="lin" valueType="num">
                                      <p:cBhvr>
                                        <p:cTn id="165" dur="500" fill="hold"/>
                                        <p:tgtEl>
                                          <p:spTgt spid="129"/>
                                        </p:tgtEl>
                                        <p:attrNameLst>
                                          <p:attrName>ppt_w</p:attrName>
                                        </p:attrNameLst>
                                      </p:cBhvr>
                                      <p:tavLst>
                                        <p:tav tm="0">
                                          <p:val>
                                            <p:fltVal val="0"/>
                                          </p:val>
                                        </p:tav>
                                        <p:tav tm="100000">
                                          <p:val>
                                            <p:strVal val="#ppt_w"/>
                                          </p:val>
                                        </p:tav>
                                      </p:tavLst>
                                    </p:anim>
                                    <p:anim calcmode="lin" valueType="num">
                                      <p:cBhvr>
                                        <p:cTn id="166" dur="500" fill="hold"/>
                                        <p:tgtEl>
                                          <p:spTgt spid="129"/>
                                        </p:tgtEl>
                                        <p:attrNameLst>
                                          <p:attrName>ppt_h</p:attrName>
                                        </p:attrNameLst>
                                      </p:cBhvr>
                                      <p:tavLst>
                                        <p:tav tm="0">
                                          <p:val>
                                            <p:fltVal val="0"/>
                                          </p:val>
                                        </p:tav>
                                        <p:tav tm="100000">
                                          <p:val>
                                            <p:strVal val="#ppt_h"/>
                                          </p:val>
                                        </p:tav>
                                      </p:tavLst>
                                    </p:anim>
                                    <p:animEffect transition="in" filter="fade">
                                      <p:cBhvr>
                                        <p:cTn id="167" dur="500"/>
                                        <p:tgtEl>
                                          <p:spTgt spid="129"/>
                                        </p:tgtEl>
                                      </p:cBhvr>
                                    </p:animEffect>
                                  </p:childTnLst>
                                </p:cTn>
                              </p:par>
                              <p:par>
                                <p:cTn id="168" presetID="53" presetClass="entr" presetSubtype="16" fill="hold" grpId="0" nodeType="withEffect">
                                  <p:stCondLst>
                                    <p:cond delay="0"/>
                                  </p:stCondLst>
                                  <p:childTnLst>
                                    <p:set>
                                      <p:cBhvr>
                                        <p:cTn id="169" dur="1" fill="hold">
                                          <p:stCondLst>
                                            <p:cond delay="0"/>
                                          </p:stCondLst>
                                        </p:cTn>
                                        <p:tgtEl>
                                          <p:spTgt spid="130"/>
                                        </p:tgtEl>
                                        <p:attrNameLst>
                                          <p:attrName>style.visibility</p:attrName>
                                        </p:attrNameLst>
                                      </p:cBhvr>
                                      <p:to>
                                        <p:strVal val="visible"/>
                                      </p:to>
                                    </p:set>
                                    <p:anim calcmode="lin" valueType="num">
                                      <p:cBhvr>
                                        <p:cTn id="170" dur="500" fill="hold"/>
                                        <p:tgtEl>
                                          <p:spTgt spid="130"/>
                                        </p:tgtEl>
                                        <p:attrNameLst>
                                          <p:attrName>ppt_w</p:attrName>
                                        </p:attrNameLst>
                                      </p:cBhvr>
                                      <p:tavLst>
                                        <p:tav tm="0">
                                          <p:val>
                                            <p:fltVal val="0"/>
                                          </p:val>
                                        </p:tav>
                                        <p:tav tm="100000">
                                          <p:val>
                                            <p:strVal val="#ppt_w"/>
                                          </p:val>
                                        </p:tav>
                                      </p:tavLst>
                                    </p:anim>
                                    <p:anim calcmode="lin" valueType="num">
                                      <p:cBhvr>
                                        <p:cTn id="171" dur="500" fill="hold"/>
                                        <p:tgtEl>
                                          <p:spTgt spid="130"/>
                                        </p:tgtEl>
                                        <p:attrNameLst>
                                          <p:attrName>ppt_h</p:attrName>
                                        </p:attrNameLst>
                                      </p:cBhvr>
                                      <p:tavLst>
                                        <p:tav tm="0">
                                          <p:val>
                                            <p:fltVal val="0"/>
                                          </p:val>
                                        </p:tav>
                                        <p:tav tm="100000">
                                          <p:val>
                                            <p:strVal val="#ppt_h"/>
                                          </p:val>
                                        </p:tav>
                                      </p:tavLst>
                                    </p:anim>
                                    <p:animEffect transition="in" filter="fade">
                                      <p:cBhvr>
                                        <p:cTn id="172" dur="500"/>
                                        <p:tgtEl>
                                          <p:spTgt spid="130"/>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31"/>
                                        </p:tgtEl>
                                        <p:attrNameLst>
                                          <p:attrName>style.visibility</p:attrName>
                                        </p:attrNameLst>
                                      </p:cBhvr>
                                      <p:to>
                                        <p:strVal val="visible"/>
                                      </p:to>
                                    </p:set>
                                    <p:anim calcmode="lin" valueType="num">
                                      <p:cBhvr>
                                        <p:cTn id="175" dur="500" fill="hold"/>
                                        <p:tgtEl>
                                          <p:spTgt spid="131"/>
                                        </p:tgtEl>
                                        <p:attrNameLst>
                                          <p:attrName>ppt_w</p:attrName>
                                        </p:attrNameLst>
                                      </p:cBhvr>
                                      <p:tavLst>
                                        <p:tav tm="0">
                                          <p:val>
                                            <p:fltVal val="0"/>
                                          </p:val>
                                        </p:tav>
                                        <p:tav tm="100000">
                                          <p:val>
                                            <p:strVal val="#ppt_w"/>
                                          </p:val>
                                        </p:tav>
                                      </p:tavLst>
                                    </p:anim>
                                    <p:anim calcmode="lin" valueType="num">
                                      <p:cBhvr>
                                        <p:cTn id="176" dur="500" fill="hold"/>
                                        <p:tgtEl>
                                          <p:spTgt spid="131"/>
                                        </p:tgtEl>
                                        <p:attrNameLst>
                                          <p:attrName>ppt_h</p:attrName>
                                        </p:attrNameLst>
                                      </p:cBhvr>
                                      <p:tavLst>
                                        <p:tav tm="0">
                                          <p:val>
                                            <p:fltVal val="0"/>
                                          </p:val>
                                        </p:tav>
                                        <p:tav tm="100000">
                                          <p:val>
                                            <p:strVal val="#ppt_h"/>
                                          </p:val>
                                        </p:tav>
                                      </p:tavLst>
                                    </p:anim>
                                    <p:animEffect transition="in" filter="fade">
                                      <p:cBhvr>
                                        <p:cTn id="177" dur="500"/>
                                        <p:tgtEl>
                                          <p:spTgt spid="131"/>
                                        </p:tgtEl>
                                      </p:cBhvr>
                                    </p:animEffect>
                                  </p:childTnLst>
                                </p:cTn>
                              </p:par>
                              <p:par>
                                <p:cTn id="178" presetID="53" presetClass="entr" presetSubtype="16" fill="hold" grpId="0" nodeType="withEffect">
                                  <p:stCondLst>
                                    <p:cond delay="250"/>
                                  </p:stCondLst>
                                  <p:childTnLst>
                                    <p:set>
                                      <p:cBhvr>
                                        <p:cTn id="179" dur="1" fill="hold">
                                          <p:stCondLst>
                                            <p:cond delay="0"/>
                                          </p:stCondLst>
                                        </p:cTn>
                                        <p:tgtEl>
                                          <p:spTgt spid="132"/>
                                        </p:tgtEl>
                                        <p:attrNameLst>
                                          <p:attrName>style.visibility</p:attrName>
                                        </p:attrNameLst>
                                      </p:cBhvr>
                                      <p:to>
                                        <p:strVal val="visible"/>
                                      </p:to>
                                    </p:set>
                                    <p:anim calcmode="lin" valueType="num">
                                      <p:cBhvr>
                                        <p:cTn id="180" dur="500" fill="hold"/>
                                        <p:tgtEl>
                                          <p:spTgt spid="132"/>
                                        </p:tgtEl>
                                        <p:attrNameLst>
                                          <p:attrName>ppt_w</p:attrName>
                                        </p:attrNameLst>
                                      </p:cBhvr>
                                      <p:tavLst>
                                        <p:tav tm="0">
                                          <p:val>
                                            <p:fltVal val="0"/>
                                          </p:val>
                                        </p:tav>
                                        <p:tav tm="100000">
                                          <p:val>
                                            <p:strVal val="#ppt_w"/>
                                          </p:val>
                                        </p:tav>
                                      </p:tavLst>
                                    </p:anim>
                                    <p:anim calcmode="lin" valueType="num">
                                      <p:cBhvr>
                                        <p:cTn id="181" dur="500" fill="hold"/>
                                        <p:tgtEl>
                                          <p:spTgt spid="132"/>
                                        </p:tgtEl>
                                        <p:attrNameLst>
                                          <p:attrName>ppt_h</p:attrName>
                                        </p:attrNameLst>
                                      </p:cBhvr>
                                      <p:tavLst>
                                        <p:tav tm="0">
                                          <p:val>
                                            <p:fltVal val="0"/>
                                          </p:val>
                                        </p:tav>
                                        <p:tav tm="100000">
                                          <p:val>
                                            <p:strVal val="#ppt_h"/>
                                          </p:val>
                                        </p:tav>
                                      </p:tavLst>
                                    </p:anim>
                                    <p:animEffect transition="in" filter="fade">
                                      <p:cBhvr>
                                        <p:cTn id="182" dur="500"/>
                                        <p:tgtEl>
                                          <p:spTgt spid="132"/>
                                        </p:tgtEl>
                                      </p:cBhvr>
                                    </p:animEffect>
                                  </p:childTnLst>
                                </p:cTn>
                              </p:par>
                              <p:par>
                                <p:cTn id="183" presetID="53" presetClass="entr" presetSubtype="16" fill="hold" grpId="0" nodeType="withEffect">
                                  <p:stCondLst>
                                    <p:cond delay="0"/>
                                  </p:stCondLst>
                                  <p:childTnLst>
                                    <p:set>
                                      <p:cBhvr>
                                        <p:cTn id="184" dur="1" fill="hold">
                                          <p:stCondLst>
                                            <p:cond delay="0"/>
                                          </p:stCondLst>
                                        </p:cTn>
                                        <p:tgtEl>
                                          <p:spTgt spid="133"/>
                                        </p:tgtEl>
                                        <p:attrNameLst>
                                          <p:attrName>style.visibility</p:attrName>
                                        </p:attrNameLst>
                                      </p:cBhvr>
                                      <p:to>
                                        <p:strVal val="visible"/>
                                      </p:to>
                                    </p:set>
                                    <p:anim calcmode="lin" valueType="num">
                                      <p:cBhvr>
                                        <p:cTn id="185" dur="500" fill="hold"/>
                                        <p:tgtEl>
                                          <p:spTgt spid="133"/>
                                        </p:tgtEl>
                                        <p:attrNameLst>
                                          <p:attrName>ppt_w</p:attrName>
                                        </p:attrNameLst>
                                      </p:cBhvr>
                                      <p:tavLst>
                                        <p:tav tm="0">
                                          <p:val>
                                            <p:fltVal val="0"/>
                                          </p:val>
                                        </p:tav>
                                        <p:tav tm="100000">
                                          <p:val>
                                            <p:strVal val="#ppt_w"/>
                                          </p:val>
                                        </p:tav>
                                      </p:tavLst>
                                    </p:anim>
                                    <p:anim calcmode="lin" valueType="num">
                                      <p:cBhvr>
                                        <p:cTn id="186" dur="500" fill="hold"/>
                                        <p:tgtEl>
                                          <p:spTgt spid="133"/>
                                        </p:tgtEl>
                                        <p:attrNameLst>
                                          <p:attrName>ppt_h</p:attrName>
                                        </p:attrNameLst>
                                      </p:cBhvr>
                                      <p:tavLst>
                                        <p:tav tm="0">
                                          <p:val>
                                            <p:fltVal val="0"/>
                                          </p:val>
                                        </p:tav>
                                        <p:tav tm="100000">
                                          <p:val>
                                            <p:strVal val="#ppt_h"/>
                                          </p:val>
                                        </p:tav>
                                      </p:tavLst>
                                    </p:anim>
                                    <p:animEffect transition="in" filter="fade">
                                      <p:cBhvr>
                                        <p:cTn id="187" dur="500"/>
                                        <p:tgtEl>
                                          <p:spTgt spid="133"/>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134"/>
                                        </p:tgtEl>
                                        <p:attrNameLst>
                                          <p:attrName>style.visibility</p:attrName>
                                        </p:attrNameLst>
                                      </p:cBhvr>
                                      <p:to>
                                        <p:strVal val="visible"/>
                                      </p:to>
                                    </p:set>
                                    <p:anim calcmode="lin" valueType="num">
                                      <p:cBhvr>
                                        <p:cTn id="190" dur="500" fill="hold"/>
                                        <p:tgtEl>
                                          <p:spTgt spid="134"/>
                                        </p:tgtEl>
                                        <p:attrNameLst>
                                          <p:attrName>ppt_w</p:attrName>
                                        </p:attrNameLst>
                                      </p:cBhvr>
                                      <p:tavLst>
                                        <p:tav tm="0">
                                          <p:val>
                                            <p:fltVal val="0"/>
                                          </p:val>
                                        </p:tav>
                                        <p:tav tm="100000">
                                          <p:val>
                                            <p:strVal val="#ppt_w"/>
                                          </p:val>
                                        </p:tav>
                                      </p:tavLst>
                                    </p:anim>
                                    <p:anim calcmode="lin" valueType="num">
                                      <p:cBhvr>
                                        <p:cTn id="191" dur="500" fill="hold"/>
                                        <p:tgtEl>
                                          <p:spTgt spid="134"/>
                                        </p:tgtEl>
                                        <p:attrNameLst>
                                          <p:attrName>ppt_h</p:attrName>
                                        </p:attrNameLst>
                                      </p:cBhvr>
                                      <p:tavLst>
                                        <p:tav tm="0">
                                          <p:val>
                                            <p:fltVal val="0"/>
                                          </p:val>
                                        </p:tav>
                                        <p:tav tm="100000">
                                          <p:val>
                                            <p:strVal val="#ppt_h"/>
                                          </p:val>
                                        </p:tav>
                                      </p:tavLst>
                                    </p:anim>
                                    <p:animEffect transition="in" filter="fade">
                                      <p:cBhvr>
                                        <p:cTn id="192" dur="500"/>
                                        <p:tgtEl>
                                          <p:spTgt spid="134"/>
                                        </p:tgtEl>
                                      </p:cBhvr>
                                    </p:animEffect>
                                  </p:childTnLst>
                                </p:cTn>
                              </p:par>
                              <p:par>
                                <p:cTn id="193" presetID="53" presetClass="entr" presetSubtype="16" fill="hold" grpId="0" nodeType="withEffect">
                                  <p:stCondLst>
                                    <p:cond delay="0"/>
                                  </p:stCondLst>
                                  <p:childTnLst>
                                    <p:set>
                                      <p:cBhvr>
                                        <p:cTn id="194" dur="1" fill="hold">
                                          <p:stCondLst>
                                            <p:cond delay="0"/>
                                          </p:stCondLst>
                                        </p:cTn>
                                        <p:tgtEl>
                                          <p:spTgt spid="135"/>
                                        </p:tgtEl>
                                        <p:attrNameLst>
                                          <p:attrName>style.visibility</p:attrName>
                                        </p:attrNameLst>
                                      </p:cBhvr>
                                      <p:to>
                                        <p:strVal val="visible"/>
                                      </p:to>
                                    </p:set>
                                    <p:anim calcmode="lin" valueType="num">
                                      <p:cBhvr>
                                        <p:cTn id="195" dur="500" fill="hold"/>
                                        <p:tgtEl>
                                          <p:spTgt spid="135"/>
                                        </p:tgtEl>
                                        <p:attrNameLst>
                                          <p:attrName>ppt_w</p:attrName>
                                        </p:attrNameLst>
                                      </p:cBhvr>
                                      <p:tavLst>
                                        <p:tav tm="0">
                                          <p:val>
                                            <p:fltVal val="0"/>
                                          </p:val>
                                        </p:tav>
                                        <p:tav tm="100000">
                                          <p:val>
                                            <p:strVal val="#ppt_w"/>
                                          </p:val>
                                        </p:tav>
                                      </p:tavLst>
                                    </p:anim>
                                    <p:anim calcmode="lin" valueType="num">
                                      <p:cBhvr>
                                        <p:cTn id="196" dur="500" fill="hold"/>
                                        <p:tgtEl>
                                          <p:spTgt spid="135"/>
                                        </p:tgtEl>
                                        <p:attrNameLst>
                                          <p:attrName>ppt_h</p:attrName>
                                        </p:attrNameLst>
                                      </p:cBhvr>
                                      <p:tavLst>
                                        <p:tav tm="0">
                                          <p:val>
                                            <p:fltVal val="0"/>
                                          </p:val>
                                        </p:tav>
                                        <p:tav tm="100000">
                                          <p:val>
                                            <p:strVal val="#ppt_h"/>
                                          </p:val>
                                        </p:tav>
                                      </p:tavLst>
                                    </p:anim>
                                    <p:animEffect transition="in" filter="fade">
                                      <p:cBhvr>
                                        <p:cTn id="197" dur="500"/>
                                        <p:tgtEl>
                                          <p:spTgt spid="135"/>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136"/>
                                        </p:tgtEl>
                                        <p:attrNameLst>
                                          <p:attrName>style.visibility</p:attrName>
                                        </p:attrNameLst>
                                      </p:cBhvr>
                                      <p:to>
                                        <p:strVal val="visible"/>
                                      </p:to>
                                    </p:set>
                                    <p:anim calcmode="lin" valueType="num">
                                      <p:cBhvr>
                                        <p:cTn id="200" dur="500" fill="hold"/>
                                        <p:tgtEl>
                                          <p:spTgt spid="136"/>
                                        </p:tgtEl>
                                        <p:attrNameLst>
                                          <p:attrName>ppt_w</p:attrName>
                                        </p:attrNameLst>
                                      </p:cBhvr>
                                      <p:tavLst>
                                        <p:tav tm="0">
                                          <p:val>
                                            <p:fltVal val="0"/>
                                          </p:val>
                                        </p:tav>
                                        <p:tav tm="100000">
                                          <p:val>
                                            <p:strVal val="#ppt_w"/>
                                          </p:val>
                                        </p:tav>
                                      </p:tavLst>
                                    </p:anim>
                                    <p:anim calcmode="lin" valueType="num">
                                      <p:cBhvr>
                                        <p:cTn id="201" dur="500" fill="hold"/>
                                        <p:tgtEl>
                                          <p:spTgt spid="136"/>
                                        </p:tgtEl>
                                        <p:attrNameLst>
                                          <p:attrName>ppt_h</p:attrName>
                                        </p:attrNameLst>
                                      </p:cBhvr>
                                      <p:tavLst>
                                        <p:tav tm="0">
                                          <p:val>
                                            <p:fltVal val="0"/>
                                          </p:val>
                                        </p:tav>
                                        <p:tav tm="100000">
                                          <p:val>
                                            <p:strVal val="#ppt_h"/>
                                          </p:val>
                                        </p:tav>
                                      </p:tavLst>
                                    </p:anim>
                                    <p:animEffect transition="in" filter="fade">
                                      <p:cBhvr>
                                        <p:cTn id="202" dur="500"/>
                                        <p:tgtEl>
                                          <p:spTgt spid="136"/>
                                        </p:tgtEl>
                                      </p:cBhvr>
                                    </p:animEffect>
                                  </p:childTnLst>
                                </p:cTn>
                              </p:par>
                              <p:par>
                                <p:cTn id="203" presetID="53" presetClass="entr" presetSubtype="16" fill="hold" grpId="0" nodeType="withEffect">
                                  <p:stCondLst>
                                    <p:cond delay="750"/>
                                  </p:stCondLst>
                                  <p:childTnLst>
                                    <p:set>
                                      <p:cBhvr>
                                        <p:cTn id="204" dur="1" fill="hold">
                                          <p:stCondLst>
                                            <p:cond delay="0"/>
                                          </p:stCondLst>
                                        </p:cTn>
                                        <p:tgtEl>
                                          <p:spTgt spid="137"/>
                                        </p:tgtEl>
                                        <p:attrNameLst>
                                          <p:attrName>style.visibility</p:attrName>
                                        </p:attrNameLst>
                                      </p:cBhvr>
                                      <p:to>
                                        <p:strVal val="visible"/>
                                      </p:to>
                                    </p:set>
                                    <p:anim calcmode="lin" valueType="num">
                                      <p:cBhvr>
                                        <p:cTn id="205" dur="500" fill="hold"/>
                                        <p:tgtEl>
                                          <p:spTgt spid="137"/>
                                        </p:tgtEl>
                                        <p:attrNameLst>
                                          <p:attrName>ppt_w</p:attrName>
                                        </p:attrNameLst>
                                      </p:cBhvr>
                                      <p:tavLst>
                                        <p:tav tm="0">
                                          <p:val>
                                            <p:fltVal val="0"/>
                                          </p:val>
                                        </p:tav>
                                        <p:tav tm="100000">
                                          <p:val>
                                            <p:strVal val="#ppt_w"/>
                                          </p:val>
                                        </p:tav>
                                      </p:tavLst>
                                    </p:anim>
                                    <p:anim calcmode="lin" valueType="num">
                                      <p:cBhvr>
                                        <p:cTn id="206" dur="500" fill="hold"/>
                                        <p:tgtEl>
                                          <p:spTgt spid="137"/>
                                        </p:tgtEl>
                                        <p:attrNameLst>
                                          <p:attrName>ppt_h</p:attrName>
                                        </p:attrNameLst>
                                      </p:cBhvr>
                                      <p:tavLst>
                                        <p:tav tm="0">
                                          <p:val>
                                            <p:fltVal val="0"/>
                                          </p:val>
                                        </p:tav>
                                        <p:tav tm="100000">
                                          <p:val>
                                            <p:strVal val="#ppt_h"/>
                                          </p:val>
                                        </p:tav>
                                      </p:tavLst>
                                    </p:anim>
                                    <p:animEffect transition="in" filter="fade">
                                      <p:cBhvr>
                                        <p:cTn id="207" dur="500"/>
                                        <p:tgtEl>
                                          <p:spTgt spid="137"/>
                                        </p:tgtEl>
                                      </p:cBhvr>
                                    </p:animEffect>
                                  </p:childTnLst>
                                </p:cTn>
                              </p:par>
                              <p:par>
                                <p:cTn id="208" presetID="53" presetClass="entr" presetSubtype="16" fill="hold" grpId="0" nodeType="withEffect">
                                  <p:stCondLst>
                                    <p:cond delay="250"/>
                                  </p:stCondLst>
                                  <p:childTnLst>
                                    <p:set>
                                      <p:cBhvr>
                                        <p:cTn id="209" dur="1" fill="hold">
                                          <p:stCondLst>
                                            <p:cond delay="0"/>
                                          </p:stCondLst>
                                        </p:cTn>
                                        <p:tgtEl>
                                          <p:spTgt spid="138"/>
                                        </p:tgtEl>
                                        <p:attrNameLst>
                                          <p:attrName>style.visibility</p:attrName>
                                        </p:attrNameLst>
                                      </p:cBhvr>
                                      <p:to>
                                        <p:strVal val="visible"/>
                                      </p:to>
                                    </p:set>
                                    <p:anim calcmode="lin" valueType="num">
                                      <p:cBhvr>
                                        <p:cTn id="210" dur="500" fill="hold"/>
                                        <p:tgtEl>
                                          <p:spTgt spid="138"/>
                                        </p:tgtEl>
                                        <p:attrNameLst>
                                          <p:attrName>ppt_w</p:attrName>
                                        </p:attrNameLst>
                                      </p:cBhvr>
                                      <p:tavLst>
                                        <p:tav tm="0">
                                          <p:val>
                                            <p:fltVal val="0"/>
                                          </p:val>
                                        </p:tav>
                                        <p:tav tm="100000">
                                          <p:val>
                                            <p:strVal val="#ppt_w"/>
                                          </p:val>
                                        </p:tav>
                                      </p:tavLst>
                                    </p:anim>
                                    <p:anim calcmode="lin" valueType="num">
                                      <p:cBhvr>
                                        <p:cTn id="211" dur="500" fill="hold"/>
                                        <p:tgtEl>
                                          <p:spTgt spid="138"/>
                                        </p:tgtEl>
                                        <p:attrNameLst>
                                          <p:attrName>ppt_h</p:attrName>
                                        </p:attrNameLst>
                                      </p:cBhvr>
                                      <p:tavLst>
                                        <p:tav tm="0">
                                          <p:val>
                                            <p:fltVal val="0"/>
                                          </p:val>
                                        </p:tav>
                                        <p:tav tm="100000">
                                          <p:val>
                                            <p:strVal val="#ppt_h"/>
                                          </p:val>
                                        </p:tav>
                                      </p:tavLst>
                                    </p:anim>
                                    <p:animEffect transition="in" filter="fade">
                                      <p:cBhvr>
                                        <p:cTn id="212" dur="500"/>
                                        <p:tgtEl>
                                          <p:spTgt spid="138"/>
                                        </p:tgtEl>
                                      </p:cBhvr>
                                    </p:animEffect>
                                  </p:childTnLst>
                                </p:cTn>
                              </p:par>
                              <p:par>
                                <p:cTn id="213" presetID="53" presetClass="entr" presetSubtype="16" fill="hold" grpId="0" nodeType="withEffect">
                                  <p:stCondLst>
                                    <p:cond delay="0"/>
                                  </p:stCondLst>
                                  <p:childTnLst>
                                    <p:set>
                                      <p:cBhvr>
                                        <p:cTn id="214" dur="1" fill="hold">
                                          <p:stCondLst>
                                            <p:cond delay="0"/>
                                          </p:stCondLst>
                                        </p:cTn>
                                        <p:tgtEl>
                                          <p:spTgt spid="139"/>
                                        </p:tgtEl>
                                        <p:attrNameLst>
                                          <p:attrName>style.visibility</p:attrName>
                                        </p:attrNameLst>
                                      </p:cBhvr>
                                      <p:to>
                                        <p:strVal val="visible"/>
                                      </p:to>
                                    </p:set>
                                    <p:anim calcmode="lin" valueType="num">
                                      <p:cBhvr>
                                        <p:cTn id="215" dur="500" fill="hold"/>
                                        <p:tgtEl>
                                          <p:spTgt spid="139"/>
                                        </p:tgtEl>
                                        <p:attrNameLst>
                                          <p:attrName>ppt_w</p:attrName>
                                        </p:attrNameLst>
                                      </p:cBhvr>
                                      <p:tavLst>
                                        <p:tav tm="0">
                                          <p:val>
                                            <p:fltVal val="0"/>
                                          </p:val>
                                        </p:tav>
                                        <p:tav tm="100000">
                                          <p:val>
                                            <p:strVal val="#ppt_w"/>
                                          </p:val>
                                        </p:tav>
                                      </p:tavLst>
                                    </p:anim>
                                    <p:anim calcmode="lin" valueType="num">
                                      <p:cBhvr>
                                        <p:cTn id="216" dur="500" fill="hold"/>
                                        <p:tgtEl>
                                          <p:spTgt spid="139"/>
                                        </p:tgtEl>
                                        <p:attrNameLst>
                                          <p:attrName>ppt_h</p:attrName>
                                        </p:attrNameLst>
                                      </p:cBhvr>
                                      <p:tavLst>
                                        <p:tav tm="0">
                                          <p:val>
                                            <p:fltVal val="0"/>
                                          </p:val>
                                        </p:tav>
                                        <p:tav tm="100000">
                                          <p:val>
                                            <p:strVal val="#ppt_h"/>
                                          </p:val>
                                        </p:tav>
                                      </p:tavLst>
                                    </p:anim>
                                    <p:animEffect transition="in" filter="fade">
                                      <p:cBhvr>
                                        <p:cTn id="217" dur="500"/>
                                        <p:tgtEl>
                                          <p:spTgt spid="139"/>
                                        </p:tgtEl>
                                      </p:cBhvr>
                                    </p:animEffect>
                                  </p:childTnLst>
                                </p:cTn>
                              </p:par>
                              <p:par>
                                <p:cTn id="218" presetID="53" presetClass="entr" presetSubtype="16" fill="hold" grpId="0" nodeType="withEffect">
                                  <p:stCondLst>
                                    <p:cond delay="0"/>
                                  </p:stCondLst>
                                  <p:childTnLst>
                                    <p:set>
                                      <p:cBhvr>
                                        <p:cTn id="219" dur="1" fill="hold">
                                          <p:stCondLst>
                                            <p:cond delay="0"/>
                                          </p:stCondLst>
                                        </p:cTn>
                                        <p:tgtEl>
                                          <p:spTgt spid="140"/>
                                        </p:tgtEl>
                                        <p:attrNameLst>
                                          <p:attrName>style.visibility</p:attrName>
                                        </p:attrNameLst>
                                      </p:cBhvr>
                                      <p:to>
                                        <p:strVal val="visible"/>
                                      </p:to>
                                    </p:set>
                                    <p:anim calcmode="lin" valueType="num">
                                      <p:cBhvr>
                                        <p:cTn id="220" dur="500" fill="hold"/>
                                        <p:tgtEl>
                                          <p:spTgt spid="140"/>
                                        </p:tgtEl>
                                        <p:attrNameLst>
                                          <p:attrName>ppt_w</p:attrName>
                                        </p:attrNameLst>
                                      </p:cBhvr>
                                      <p:tavLst>
                                        <p:tav tm="0">
                                          <p:val>
                                            <p:fltVal val="0"/>
                                          </p:val>
                                        </p:tav>
                                        <p:tav tm="100000">
                                          <p:val>
                                            <p:strVal val="#ppt_w"/>
                                          </p:val>
                                        </p:tav>
                                      </p:tavLst>
                                    </p:anim>
                                    <p:anim calcmode="lin" valueType="num">
                                      <p:cBhvr>
                                        <p:cTn id="221" dur="500" fill="hold"/>
                                        <p:tgtEl>
                                          <p:spTgt spid="140"/>
                                        </p:tgtEl>
                                        <p:attrNameLst>
                                          <p:attrName>ppt_h</p:attrName>
                                        </p:attrNameLst>
                                      </p:cBhvr>
                                      <p:tavLst>
                                        <p:tav tm="0">
                                          <p:val>
                                            <p:fltVal val="0"/>
                                          </p:val>
                                        </p:tav>
                                        <p:tav tm="100000">
                                          <p:val>
                                            <p:strVal val="#ppt_h"/>
                                          </p:val>
                                        </p:tav>
                                      </p:tavLst>
                                    </p:anim>
                                    <p:animEffect transition="in" filter="fade">
                                      <p:cBhvr>
                                        <p:cTn id="222" dur="500"/>
                                        <p:tgtEl>
                                          <p:spTgt spid="140"/>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141"/>
                                        </p:tgtEl>
                                        <p:attrNameLst>
                                          <p:attrName>style.visibility</p:attrName>
                                        </p:attrNameLst>
                                      </p:cBhvr>
                                      <p:to>
                                        <p:strVal val="visible"/>
                                      </p:to>
                                    </p:set>
                                    <p:anim calcmode="lin" valueType="num">
                                      <p:cBhvr>
                                        <p:cTn id="225" dur="500" fill="hold"/>
                                        <p:tgtEl>
                                          <p:spTgt spid="141"/>
                                        </p:tgtEl>
                                        <p:attrNameLst>
                                          <p:attrName>ppt_w</p:attrName>
                                        </p:attrNameLst>
                                      </p:cBhvr>
                                      <p:tavLst>
                                        <p:tav tm="0">
                                          <p:val>
                                            <p:fltVal val="0"/>
                                          </p:val>
                                        </p:tav>
                                        <p:tav tm="100000">
                                          <p:val>
                                            <p:strVal val="#ppt_w"/>
                                          </p:val>
                                        </p:tav>
                                      </p:tavLst>
                                    </p:anim>
                                    <p:anim calcmode="lin" valueType="num">
                                      <p:cBhvr>
                                        <p:cTn id="226" dur="500" fill="hold"/>
                                        <p:tgtEl>
                                          <p:spTgt spid="141"/>
                                        </p:tgtEl>
                                        <p:attrNameLst>
                                          <p:attrName>ppt_h</p:attrName>
                                        </p:attrNameLst>
                                      </p:cBhvr>
                                      <p:tavLst>
                                        <p:tav tm="0">
                                          <p:val>
                                            <p:fltVal val="0"/>
                                          </p:val>
                                        </p:tav>
                                        <p:tav tm="100000">
                                          <p:val>
                                            <p:strVal val="#ppt_h"/>
                                          </p:val>
                                        </p:tav>
                                      </p:tavLst>
                                    </p:anim>
                                    <p:animEffect transition="in" filter="fade">
                                      <p:cBhvr>
                                        <p:cTn id="22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P spid="60" grpId="0" animBg="1"/>
      <p:bldP spid="61" grpId="0" animBg="1"/>
      <p:bldP spid="62" grpId="0" animBg="1"/>
      <p:bldP spid="90"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269242" y="289515"/>
            <a:ext cx="11662784" cy="649938"/>
          </a:xfrm>
        </p:spPr>
        <p:txBody>
          <a:bodyPr/>
          <a:lstStyle/>
          <a:p>
            <a:pPr lvl="0"/>
            <a:r>
              <a:rPr lang="en-US" dirty="0"/>
              <a:t>The Modern Data Estate</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808047" y="4466731"/>
            <a:ext cx="2868929" cy="2269852"/>
          </a:xfrm>
        </p:spPr>
        <p:txBody>
          <a:bodyPr/>
          <a:lstStyle/>
          <a:p>
            <a:pPr marL="0" indent="0" algn="ctr">
              <a:buNone/>
            </a:pPr>
            <a:r>
              <a:rPr lang="en-US" sz="2800" dirty="0"/>
              <a:t>Unified Data</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want to integrate and analyze all our data in one place”</a:t>
            </a:r>
          </a:p>
          <a:p>
            <a:pPr marL="0" indent="0" algn="ctr">
              <a:buNone/>
            </a:pPr>
            <a:r>
              <a:rPr lang="en-US" dirty="0">
                <a:solidFill>
                  <a:schemeClr val="bg2">
                    <a:lumMod val="50000"/>
                  </a:schemeClr>
                </a:solidFill>
              </a:rPr>
              <a:t>Modern DW / Data Lake</a:t>
            </a:r>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8079288" y="4466731"/>
            <a:ext cx="3442451" cy="1923604"/>
          </a:xfrm>
        </p:spPr>
        <p:txBody>
          <a:bodyPr/>
          <a:lstStyle/>
          <a:p>
            <a:pPr marL="0" indent="0" algn="ctr">
              <a:buNone/>
            </a:pPr>
            <a:r>
              <a:rPr lang="en-US" sz="2800" dirty="0"/>
              <a:t>Advanced Analytics</a:t>
            </a:r>
          </a:p>
          <a:p>
            <a:pPr marL="0" lvl="3" indent="0" algn="ctr">
              <a:spcAft>
                <a:spcPts val="300"/>
              </a:spcAft>
              <a:buNone/>
            </a:pPr>
            <a:endParaRPr lang="en-US" sz="2000" dirty="0">
              <a:solidFill>
                <a:schemeClr val="bg2">
                  <a:lumMod val="50000"/>
                </a:schemeClr>
              </a:solidFill>
            </a:endParaRPr>
          </a:p>
          <a:p>
            <a:pPr marL="0" lvl="3" indent="0" algn="ctr">
              <a:spcAft>
                <a:spcPts val="300"/>
              </a:spcAft>
              <a:buNone/>
            </a:pPr>
            <a:r>
              <a:rPr lang="en-US" sz="2000" dirty="0">
                <a:solidFill>
                  <a:schemeClr val="bg2">
                    <a:lumMod val="50000"/>
                  </a:schemeClr>
                </a:solidFill>
              </a:rPr>
              <a:t>“We need to apply intelligence to our data so we can learn and predict”</a:t>
            </a:r>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4124258" y="4466731"/>
            <a:ext cx="3820439" cy="1962076"/>
          </a:xfrm>
        </p:spPr>
        <p:txBody>
          <a:bodyPr/>
          <a:lstStyle/>
          <a:p>
            <a:pPr marL="0" indent="0" algn="ctr">
              <a:buNone/>
            </a:pPr>
            <a:r>
              <a:rPr lang="en-US" sz="2800" dirty="0"/>
              <a:t>Real-time Analytics</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need to get insights from our data streams in real time”</a:t>
            </a:r>
          </a:p>
          <a:p>
            <a:pPr marL="0" indent="0" algn="ctr">
              <a:buNone/>
            </a:pPr>
            <a:r>
              <a:rPr lang="en-US" dirty="0">
                <a:solidFill>
                  <a:schemeClr val="bg2">
                    <a:lumMod val="50000"/>
                  </a:schemeClr>
                </a:solidFill>
              </a:rPr>
              <a:t>Stream Processing</a:t>
            </a:r>
          </a:p>
        </p:txBody>
      </p:sp>
      <p:sp>
        <p:nvSpPr>
          <p:cNvPr id="20" name="Oval 19"/>
          <p:cNvSpPr/>
          <p:nvPr/>
        </p:nvSpPr>
        <p:spPr>
          <a:xfrm>
            <a:off x="9220399" y="3148420"/>
            <a:ext cx="1160227" cy="1139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p:cNvSpPr/>
          <p:nvPr/>
        </p:nvSpPr>
        <p:spPr>
          <a:xfrm>
            <a:off x="1636469" y="3158819"/>
            <a:ext cx="1212087" cy="1163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32"/>
          <p:cNvSpPr/>
          <p:nvPr/>
        </p:nvSpPr>
        <p:spPr>
          <a:xfrm>
            <a:off x="9251598" y="3499913"/>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33"/>
          <p:cNvSpPr/>
          <p:nvPr/>
        </p:nvSpPr>
        <p:spPr bwMode="auto">
          <a:xfrm>
            <a:off x="1777481" y="3499913"/>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 name="Group 59">
            <a:extLst>
              <a:ext uri="{FF2B5EF4-FFF2-40B4-BE49-F238E27FC236}">
                <a16:creationId xmlns:a16="http://schemas.microsoft.com/office/drawing/2014/main" id="{AD559977-9EC4-4519-BE9D-F09C8E85288A}"/>
              </a:ext>
            </a:extLst>
          </p:cNvPr>
          <p:cNvGrpSpPr/>
          <p:nvPr/>
        </p:nvGrpSpPr>
        <p:grpSpPr>
          <a:xfrm>
            <a:off x="5471553" y="3130923"/>
            <a:ext cx="1125848" cy="1163159"/>
            <a:chOff x="4989383" y="3175258"/>
            <a:chExt cx="870310" cy="870310"/>
          </a:xfrm>
        </p:grpSpPr>
        <p:sp>
          <p:nvSpPr>
            <p:cNvPr id="6" name="Oval 5"/>
            <p:cNvSpPr/>
            <p:nvPr/>
          </p:nvSpPr>
          <p:spPr>
            <a:xfrm>
              <a:off x="4989383" y="3175258"/>
              <a:ext cx="870310" cy="87031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21"/>
            <p:cNvSpPr/>
            <p:nvPr/>
          </p:nvSpPr>
          <p:spPr bwMode="auto">
            <a:xfrm>
              <a:off x="5099658" y="3495903"/>
              <a:ext cx="266806" cy="28081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5376378" y="3415096"/>
              <a:ext cx="392294" cy="38355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3" name="Freeform 40">
            <a:extLst>
              <a:ext uri="{FF2B5EF4-FFF2-40B4-BE49-F238E27FC236}">
                <a16:creationId xmlns:a16="http://schemas.microsoft.com/office/drawing/2014/main" id="{EBB695AA-AC56-49C8-AD2C-3E9A2E441684}"/>
              </a:ext>
            </a:extLst>
          </p:cNvPr>
          <p:cNvSpPr/>
          <p:nvPr/>
        </p:nvSpPr>
        <p:spPr bwMode="auto">
          <a:xfrm>
            <a:off x="9698377" y="3499913"/>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174730" y="3499913"/>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7423E5C2-8DFC-40E7-B5BB-9C1CD2630352}"/>
              </a:ext>
            </a:extLst>
          </p:cNvPr>
          <p:cNvSpPr txBox="1"/>
          <p:nvPr/>
        </p:nvSpPr>
        <p:spPr>
          <a:xfrm>
            <a:off x="269242" y="1227551"/>
            <a:ext cx="85994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Unify Data – Analyze in (Near) Real Time – Apply Intelligence</a:t>
            </a:r>
          </a:p>
        </p:txBody>
      </p:sp>
    </p:spTree>
    <p:extLst>
      <p:ext uri="{BB962C8B-B14F-4D97-AF65-F5344CB8AC3E}">
        <p14:creationId xmlns:p14="http://schemas.microsoft.com/office/powerpoint/2010/main" val="39981938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479312" y="5921081"/>
              <a:ext cx="946093" cy="748174"/>
              <a:chOff x="7479312" y="5921081"/>
              <a:chExt cx="946093" cy="7481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479312" y="6438423"/>
                <a:ext cx="94609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Monitor</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pic>
        <p:nvPicPr>
          <p:cNvPr id="196" name="Picture 195">
            <a:extLst>
              <a:ext uri="{FF2B5EF4-FFF2-40B4-BE49-F238E27FC236}">
                <a16:creationId xmlns:a16="http://schemas.microsoft.com/office/drawing/2014/main" id="{A3404894-9FE3-4A59-87E4-42EEB4980B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82912" y="2730193"/>
            <a:ext cx="466981" cy="456426"/>
          </a:xfrm>
          <a:prstGeom prst="rect">
            <a:avLst/>
          </a:prstGeom>
        </p:spPr>
      </p:pic>
      <p:sp>
        <p:nvSpPr>
          <p:cNvPr id="202" name="Rectangle 201">
            <a:extLst>
              <a:ext uri="{FF2B5EF4-FFF2-40B4-BE49-F238E27FC236}">
                <a16:creationId xmlns:a16="http://schemas.microsoft.com/office/drawing/2014/main" id="{A2200639-5D12-452A-83FC-4D03F58D6B9A}"/>
              </a:ext>
            </a:extLst>
          </p:cNvPr>
          <p:cNvSpPr/>
          <p:nvPr/>
        </p:nvSpPr>
        <p:spPr>
          <a:xfrm>
            <a:off x="6342863" y="3173269"/>
            <a:ext cx="947078"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Analytics</a:t>
            </a:r>
          </a:p>
        </p:txBody>
      </p:sp>
      <p:sp>
        <p:nvSpPr>
          <p:cNvPr id="224" name="Rectangle 223">
            <a:extLst>
              <a:ext uri="{FF2B5EF4-FFF2-40B4-BE49-F238E27FC236}">
                <a16:creationId xmlns:a16="http://schemas.microsoft.com/office/drawing/2014/main" id="{7C48A13F-2864-4E28-8DD2-5CC8CC7C70B2}"/>
              </a:ext>
            </a:extLst>
          </p:cNvPr>
          <p:cNvSpPr/>
          <p:nvPr/>
        </p:nvSpPr>
        <p:spPr>
          <a:xfrm>
            <a:off x="7260848"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8025232"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8">
                <a:extLst/>
              </a:blip>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446100"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7"/>
                </a:solidFill>
                <a:effectLst/>
                <a:uLnTx/>
                <a:uFillTx/>
                <a:latin typeface="Segoe UI Semibold"/>
                <a:ea typeface="+mn-ea"/>
                <a:cs typeface="+mn-cs"/>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8D7"/>
                </a:solidFill>
                <a:effectLst/>
                <a:uLnTx/>
                <a:uFillTx/>
                <a:latin typeface="Segoe UI Semibold"/>
                <a:ea typeface="+mn-ea"/>
                <a:cs typeface="+mn-cs"/>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8199128"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fltVal val="0"/>
                                          </p:val>
                                        </p:tav>
                                        <p:tav tm="100000">
                                          <p:val>
                                            <p:strVal val="#ppt_w"/>
                                          </p:val>
                                        </p:tav>
                                      </p:tavLst>
                                    </p:anim>
                                    <p:anim calcmode="lin" valueType="num">
                                      <p:cBhvr>
                                        <p:cTn id="8" dur="500" fill="hold"/>
                                        <p:tgtEl>
                                          <p:spTgt spid="201"/>
                                        </p:tgtEl>
                                        <p:attrNameLst>
                                          <p:attrName>ppt_h</p:attrName>
                                        </p:attrNameLst>
                                      </p:cBhvr>
                                      <p:tavLst>
                                        <p:tav tm="0">
                                          <p:val>
                                            <p:fltVal val="0"/>
                                          </p:val>
                                        </p:tav>
                                        <p:tav tm="100000">
                                          <p:val>
                                            <p:strVal val="#ppt_h"/>
                                          </p:val>
                                        </p:tav>
                                      </p:tavLst>
                                    </p:anim>
                                    <p:animEffect transition="in" filter="fade">
                                      <p:cBhvr>
                                        <p:cTn id="9" dur="500"/>
                                        <p:tgtEl>
                                          <p:spTgt spid="20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8"/>
                                        </p:tgtEl>
                                        <p:attrNameLst>
                                          <p:attrName>style.visibility</p:attrName>
                                        </p:attrNameLst>
                                      </p:cBhvr>
                                      <p:to>
                                        <p:strVal val="visible"/>
                                      </p:to>
                                    </p:set>
                                    <p:anim calcmode="lin" valueType="num">
                                      <p:cBhvr>
                                        <p:cTn id="14" dur="500" fill="hold"/>
                                        <p:tgtEl>
                                          <p:spTgt spid="208"/>
                                        </p:tgtEl>
                                        <p:attrNameLst>
                                          <p:attrName>ppt_w</p:attrName>
                                        </p:attrNameLst>
                                      </p:cBhvr>
                                      <p:tavLst>
                                        <p:tav tm="0">
                                          <p:val>
                                            <p:fltVal val="0"/>
                                          </p:val>
                                        </p:tav>
                                        <p:tav tm="100000">
                                          <p:val>
                                            <p:strVal val="#ppt_w"/>
                                          </p:val>
                                        </p:tav>
                                      </p:tavLst>
                                    </p:anim>
                                    <p:anim calcmode="lin" valueType="num">
                                      <p:cBhvr>
                                        <p:cTn id="15" dur="500" fill="hold"/>
                                        <p:tgtEl>
                                          <p:spTgt spid="208"/>
                                        </p:tgtEl>
                                        <p:attrNameLst>
                                          <p:attrName>ppt_h</p:attrName>
                                        </p:attrNameLst>
                                      </p:cBhvr>
                                      <p:tavLst>
                                        <p:tav tm="0">
                                          <p:val>
                                            <p:fltVal val="0"/>
                                          </p:val>
                                        </p:tav>
                                        <p:tav tm="100000">
                                          <p:val>
                                            <p:strVal val="#ppt_h"/>
                                          </p:val>
                                        </p:tav>
                                      </p:tavLst>
                                    </p:anim>
                                    <p:animEffect transition="in" filter="fade">
                                      <p:cBhvr>
                                        <p:cTn id="16" dur="500"/>
                                        <p:tgtEl>
                                          <p:spTgt spid="20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8"/>
                                        </p:tgtEl>
                                        <p:attrNameLst>
                                          <p:attrName>style.visibility</p:attrName>
                                        </p:attrNameLst>
                                      </p:cBhvr>
                                      <p:to>
                                        <p:strVal val="visible"/>
                                      </p:to>
                                    </p:set>
                                    <p:anim calcmode="lin" valueType="num">
                                      <p:cBhvr>
                                        <p:cTn id="28" dur="500" fill="hold"/>
                                        <p:tgtEl>
                                          <p:spTgt spid="218"/>
                                        </p:tgtEl>
                                        <p:attrNameLst>
                                          <p:attrName>ppt_w</p:attrName>
                                        </p:attrNameLst>
                                      </p:cBhvr>
                                      <p:tavLst>
                                        <p:tav tm="0">
                                          <p:val>
                                            <p:fltVal val="0"/>
                                          </p:val>
                                        </p:tav>
                                        <p:tav tm="100000">
                                          <p:val>
                                            <p:strVal val="#ppt_w"/>
                                          </p:val>
                                        </p:tav>
                                      </p:tavLst>
                                    </p:anim>
                                    <p:anim calcmode="lin" valueType="num">
                                      <p:cBhvr>
                                        <p:cTn id="29" dur="500" fill="hold"/>
                                        <p:tgtEl>
                                          <p:spTgt spid="218"/>
                                        </p:tgtEl>
                                        <p:attrNameLst>
                                          <p:attrName>ppt_h</p:attrName>
                                        </p:attrNameLst>
                                      </p:cBhvr>
                                      <p:tavLst>
                                        <p:tav tm="0">
                                          <p:val>
                                            <p:fltVal val="0"/>
                                          </p:val>
                                        </p:tav>
                                        <p:tav tm="100000">
                                          <p:val>
                                            <p:strVal val="#ppt_h"/>
                                          </p:val>
                                        </p:tav>
                                      </p:tavLst>
                                    </p:anim>
                                    <p:animEffect transition="in" filter="fade">
                                      <p:cBhvr>
                                        <p:cTn id="30" dur="500"/>
                                        <p:tgtEl>
                                          <p:spTgt spid="2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48"/>
                                        </p:tgtEl>
                                        <p:attrNameLst>
                                          <p:attrName>style.visibility</p:attrName>
                                        </p:attrNameLst>
                                      </p:cBhvr>
                                      <p:to>
                                        <p:strVal val="visible"/>
                                      </p:to>
                                    </p:set>
                                    <p:anim calcmode="lin" valueType="num">
                                      <p:cBhvr>
                                        <p:cTn id="35" dur="500" fill="hold"/>
                                        <p:tgtEl>
                                          <p:spTgt spid="248"/>
                                        </p:tgtEl>
                                        <p:attrNameLst>
                                          <p:attrName>ppt_w</p:attrName>
                                        </p:attrNameLst>
                                      </p:cBhvr>
                                      <p:tavLst>
                                        <p:tav tm="0">
                                          <p:val>
                                            <p:fltVal val="0"/>
                                          </p:val>
                                        </p:tav>
                                        <p:tav tm="100000">
                                          <p:val>
                                            <p:strVal val="#ppt_w"/>
                                          </p:val>
                                        </p:tav>
                                      </p:tavLst>
                                    </p:anim>
                                    <p:anim calcmode="lin" valueType="num">
                                      <p:cBhvr>
                                        <p:cTn id="36" dur="500" fill="hold"/>
                                        <p:tgtEl>
                                          <p:spTgt spid="248"/>
                                        </p:tgtEl>
                                        <p:attrNameLst>
                                          <p:attrName>ppt_h</p:attrName>
                                        </p:attrNameLst>
                                      </p:cBhvr>
                                      <p:tavLst>
                                        <p:tav tm="0">
                                          <p:val>
                                            <p:fltVal val="0"/>
                                          </p:val>
                                        </p:tav>
                                        <p:tav tm="100000">
                                          <p:val>
                                            <p:strVal val="#ppt_h"/>
                                          </p:val>
                                        </p:tav>
                                      </p:tavLst>
                                    </p:anim>
                                    <p:animEffect transition="in" filter="fade">
                                      <p:cBhvr>
                                        <p:cTn id="37" dur="500"/>
                                        <p:tgtEl>
                                          <p:spTgt spid="24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2"/>
                                        </p:tgtEl>
                                        <p:attrNameLst>
                                          <p:attrName>style.visibility</p:attrName>
                                        </p:attrNameLst>
                                      </p:cBhvr>
                                      <p:to>
                                        <p:strVal val="visible"/>
                                      </p:to>
                                    </p:set>
                                    <p:anim calcmode="lin" valueType="num">
                                      <p:cBhvr>
                                        <p:cTn id="42" dur="500" fill="hold"/>
                                        <p:tgtEl>
                                          <p:spTgt spid="182"/>
                                        </p:tgtEl>
                                        <p:attrNameLst>
                                          <p:attrName>ppt_w</p:attrName>
                                        </p:attrNameLst>
                                      </p:cBhvr>
                                      <p:tavLst>
                                        <p:tav tm="0">
                                          <p:val>
                                            <p:fltVal val="0"/>
                                          </p:val>
                                        </p:tav>
                                        <p:tav tm="100000">
                                          <p:val>
                                            <p:strVal val="#ppt_w"/>
                                          </p:val>
                                        </p:tav>
                                      </p:tavLst>
                                    </p:anim>
                                    <p:anim calcmode="lin" valueType="num">
                                      <p:cBhvr>
                                        <p:cTn id="43" dur="500" fill="hold"/>
                                        <p:tgtEl>
                                          <p:spTgt spid="182"/>
                                        </p:tgtEl>
                                        <p:attrNameLst>
                                          <p:attrName>ppt_h</p:attrName>
                                        </p:attrNameLst>
                                      </p:cBhvr>
                                      <p:tavLst>
                                        <p:tav tm="0">
                                          <p:val>
                                            <p:fltVal val="0"/>
                                          </p:val>
                                        </p:tav>
                                        <p:tav tm="100000">
                                          <p:val>
                                            <p:strVal val="#ppt_h"/>
                                          </p:val>
                                        </p:tav>
                                      </p:tavLst>
                                    </p:anim>
                                    <p:animEffect transition="in" filter="fad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2"/>
                                        </p:tgtEl>
                                        <p:attrNameLst>
                                          <p:attrName>style.visibility</p:attrName>
                                        </p:attrNameLst>
                                      </p:cBhvr>
                                      <p:to>
                                        <p:strVal val="visible"/>
                                      </p:to>
                                    </p:set>
                                    <p:anim calcmode="lin" valueType="num">
                                      <p:cBhvr>
                                        <p:cTn id="49" dur="500" fill="hold"/>
                                        <p:tgtEl>
                                          <p:spTgt spid="262"/>
                                        </p:tgtEl>
                                        <p:attrNameLst>
                                          <p:attrName>ppt_w</p:attrName>
                                        </p:attrNameLst>
                                      </p:cBhvr>
                                      <p:tavLst>
                                        <p:tav tm="0">
                                          <p:val>
                                            <p:fltVal val="0"/>
                                          </p:val>
                                        </p:tav>
                                        <p:tav tm="100000">
                                          <p:val>
                                            <p:strVal val="#ppt_w"/>
                                          </p:val>
                                        </p:tav>
                                      </p:tavLst>
                                    </p:anim>
                                    <p:anim calcmode="lin" valueType="num">
                                      <p:cBhvr>
                                        <p:cTn id="50" dur="500" fill="hold"/>
                                        <p:tgtEl>
                                          <p:spTgt spid="262"/>
                                        </p:tgtEl>
                                        <p:attrNameLst>
                                          <p:attrName>ppt_h</p:attrName>
                                        </p:attrNameLst>
                                      </p:cBhvr>
                                      <p:tavLst>
                                        <p:tav tm="0">
                                          <p:val>
                                            <p:fltVal val="0"/>
                                          </p:val>
                                        </p:tav>
                                        <p:tav tm="100000">
                                          <p:val>
                                            <p:strVal val="#ppt_h"/>
                                          </p:val>
                                        </p:tav>
                                      </p:tavLst>
                                    </p:anim>
                                    <p:animEffect transition="in" filter="fade">
                                      <p:cBhvr>
                                        <p:cTn id="51" dur="500"/>
                                        <p:tgtEl>
                                          <p:spTgt spid="26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13"/>
                                        </p:tgtEl>
                                        <p:attrNameLst>
                                          <p:attrName>style.visibility</p:attrName>
                                        </p:attrNameLst>
                                      </p:cBhvr>
                                      <p:to>
                                        <p:strVal val="visible"/>
                                      </p:to>
                                    </p:set>
                                    <p:anim calcmode="lin" valueType="num">
                                      <p:cBhvr>
                                        <p:cTn id="56" dur="500" fill="hold"/>
                                        <p:tgtEl>
                                          <p:spTgt spid="213"/>
                                        </p:tgtEl>
                                        <p:attrNameLst>
                                          <p:attrName>ppt_w</p:attrName>
                                        </p:attrNameLst>
                                      </p:cBhvr>
                                      <p:tavLst>
                                        <p:tav tm="0">
                                          <p:val>
                                            <p:fltVal val="0"/>
                                          </p:val>
                                        </p:tav>
                                        <p:tav tm="100000">
                                          <p:val>
                                            <p:strVal val="#ppt_w"/>
                                          </p:val>
                                        </p:tav>
                                      </p:tavLst>
                                    </p:anim>
                                    <p:anim calcmode="lin" valueType="num">
                                      <p:cBhvr>
                                        <p:cTn id="57" dur="500" fill="hold"/>
                                        <p:tgtEl>
                                          <p:spTgt spid="213"/>
                                        </p:tgtEl>
                                        <p:attrNameLst>
                                          <p:attrName>ppt_h</p:attrName>
                                        </p:attrNameLst>
                                      </p:cBhvr>
                                      <p:tavLst>
                                        <p:tav tm="0">
                                          <p:val>
                                            <p:fltVal val="0"/>
                                          </p:val>
                                        </p:tav>
                                        <p:tav tm="100000">
                                          <p:val>
                                            <p:strVal val="#ppt_h"/>
                                          </p:val>
                                        </p:tav>
                                      </p:tavLst>
                                    </p:anim>
                                    <p:animEffect transition="in" filter="fade">
                                      <p:cBhvr>
                                        <p:cTn id="58" dur="500"/>
                                        <p:tgtEl>
                                          <p:spTgt spid="21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75"/>
                                        </p:tgtEl>
                                        <p:attrNameLst>
                                          <p:attrName>style.visibility</p:attrName>
                                        </p:attrNameLst>
                                      </p:cBhvr>
                                      <p:to>
                                        <p:strVal val="visible"/>
                                      </p:to>
                                    </p:set>
                                    <p:anim calcmode="lin" valueType="num">
                                      <p:cBhvr>
                                        <p:cTn id="63" dur="500" fill="hold"/>
                                        <p:tgtEl>
                                          <p:spTgt spid="275"/>
                                        </p:tgtEl>
                                        <p:attrNameLst>
                                          <p:attrName>ppt_w</p:attrName>
                                        </p:attrNameLst>
                                      </p:cBhvr>
                                      <p:tavLst>
                                        <p:tav tm="0">
                                          <p:val>
                                            <p:fltVal val="0"/>
                                          </p:val>
                                        </p:tav>
                                        <p:tav tm="100000">
                                          <p:val>
                                            <p:strVal val="#ppt_w"/>
                                          </p:val>
                                        </p:tav>
                                      </p:tavLst>
                                    </p:anim>
                                    <p:anim calcmode="lin" valueType="num">
                                      <p:cBhvr>
                                        <p:cTn id="64" dur="500" fill="hold"/>
                                        <p:tgtEl>
                                          <p:spTgt spid="275"/>
                                        </p:tgtEl>
                                        <p:attrNameLst>
                                          <p:attrName>ppt_h</p:attrName>
                                        </p:attrNameLst>
                                      </p:cBhvr>
                                      <p:tavLst>
                                        <p:tav tm="0">
                                          <p:val>
                                            <p:fltVal val="0"/>
                                          </p:val>
                                        </p:tav>
                                        <p:tav tm="100000">
                                          <p:val>
                                            <p:strVal val="#ppt_h"/>
                                          </p:val>
                                        </p:tav>
                                      </p:tavLst>
                                    </p:anim>
                                    <p:animEffect transition="in" filter="fade">
                                      <p:cBhvr>
                                        <p:cTn id="65" dur="500"/>
                                        <p:tgtEl>
                                          <p:spTgt spid="27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83"/>
                                        </p:tgtEl>
                                        <p:attrNameLst>
                                          <p:attrName>style.visibility</p:attrName>
                                        </p:attrNameLst>
                                      </p:cBhvr>
                                      <p:to>
                                        <p:strVal val="visible"/>
                                      </p:to>
                                    </p:set>
                                    <p:anim calcmode="lin" valueType="num">
                                      <p:cBhvr>
                                        <p:cTn id="70" dur="500" fill="hold"/>
                                        <p:tgtEl>
                                          <p:spTgt spid="283"/>
                                        </p:tgtEl>
                                        <p:attrNameLst>
                                          <p:attrName>ppt_w</p:attrName>
                                        </p:attrNameLst>
                                      </p:cBhvr>
                                      <p:tavLst>
                                        <p:tav tm="0">
                                          <p:val>
                                            <p:fltVal val="0"/>
                                          </p:val>
                                        </p:tav>
                                        <p:tav tm="100000">
                                          <p:val>
                                            <p:strVal val="#ppt_w"/>
                                          </p:val>
                                        </p:tav>
                                      </p:tavLst>
                                    </p:anim>
                                    <p:anim calcmode="lin" valueType="num">
                                      <p:cBhvr>
                                        <p:cTn id="71" dur="500" fill="hold"/>
                                        <p:tgtEl>
                                          <p:spTgt spid="283"/>
                                        </p:tgtEl>
                                        <p:attrNameLst>
                                          <p:attrName>ppt_h</p:attrName>
                                        </p:attrNameLst>
                                      </p:cBhvr>
                                      <p:tavLst>
                                        <p:tav tm="0">
                                          <p:val>
                                            <p:fltVal val="0"/>
                                          </p:val>
                                        </p:tav>
                                        <p:tav tm="100000">
                                          <p:val>
                                            <p:strVal val="#ppt_h"/>
                                          </p:val>
                                        </p:tav>
                                      </p:tavLst>
                                    </p:anim>
                                    <p:animEffect transition="in" filter="fade">
                                      <p:cBhvr>
                                        <p:cTn id="72" dur="500"/>
                                        <p:tgtEl>
                                          <p:spTgt spid="283"/>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49"/>
                                        </p:tgtEl>
                                        <p:attrNameLst>
                                          <p:attrName>style.visibility</p:attrName>
                                        </p:attrNameLst>
                                      </p:cBhvr>
                                      <p:to>
                                        <p:strVal val="visible"/>
                                      </p:to>
                                    </p:set>
                                    <p:anim calcmode="lin" valueType="num">
                                      <p:cBhvr>
                                        <p:cTn id="77" dur="500" fill="hold"/>
                                        <p:tgtEl>
                                          <p:spTgt spid="249"/>
                                        </p:tgtEl>
                                        <p:attrNameLst>
                                          <p:attrName>ppt_w</p:attrName>
                                        </p:attrNameLst>
                                      </p:cBhvr>
                                      <p:tavLst>
                                        <p:tav tm="0">
                                          <p:val>
                                            <p:fltVal val="0"/>
                                          </p:val>
                                        </p:tav>
                                        <p:tav tm="100000">
                                          <p:val>
                                            <p:strVal val="#ppt_w"/>
                                          </p:val>
                                        </p:tav>
                                      </p:tavLst>
                                    </p:anim>
                                    <p:anim calcmode="lin" valueType="num">
                                      <p:cBhvr>
                                        <p:cTn id="78" dur="500" fill="hold"/>
                                        <p:tgtEl>
                                          <p:spTgt spid="249"/>
                                        </p:tgtEl>
                                        <p:attrNameLst>
                                          <p:attrName>ppt_h</p:attrName>
                                        </p:attrNameLst>
                                      </p:cBhvr>
                                      <p:tavLst>
                                        <p:tav tm="0">
                                          <p:val>
                                            <p:fltVal val="0"/>
                                          </p:val>
                                        </p:tav>
                                        <p:tav tm="100000">
                                          <p:val>
                                            <p:strVal val="#ppt_h"/>
                                          </p:val>
                                        </p:tav>
                                      </p:tavLst>
                                    </p:anim>
                                    <p:animEffect transition="in" filter="fade">
                                      <p:cBhvr>
                                        <p:cTn id="79" dur="500"/>
                                        <p:tgtEl>
                                          <p:spTgt spid="249"/>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16"/>
                                        </p:tgtEl>
                                        <p:attrNameLst>
                                          <p:attrName>style.visibility</p:attrName>
                                        </p:attrNameLst>
                                      </p:cBhvr>
                                      <p:to>
                                        <p:strVal val="visible"/>
                                      </p:to>
                                    </p:set>
                                    <p:anim calcmode="lin" valueType="num">
                                      <p:cBhvr>
                                        <p:cTn id="84" dur="500" fill="hold"/>
                                        <p:tgtEl>
                                          <p:spTgt spid="216"/>
                                        </p:tgtEl>
                                        <p:attrNameLst>
                                          <p:attrName>ppt_w</p:attrName>
                                        </p:attrNameLst>
                                      </p:cBhvr>
                                      <p:tavLst>
                                        <p:tav tm="0">
                                          <p:val>
                                            <p:fltVal val="0"/>
                                          </p:val>
                                        </p:tav>
                                        <p:tav tm="100000">
                                          <p:val>
                                            <p:strVal val="#ppt_w"/>
                                          </p:val>
                                        </p:tav>
                                      </p:tavLst>
                                    </p:anim>
                                    <p:anim calcmode="lin" valueType="num">
                                      <p:cBhvr>
                                        <p:cTn id="85" dur="500" fill="hold"/>
                                        <p:tgtEl>
                                          <p:spTgt spid="216"/>
                                        </p:tgtEl>
                                        <p:attrNameLst>
                                          <p:attrName>ppt_h</p:attrName>
                                        </p:attrNameLst>
                                      </p:cBhvr>
                                      <p:tavLst>
                                        <p:tav tm="0">
                                          <p:val>
                                            <p:fltVal val="0"/>
                                          </p:val>
                                        </p:tav>
                                        <p:tav tm="100000">
                                          <p:val>
                                            <p:strVal val="#ppt_h"/>
                                          </p:val>
                                        </p:tav>
                                      </p:tavLst>
                                    </p:anim>
                                    <p:animEffect transition="in" filter="fade">
                                      <p:cBhvr>
                                        <p:cTn id="8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83" grpId="0" animBg="1"/>
      <p:bldP spid="249" grpId="0" animBg="1"/>
      <p:bldP spid="216" grpId="0" animBg="1"/>
      <p:bldP spid="218" grpId="0" animBg="1"/>
      <p:bldP spid="182" grpId="0" animBg="1"/>
      <p:bldP spid="214" grpId="0" animBg="1"/>
      <p:bldP spid="208" grpId="0" animBg="1"/>
      <p:bldP spid="213" grpId="0" animBg="1"/>
      <p:bldP spid="248" grpId="0" animBg="1"/>
      <p:bldP spid="262" grpId="0" animBg="1"/>
      <p:bldP spid="27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p:txBody>
          <a:bodyPr/>
          <a:lstStyle/>
          <a:p>
            <a:r>
              <a:rPr lang="en-US" dirty="0"/>
              <a:t>Data Architectures</a:t>
            </a:r>
          </a:p>
        </p:txBody>
      </p:sp>
      <p:sp>
        <p:nvSpPr>
          <p:cNvPr id="10" name="TextBox 9">
            <a:extLst>
              <a:ext uri="{FF2B5EF4-FFF2-40B4-BE49-F238E27FC236}">
                <a16:creationId xmlns:a16="http://schemas.microsoft.com/office/drawing/2014/main" id="{FF70C72A-C224-4A09-B1F8-5FCB86AC6CD8}"/>
              </a:ext>
            </a:extLst>
          </p:cNvPr>
          <p:cNvSpPr txBox="1"/>
          <p:nvPr/>
        </p:nvSpPr>
        <p:spPr>
          <a:xfrm>
            <a:off x="426424" y="807113"/>
            <a:ext cx="11074400" cy="605088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There are many well-established data architectures… for data warehousing, BI, stream processing, machine learning training and scoring, etc.</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Today, we’re focused on a data estate which combines traditional batch analytics with stream analytics, and uses PaaS (managed) data services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More and more devices and sensors are coming online – which generate streams of data</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want unified analytics on all the data – batch/static as well as streaming</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also want to be able to react as quickly as possible to events in our data stream – i.e. in near real time</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are some scenarios for stream analytics?</a:t>
            </a:r>
          </a:p>
        </p:txBody>
      </p:sp>
    </p:spTree>
    <p:extLst>
      <p:ext uri="{BB962C8B-B14F-4D97-AF65-F5344CB8AC3E}">
        <p14:creationId xmlns:p14="http://schemas.microsoft.com/office/powerpoint/2010/main" val="13522444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239107" cy="6295291"/>
          </a:xfrm>
        </p:spPr>
        <p:txBody>
          <a:bodyPr anchor="ctr"/>
          <a:lstStyle/>
          <a:p>
            <a:r>
              <a:rPr lang="en-US" sz="3600" b="0" dirty="0">
                <a:latin typeface="Segoe UI Semibold" panose="020B0702040204020203" pitchFamily="34" charset="0"/>
                <a:cs typeface="Segoe UI Semibold" panose="020B0702040204020203" pitchFamily="34" charset="0"/>
              </a:rPr>
              <a:t>Agenda</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434862" y="316524"/>
            <a:ext cx="8299938" cy="6295290"/>
          </a:xfrm>
        </p:spPr>
        <p:txBody>
          <a:bodyPr anchor="ctr"/>
          <a:lstStyle/>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08:00 AM: Check In, Welcome</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09:00 AM: Presentation, Lab Review</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11:00 AM: Break</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11:15 AM: </a:t>
            </a:r>
            <a:r>
              <a:rPr lang="en-US" sz="3600" b="0" u="sng" dirty="0">
                <a:latin typeface="Segoe UI" panose="020B0502040204020203" pitchFamily="34" charset="0"/>
                <a:cs typeface="Segoe UI" panose="020B0502040204020203" pitchFamily="34" charset="0"/>
              </a:rPr>
              <a:t>Hands-On Labs!</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12:00 PM: Lunch</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04:15 PM: Wrap-up, Q&amp;A</a:t>
            </a:r>
          </a:p>
        </p:txBody>
      </p:sp>
    </p:spTree>
    <p:extLst>
      <p:ext uri="{BB962C8B-B14F-4D97-AF65-F5344CB8AC3E}">
        <p14:creationId xmlns:p14="http://schemas.microsoft.com/office/powerpoint/2010/main" val="1911660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268928" y="1994736"/>
            <a:ext cx="2868559" cy="1837671"/>
          </a:xfrm>
          <a:prstGeom prst="rect">
            <a:avLst/>
          </a:prstGeom>
        </p:spPr>
      </p:pic>
      <p:pic>
        <p:nvPicPr>
          <p:cNvPr id="19" name="Picture 18"/>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6095864" y="1994736"/>
            <a:ext cx="2868559" cy="1837671"/>
          </a:xfrm>
          <a:prstGeom prst="rect">
            <a:avLst/>
          </a:prstGeom>
        </p:spPr>
      </p:pic>
      <p:pic>
        <p:nvPicPr>
          <p:cNvPr id="21" name="Picture 20"/>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9009070" y="1994736"/>
            <a:ext cx="2913381" cy="1837671"/>
          </a:xfrm>
          <a:prstGeom prst="rect">
            <a:avLst/>
          </a:prstGeom>
        </p:spPr>
      </p:pic>
      <p:pic>
        <p:nvPicPr>
          <p:cNvPr id="25" name="Picture 24"/>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182332" y="4683981"/>
            <a:ext cx="2868559" cy="1837671"/>
          </a:xfrm>
          <a:prstGeom prst="rect">
            <a:avLst/>
          </a:prstGeom>
          <a:noFill/>
          <a:ln>
            <a:noFill/>
          </a:ln>
        </p:spPr>
      </p:pic>
      <p:pic>
        <p:nvPicPr>
          <p:cNvPr id="27" name="Picture 26"/>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6095736" y="4683981"/>
            <a:ext cx="2868559" cy="1837671"/>
          </a:xfrm>
          <a:prstGeom prst="rect">
            <a:avLst/>
          </a:prstGeom>
        </p:spPr>
      </p:pic>
      <p:pic>
        <p:nvPicPr>
          <p:cNvPr id="29" name="Picture 28"/>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9009141" y="4683981"/>
            <a:ext cx="2913381" cy="1837671"/>
          </a:xfrm>
          <a:prstGeom prst="rect">
            <a:avLst/>
          </a:prstGeom>
        </p:spPr>
      </p:pic>
      <p:pic>
        <p:nvPicPr>
          <p:cNvPr id="9" name="Picture 8"/>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268928" y="4683981"/>
            <a:ext cx="2868559" cy="1837671"/>
          </a:xfrm>
          <a:prstGeom prst="rect">
            <a:avLst/>
          </a:prstGeom>
        </p:spPr>
      </p:pic>
      <p:sp>
        <p:nvSpPr>
          <p:cNvPr id="2" name="Title 1"/>
          <p:cNvSpPr>
            <a:spLocks noGrp="1"/>
          </p:cNvSpPr>
          <p:nvPr>
            <p:ph type="title"/>
          </p:nvPr>
        </p:nvSpPr>
        <p:spPr>
          <a:xfrm>
            <a:off x="90020" y="488"/>
            <a:ext cx="11655078"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Stream Analytics Scenarios</a:t>
            </a:r>
          </a:p>
        </p:txBody>
      </p:sp>
      <p:sp>
        <p:nvSpPr>
          <p:cNvPr id="24" name="Rectangle 23"/>
          <p:cNvSpPr>
            <a:spLocks/>
          </p:cNvSpPr>
          <p:nvPr>
            <p:custDataLst>
              <p:tags r:id="rId1"/>
            </p:custDataLst>
          </p:nvPr>
        </p:nvSpPr>
        <p:spPr bwMode="auto">
          <a:xfrm>
            <a:off x="268928" y="3877208"/>
            <a:ext cx="286855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Smart grid</a:t>
            </a:r>
          </a:p>
        </p:txBody>
      </p:sp>
      <p:sp>
        <p:nvSpPr>
          <p:cNvPr id="26" name="Rectangle 25"/>
          <p:cNvSpPr>
            <a:spLocks/>
          </p:cNvSpPr>
          <p:nvPr>
            <p:custDataLst>
              <p:tags r:id="rId2"/>
            </p:custDataLst>
          </p:nvPr>
        </p:nvSpPr>
        <p:spPr bwMode="auto">
          <a:xfrm>
            <a:off x="3182332" y="3877208"/>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Customer Behavior in stores</a:t>
            </a:r>
          </a:p>
        </p:txBody>
      </p:sp>
      <p:sp>
        <p:nvSpPr>
          <p:cNvPr id="28" name="Rectangle 27"/>
          <p:cNvSpPr>
            <a:spLocks/>
          </p:cNvSpPr>
          <p:nvPr>
            <p:custDataLst>
              <p:tags r:id="rId3"/>
            </p:custDataLst>
          </p:nvPr>
        </p:nvSpPr>
        <p:spPr bwMode="auto">
          <a:xfrm>
            <a:off x="6095736" y="3877208"/>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IT Infrastructure and Networking monitoring</a:t>
            </a:r>
          </a:p>
        </p:txBody>
      </p:sp>
      <p:sp>
        <p:nvSpPr>
          <p:cNvPr id="30" name="Rectangle 29"/>
          <p:cNvSpPr>
            <a:spLocks/>
          </p:cNvSpPr>
          <p:nvPr>
            <p:custDataLst>
              <p:tags r:id="rId4"/>
            </p:custDataLst>
          </p:nvPr>
        </p:nvSpPr>
        <p:spPr bwMode="auto">
          <a:xfrm>
            <a:off x="9009141" y="3877208"/>
            <a:ext cx="2913381"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demand and Inventory Management</a:t>
            </a:r>
          </a:p>
        </p:txBody>
      </p:sp>
      <p:sp>
        <p:nvSpPr>
          <p:cNvPr id="5" name="Rectangle 4"/>
          <p:cNvSpPr>
            <a:spLocks/>
          </p:cNvSpPr>
          <p:nvPr>
            <p:custDataLst>
              <p:tags r:id="rId5"/>
            </p:custDataLst>
          </p:nvPr>
        </p:nvSpPr>
        <p:spPr bwMode="auto">
          <a:xfrm>
            <a:off x="268928" y="1187963"/>
            <a:ext cx="2868559"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fraud detection</a:t>
            </a:r>
          </a:p>
        </p:txBody>
      </p:sp>
      <p:sp>
        <p:nvSpPr>
          <p:cNvPr id="20" name="Rectangle 19"/>
          <p:cNvSpPr>
            <a:spLocks/>
          </p:cNvSpPr>
          <p:nvPr>
            <p:custDataLst>
              <p:tags r:id="rId6"/>
            </p:custDataLst>
          </p:nvPr>
        </p:nvSpPr>
        <p:spPr bwMode="auto">
          <a:xfrm>
            <a:off x="6095864" y="1187963"/>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Click-stream analysis</a:t>
            </a:r>
          </a:p>
        </p:txBody>
      </p:sp>
      <p:sp>
        <p:nvSpPr>
          <p:cNvPr id="22" name="Rectangle 21"/>
          <p:cNvSpPr>
            <a:spLocks/>
          </p:cNvSpPr>
          <p:nvPr>
            <p:custDataLst>
              <p:tags r:id="rId7"/>
            </p:custDataLst>
          </p:nvPr>
        </p:nvSpPr>
        <p:spPr bwMode="auto">
          <a:xfrm>
            <a:off x="9009142" y="1187963"/>
            <a:ext cx="291330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Patient Monitoring</a:t>
            </a:r>
          </a:p>
        </p:txBody>
      </p:sp>
      <p:sp>
        <p:nvSpPr>
          <p:cNvPr id="23" name="Rectangle 22"/>
          <p:cNvSpPr>
            <a:spLocks/>
          </p:cNvSpPr>
          <p:nvPr>
            <p:custDataLst>
              <p:tags r:id="rId8"/>
            </p:custDataLst>
          </p:nvPr>
        </p:nvSpPr>
        <p:spPr bwMode="auto">
          <a:xfrm>
            <a:off x="3182586" y="1187963"/>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Fleet Management and Connected Cars</a:t>
            </a:r>
          </a:p>
        </p:txBody>
      </p:sp>
      <p:pic>
        <p:nvPicPr>
          <p:cNvPr id="22530" name="Picture 2" descr="Image result for Connected Cars icon">
            <a:extLst>
              <a:ext uri="{FF2B5EF4-FFF2-40B4-BE49-F238E27FC236}">
                <a16:creationId xmlns:a16="http://schemas.microsoft.com/office/drawing/2014/main" id="{C5FAC393-1B83-4D9E-A67B-CE29F3EEA7C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182134" y="1994736"/>
            <a:ext cx="2868559" cy="1837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p:txBody>
          <a:bodyPr/>
          <a:lstStyle/>
          <a:p>
            <a:r>
              <a:rPr lang="en-US" dirty="0"/>
              <a:t>Data Architectures</a:t>
            </a:r>
          </a:p>
        </p:txBody>
      </p:sp>
      <p:sp>
        <p:nvSpPr>
          <p:cNvPr id="10" name="TextBox 9">
            <a:extLst>
              <a:ext uri="{FF2B5EF4-FFF2-40B4-BE49-F238E27FC236}">
                <a16:creationId xmlns:a16="http://schemas.microsoft.com/office/drawing/2014/main" id="{FF70C72A-C224-4A09-B1F8-5FCB86AC6CD8}"/>
              </a:ext>
            </a:extLst>
          </p:cNvPr>
          <p:cNvSpPr txBox="1"/>
          <p:nvPr/>
        </p:nvSpPr>
        <p:spPr>
          <a:xfrm>
            <a:off x="518160" y="1280160"/>
            <a:ext cx="11421592" cy="523220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Let’s start by looking at two well-established architectures that each do part of what we’re looking for</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One for traditional data warehousing analytics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One for stream ingestion and stream analytics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These are not canonical – there are many reference architectures and many technologies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“There is no </a:t>
            </a:r>
            <a:r>
              <a:rPr lang="en-US" sz="2400" b="1" i="1" u="sng" dirty="0">
                <a:gradFill>
                  <a:gsLst>
                    <a:gs pos="2917">
                      <a:schemeClr val="tx1"/>
                    </a:gs>
                    <a:gs pos="30000">
                      <a:schemeClr val="tx1"/>
                    </a:gs>
                  </a:gsLst>
                  <a:lin ang="5400000" scaled="0"/>
                </a:gradFill>
              </a:rPr>
              <a:t>one</a:t>
            </a:r>
            <a:r>
              <a:rPr lang="en-US" sz="2400" dirty="0">
                <a:gradFill>
                  <a:gsLst>
                    <a:gs pos="2917">
                      <a:schemeClr val="tx1"/>
                    </a:gs>
                    <a:gs pos="30000">
                      <a:schemeClr val="tx1"/>
                    </a:gs>
                  </a:gsLst>
                  <a:lin ang="5400000" scaled="0"/>
                </a:gradFill>
              </a:rPr>
              <a:t> right way” – there are ways that meet your needs and budget, follow good practices and established patterns, and enable you to grow. So these architectures are not the only way – but they are known and used.</a:t>
            </a:r>
          </a:p>
        </p:txBody>
      </p:sp>
    </p:spTree>
    <p:extLst>
      <p:ext uri="{BB962C8B-B14F-4D97-AF65-F5344CB8AC3E}">
        <p14:creationId xmlns:p14="http://schemas.microsoft.com/office/powerpoint/2010/main" val="42612578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0BF46D99-8DEA-4A7E-BF06-291D07D4AD54}"/>
              </a:ext>
            </a:extLst>
          </p:cNvPr>
          <p:cNvSpPr>
            <a:spLocks noGrp="1"/>
          </p:cNvSpPr>
          <p:nvPr>
            <p:ph type="body" sz="quarter" idx="10"/>
          </p:nvPr>
        </p:nvSpPr>
        <p:spPr/>
        <p:txBody>
          <a:bodyPr/>
          <a:lstStyle/>
          <a:p>
            <a:r>
              <a:rPr lang="en-US" dirty="0"/>
              <a:t>Loading and preparing data for analysis with a data warehouse</a:t>
            </a:r>
          </a:p>
        </p:txBody>
      </p:sp>
      <p:sp>
        <p:nvSpPr>
          <p:cNvPr id="5" name="Title 4"/>
          <p:cNvSpPr>
            <a:spLocks noGrp="1"/>
          </p:cNvSpPr>
          <p:nvPr>
            <p:ph type="title"/>
          </p:nvPr>
        </p:nvSpPr>
        <p:spPr/>
        <p:txBody>
          <a:bodyPr/>
          <a:lstStyle/>
          <a:p>
            <a:r>
              <a:rPr lang="en-US" dirty="0"/>
              <a:t>Data warehousing pattern in Azure</a:t>
            </a:r>
          </a:p>
        </p:txBody>
      </p:sp>
      <p:sp>
        <p:nvSpPr>
          <p:cNvPr id="584" name="TextBox 583">
            <a:extLst>
              <a:ext uri="{FF2B5EF4-FFF2-40B4-BE49-F238E27FC236}">
                <a16:creationId xmlns:a16="http://schemas.microsoft.com/office/drawing/2014/main" id="{94DBAFA2-8F71-41B1-8677-29C3CE3A321B}"/>
              </a:ext>
            </a:extLst>
          </p:cNvPr>
          <p:cNvSpPr txBox="1"/>
          <p:nvPr/>
        </p:nvSpPr>
        <p:spPr>
          <a:xfrm>
            <a:off x="10927207" y="5720232"/>
            <a:ext cx="605935"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Dashboards</a:t>
            </a:r>
          </a:p>
        </p:txBody>
      </p:sp>
      <p:sp>
        <p:nvSpPr>
          <p:cNvPr id="586" name="TextBox 585">
            <a:extLst>
              <a:ext uri="{FF2B5EF4-FFF2-40B4-BE49-F238E27FC236}">
                <a16:creationId xmlns:a16="http://schemas.microsoft.com/office/drawing/2014/main" id="{CE909B25-0FC1-4300-9032-03E83A2081CA}"/>
              </a:ext>
            </a:extLst>
          </p:cNvPr>
          <p:cNvSpPr txBox="1"/>
          <p:nvPr/>
        </p:nvSpPr>
        <p:spPr>
          <a:xfrm>
            <a:off x="115328" y="5316206"/>
            <a:ext cx="1341816" cy="374418"/>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Business and custom </a:t>
            </a:r>
            <a:b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apps (structured)</a:t>
            </a:r>
          </a:p>
        </p:txBody>
      </p:sp>
      <p:sp>
        <p:nvSpPr>
          <p:cNvPr id="649" name="TextBox 648">
            <a:extLst>
              <a:ext uri="{FF2B5EF4-FFF2-40B4-BE49-F238E27FC236}">
                <a16:creationId xmlns:a16="http://schemas.microsoft.com/office/drawing/2014/main" id="{F8FC6D1A-192D-4E14-9585-E73AEA07912A}"/>
              </a:ext>
            </a:extLst>
          </p:cNvPr>
          <p:cNvSpPr txBox="1"/>
          <p:nvPr/>
        </p:nvSpPr>
        <p:spPr>
          <a:xfrm>
            <a:off x="137769" y="3365374"/>
            <a:ext cx="1341816" cy="427826"/>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Logs, files, and media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(unstructured)</a:t>
            </a:r>
          </a:p>
        </p:txBody>
      </p:sp>
      <p:cxnSp>
        <p:nvCxnSpPr>
          <p:cNvPr id="654" name="Straight Arrow Connector 653">
            <a:extLst>
              <a:ext uri="{FF2B5EF4-FFF2-40B4-BE49-F238E27FC236}">
                <a16:creationId xmlns:a16="http://schemas.microsoft.com/office/drawing/2014/main" id="{50B1F537-DA96-4AB2-882B-882331AE8D25}"/>
              </a:ext>
            </a:extLst>
          </p:cNvPr>
          <p:cNvCxnSpPr>
            <a:cxnSpLocks/>
          </p:cNvCxnSpPr>
          <p:nvPr/>
        </p:nvCxnSpPr>
        <p:spPr>
          <a:xfrm>
            <a:off x="10040023" y="4326042"/>
            <a:ext cx="570529" cy="0"/>
          </a:xfrm>
          <a:prstGeom prst="straightConnector1">
            <a:avLst/>
          </a:prstGeom>
          <a:noFill/>
          <a:ln w="19050" cap="flat" cmpd="sng" algn="ctr">
            <a:solidFill>
              <a:schemeClr val="tx1"/>
            </a:solidFill>
            <a:prstDash val="sysDot"/>
            <a:headEnd type="none"/>
            <a:tailEnd type="none"/>
          </a:ln>
          <a:effectLst/>
        </p:spPr>
      </p:cxnSp>
      <p:sp>
        <p:nvSpPr>
          <p:cNvPr id="655" name="TextBox 654">
            <a:extLst>
              <a:ext uri="{FF2B5EF4-FFF2-40B4-BE49-F238E27FC236}">
                <a16:creationId xmlns:a16="http://schemas.microsoft.com/office/drawing/2014/main" id="{828423C4-F757-41DB-9820-8118AEC8AAFB}"/>
              </a:ext>
            </a:extLst>
          </p:cNvPr>
          <p:cNvSpPr txBox="1"/>
          <p:nvPr/>
        </p:nvSpPr>
        <p:spPr>
          <a:xfrm>
            <a:off x="6425595" y="3123937"/>
            <a:ext cx="817531"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processing</a:t>
            </a:r>
          </a:p>
        </p:txBody>
      </p:sp>
      <p:grpSp>
        <p:nvGrpSpPr>
          <p:cNvPr id="656" name="Group 655">
            <a:extLst>
              <a:ext uri="{FF2B5EF4-FFF2-40B4-BE49-F238E27FC236}">
                <a16:creationId xmlns:a16="http://schemas.microsoft.com/office/drawing/2014/main" id="{12B6BA49-03E1-4D2F-8FB2-BA48C8AC5127}"/>
              </a:ext>
            </a:extLst>
          </p:cNvPr>
          <p:cNvGrpSpPr/>
          <p:nvPr/>
        </p:nvGrpSpPr>
        <p:grpSpPr>
          <a:xfrm>
            <a:off x="2960062" y="3123937"/>
            <a:ext cx="1977434" cy="1383063"/>
            <a:chOff x="2956885" y="3379969"/>
            <a:chExt cx="1977434" cy="1383063"/>
          </a:xfrm>
        </p:grpSpPr>
        <p:sp>
          <p:nvSpPr>
            <p:cNvPr id="657" name="Rectangle: Rounded Corners 497">
              <a:extLst>
                <a:ext uri="{FF2B5EF4-FFF2-40B4-BE49-F238E27FC236}">
                  <a16:creationId xmlns:a16="http://schemas.microsoft.com/office/drawing/2014/main" id="{51A0D7B8-E0F1-4804-A0AF-74736929EA35}"/>
                </a:ext>
              </a:extLst>
            </p:cNvPr>
            <p:cNvSpPr/>
            <p:nvPr/>
          </p:nvSpPr>
          <p:spPr bwMode="auto">
            <a:xfrm>
              <a:off x="2956885" y="3622878"/>
              <a:ext cx="1977434" cy="1140154"/>
            </a:xfrm>
            <a:prstGeom prst="roundRect">
              <a:avLst>
                <a:gd name="adj" fmla="val 8413"/>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58" name="TextBox 657">
              <a:extLst>
                <a:ext uri="{FF2B5EF4-FFF2-40B4-BE49-F238E27FC236}">
                  <a16:creationId xmlns:a16="http://schemas.microsoft.com/office/drawing/2014/main" id="{38F72D59-90D1-40AB-968E-9C182454D162}"/>
                </a:ext>
              </a:extLst>
            </p:cNvPr>
            <p:cNvSpPr txBox="1"/>
            <p:nvPr/>
          </p:nvSpPr>
          <p:spPr>
            <a:xfrm>
              <a:off x="3549661" y="3379969"/>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  </a:t>
              </a: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Ingest storage</a:t>
              </a:r>
            </a:p>
          </p:txBody>
        </p:sp>
        <p:grpSp>
          <p:nvGrpSpPr>
            <p:cNvPr id="659" name="Group 658">
              <a:extLst>
                <a:ext uri="{FF2B5EF4-FFF2-40B4-BE49-F238E27FC236}">
                  <a16:creationId xmlns:a16="http://schemas.microsoft.com/office/drawing/2014/main" id="{5CCBA7D4-8190-447E-BE1D-B26137DF8741}"/>
                </a:ext>
              </a:extLst>
            </p:cNvPr>
            <p:cNvGrpSpPr/>
            <p:nvPr/>
          </p:nvGrpSpPr>
          <p:grpSpPr>
            <a:xfrm>
              <a:off x="3113616" y="4336159"/>
              <a:ext cx="1663972" cy="138499"/>
              <a:chOff x="3166434" y="4173729"/>
              <a:chExt cx="1663972" cy="138499"/>
            </a:xfrm>
          </p:grpSpPr>
          <p:sp>
            <p:nvSpPr>
              <p:cNvPr id="664" name="TextBox 663">
                <a:extLst>
                  <a:ext uri="{FF2B5EF4-FFF2-40B4-BE49-F238E27FC236}">
                    <a16:creationId xmlns:a16="http://schemas.microsoft.com/office/drawing/2014/main" id="{4516B339-6E22-412F-A2C4-9D3E5C8B7677}"/>
                  </a:ext>
                </a:extLst>
              </p:cNvPr>
              <p:cNvSpPr txBox="1"/>
              <p:nvPr/>
            </p:nvSpPr>
            <p:spPr>
              <a:xfrm>
                <a:off x="3166434" y="4173729"/>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 Lake Store</a:t>
                </a:r>
              </a:p>
            </p:txBody>
          </p:sp>
          <p:sp>
            <p:nvSpPr>
              <p:cNvPr id="662" name="TextBox 661">
                <a:extLst>
                  <a:ext uri="{FF2B5EF4-FFF2-40B4-BE49-F238E27FC236}">
                    <a16:creationId xmlns:a16="http://schemas.microsoft.com/office/drawing/2014/main" id="{E428A40E-AAB2-4E35-B189-A6F39B7BA69F}"/>
                  </a:ext>
                </a:extLst>
              </p:cNvPr>
              <p:cNvSpPr txBox="1"/>
              <p:nvPr/>
            </p:nvSpPr>
            <p:spPr>
              <a:xfrm>
                <a:off x="4110657" y="4173729"/>
                <a:ext cx="719749"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Storage</a:t>
                </a:r>
              </a:p>
            </p:txBody>
          </p:sp>
        </p:grpSp>
      </p:grpSp>
      <p:sp>
        <p:nvSpPr>
          <p:cNvPr id="666" name="TextBox 665">
            <a:extLst>
              <a:ext uri="{FF2B5EF4-FFF2-40B4-BE49-F238E27FC236}">
                <a16:creationId xmlns:a16="http://schemas.microsoft.com/office/drawing/2014/main" id="{DCBBF47A-43A9-4100-B67B-1CA9D2E8A805}"/>
              </a:ext>
            </a:extLst>
          </p:cNvPr>
          <p:cNvSpPr txBox="1"/>
          <p:nvPr/>
        </p:nvSpPr>
        <p:spPr>
          <a:xfrm>
            <a:off x="8955356" y="3123937"/>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Serving storage</a:t>
            </a:r>
          </a:p>
        </p:txBody>
      </p:sp>
      <p:cxnSp>
        <p:nvCxnSpPr>
          <p:cNvPr id="667" name="Connector: Elbow 526">
            <a:extLst>
              <a:ext uri="{FF2B5EF4-FFF2-40B4-BE49-F238E27FC236}">
                <a16:creationId xmlns:a16="http://schemas.microsoft.com/office/drawing/2014/main" id="{C0C5593E-BD3F-44C0-AB4C-3442E0AEED31}"/>
              </a:ext>
            </a:extLst>
          </p:cNvPr>
          <p:cNvCxnSpPr>
            <a:cxnSpLocks/>
            <a:stCxn id="684" idx="3"/>
            <a:endCxn id="704" idx="2"/>
          </p:cNvCxnSpPr>
          <p:nvPr/>
        </p:nvCxnSpPr>
        <p:spPr>
          <a:xfrm flipV="1">
            <a:off x="4819233" y="5210136"/>
            <a:ext cx="2015127" cy="305443"/>
          </a:xfrm>
          <a:prstGeom prst="bentConnector2">
            <a:avLst/>
          </a:prstGeom>
          <a:noFill/>
          <a:ln w="19050" cap="flat" cmpd="sng" algn="ctr">
            <a:solidFill>
              <a:schemeClr val="tx1"/>
            </a:solidFill>
            <a:prstDash val="sysDot"/>
            <a:headEnd type="none"/>
            <a:tailEnd type="arrow" w="lg" len="med"/>
          </a:ln>
          <a:effectLst/>
        </p:spPr>
      </p:cxnSp>
      <p:cxnSp>
        <p:nvCxnSpPr>
          <p:cNvPr id="668" name="Connector: Elbow 538">
            <a:extLst>
              <a:ext uri="{FF2B5EF4-FFF2-40B4-BE49-F238E27FC236}">
                <a16:creationId xmlns:a16="http://schemas.microsoft.com/office/drawing/2014/main" id="{6484D5E8-DB10-485F-89CD-9F61A49EE150}"/>
              </a:ext>
            </a:extLst>
          </p:cNvPr>
          <p:cNvCxnSpPr>
            <a:cxnSpLocks/>
          </p:cNvCxnSpPr>
          <p:nvPr/>
        </p:nvCxnSpPr>
        <p:spPr>
          <a:xfrm rot="16200000" flipH="1">
            <a:off x="2083250" y="3109499"/>
            <a:ext cx="1152000" cy="576000"/>
          </a:xfrm>
          <a:prstGeom prst="bentConnector2">
            <a:avLst/>
          </a:prstGeom>
          <a:noFill/>
          <a:ln w="19050" cap="flat" cmpd="sng" algn="ctr">
            <a:solidFill>
              <a:schemeClr val="tx1"/>
            </a:solidFill>
            <a:prstDash val="sysDot"/>
            <a:headEnd type="none" w="lg" len="med"/>
            <a:tailEnd type="arrow" w="lg" len="med"/>
          </a:ln>
          <a:effectLst/>
        </p:spPr>
      </p:cxnSp>
      <p:cxnSp>
        <p:nvCxnSpPr>
          <p:cNvPr id="669" name="Connector: Elbow 544">
            <a:extLst>
              <a:ext uri="{FF2B5EF4-FFF2-40B4-BE49-F238E27FC236}">
                <a16:creationId xmlns:a16="http://schemas.microsoft.com/office/drawing/2014/main" id="{3920FA68-5AA7-4B4F-8E89-D0B3650AA487}"/>
              </a:ext>
            </a:extLst>
          </p:cNvPr>
          <p:cNvCxnSpPr>
            <a:cxnSpLocks/>
            <a:stCxn id="649" idx="3"/>
            <a:endCxn id="722" idx="1"/>
          </p:cNvCxnSpPr>
          <p:nvPr/>
        </p:nvCxnSpPr>
        <p:spPr>
          <a:xfrm flipV="1">
            <a:off x="1479585" y="2298763"/>
            <a:ext cx="645134" cy="1280524"/>
          </a:xfrm>
          <a:prstGeom prst="bentConnector3">
            <a:avLst>
              <a:gd name="adj1" fmla="val 50000"/>
            </a:avLst>
          </a:prstGeom>
          <a:noFill/>
          <a:ln w="19050" cap="flat" cmpd="sng" algn="ctr">
            <a:solidFill>
              <a:schemeClr val="tx1"/>
            </a:solidFill>
            <a:prstDash val="sysDot"/>
            <a:headEnd type="none"/>
            <a:tailEnd type="arrow" w="lg" len="med"/>
          </a:ln>
          <a:effectLst/>
        </p:spPr>
      </p:cxnSp>
      <p:sp>
        <p:nvSpPr>
          <p:cNvPr id="671" name="Rectangle: Rounded Corners 514">
            <a:extLst>
              <a:ext uri="{FF2B5EF4-FFF2-40B4-BE49-F238E27FC236}">
                <a16:creationId xmlns:a16="http://schemas.microsoft.com/office/drawing/2014/main" id="{B6320325-1F01-4AC0-8D3C-96AA5530B02F}"/>
              </a:ext>
            </a:extLst>
          </p:cNvPr>
          <p:cNvSpPr/>
          <p:nvPr/>
        </p:nvSpPr>
        <p:spPr bwMode="auto">
          <a:xfrm>
            <a:off x="8662572" y="3366846"/>
            <a:ext cx="1377451" cy="27621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81" name="TextBox 680">
            <a:extLst>
              <a:ext uri="{FF2B5EF4-FFF2-40B4-BE49-F238E27FC236}">
                <a16:creationId xmlns:a16="http://schemas.microsoft.com/office/drawing/2014/main" id="{337B043D-427A-41FE-8E93-49012CDB66A3}"/>
              </a:ext>
            </a:extLst>
          </p:cNvPr>
          <p:cNvSpPr txBox="1"/>
          <p:nvPr/>
        </p:nvSpPr>
        <p:spPr>
          <a:xfrm>
            <a:off x="8961768" y="4904824"/>
            <a:ext cx="779059" cy="124650"/>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SQL DW </a:t>
            </a:r>
          </a:p>
        </p:txBody>
      </p:sp>
      <p:grpSp>
        <p:nvGrpSpPr>
          <p:cNvPr id="673" name="Group 672">
            <a:extLst>
              <a:ext uri="{FF2B5EF4-FFF2-40B4-BE49-F238E27FC236}">
                <a16:creationId xmlns:a16="http://schemas.microsoft.com/office/drawing/2014/main" id="{EF7B3B37-2882-4AD4-BBFD-5841234A69F4}"/>
              </a:ext>
            </a:extLst>
          </p:cNvPr>
          <p:cNvGrpSpPr/>
          <p:nvPr/>
        </p:nvGrpSpPr>
        <p:grpSpPr>
          <a:xfrm>
            <a:off x="9043521" y="4060539"/>
            <a:ext cx="615553" cy="1805579"/>
            <a:chOff x="8872024" y="4023830"/>
            <a:chExt cx="615553" cy="1805579"/>
          </a:xfrm>
        </p:grpSpPr>
        <p:sp>
          <p:nvSpPr>
            <p:cNvPr id="679" name="TextBox 678">
              <a:extLst>
                <a:ext uri="{FF2B5EF4-FFF2-40B4-BE49-F238E27FC236}">
                  <a16:creationId xmlns:a16="http://schemas.microsoft.com/office/drawing/2014/main" id="{E13D5894-3AC5-42A6-A02D-22789F3D7A3B}"/>
                </a:ext>
              </a:extLst>
            </p:cNvPr>
            <p:cNvSpPr txBox="1"/>
            <p:nvPr/>
          </p:nvSpPr>
          <p:spPr>
            <a:xfrm>
              <a:off x="9075605" y="5704759"/>
              <a:ext cx="208390" cy="124650"/>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AAS</a:t>
              </a:r>
            </a:p>
          </p:txBody>
        </p:sp>
        <p:sp>
          <p:nvSpPr>
            <p:cNvPr id="676" name="TextBox 329">
              <a:extLst>
                <a:ext uri="{FF2B5EF4-FFF2-40B4-BE49-F238E27FC236}">
                  <a16:creationId xmlns:a16="http://schemas.microsoft.com/office/drawing/2014/main" id="{97CA6628-5232-4089-B0F3-8B7095B44CFE}"/>
                </a:ext>
              </a:extLst>
            </p:cNvPr>
            <p:cNvSpPr txBox="1"/>
            <p:nvPr/>
          </p:nvSpPr>
          <p:spPr>
            <a:xfrm>
              <a:off x="8872024" y="4023830"/>
              <a:ext cx="615553" cy="138499"/>
            </a:xfrm>
            <a:prstGeom prst="rect">
              <a:avLst/>
            </a:prstGeom>
          </p:spPr>
          <p:txBody>
            <a:bodyPr wrap="none" lIns="0" tIns="4572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Cosmos DB </a:t>
              </a:r>
            </a:p>
          </p:txBody>
        </p:sp>
      </p:grpSp>
      <p:sp>
        <p:nvSpPr>
          <p:cNvPr id="683" name="TextBox 682">
            <a:extLst>
              <a:ext uri="{FF2B5EF4-FFF2-40B4-BE49-F238E27FC236}">
                <a16:creationId xmlns:a16="http://schemas.microsoft.com/office/drawing/2014/main" id="{C4A319EB-C638-4C13-9B03-F1E9568604B1}"/>
              </a:ext>
            </a:extLst>
          </p:cNvPr>
          <p:cNvSpPr txBox="1"/>
          <p:nvPr/>
        </p:nvSpPr>
        <p:spPr>
          <a:xfrm>
            <a:off x="3552481" y="6128951"/>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Operational data</a:t>
            </a:r>
          </a:p>
        </p:txBody>
      </p:sp>
      <p:sp>
        <p:nvSpPr>
          <p:cNvPr id="684" name="Rectangle: Rounded Corners 524">
            <a:extLst>
              <a:ext uri="{FF2B5EF4-FFF2-40B4-BE49-F238E27FC236}">
                <a16:creationId xmlns:a16="http://schemas.microsoft.com/office/drawing/2014/main" id="{9B4B238D-69E7-4BE3-8535-880F58834781}"/>
              </a:ext>
            </a:extLst>
          </p:cNvPr>
          <p:cNvSpPr/>
          <p:nvPr/>
        </p:nvSpPr>
        <p:spPr bwMode="auto">
          <a:xfrm>
            <a:off x="3078325" y="5017756"/>
            <a:ext cx="1740908" cy="995646"/>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98" name="TextBox 329">
            <a:extLst>
              <a:ext uri="{FF2B5EF4-FFF2-40B4-BE49-F238E27FC236}">
                <a16:creationId xmlns:a16="http://schemas.microsoft.com/office/drawing/2014/main" id="{45EAA71B-18E1-453F-B00F-9AAAB355A9C9}"/>
              </a:ext>
            </a:extLst>
          </p:cNvPr>
          <p:cNvSpPr txBox="1"/>
          <p:nvPr/>
        </p:nvSpPr>
        <p:spPr>
          <a:xfrm>
            <a:off x="3354778" y="5659392"/>
            <a:ext cx="615553" cy="138499"/>
          </a:xfrm>
          <a:prstGeom prst="rect">
            <a:avLst/>
          </a:prstGeom>
        </p:spPr>
        <p:txBody>
          <a:bodyPr wrap="none" lIns="0" tIns="4572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Cosmos DB </a:t>
            </a:r>
          </a:p>
        </p:txBody>
      </p:sp>
      <p:sp>
        <p:nvSpPr>
          <p:cNvPr id="688" name="TextBox 332">
            <a:extLst>
              <a:ext uri="{FF2B5EF4-FFF2-40B4-BE49-F238E27FC236}">
                <a16:creationId xmlns:a16="http://schemas.microsoft.com/office/drawing/2014/main" id="{877DA1FB-0101-4BE1-B346-E34FFF16ED7C}"/>
              </a:ext>
            </a:extLst>
          </p:cNvPr>
          <p:cNvSpPr txBox="1"/>
          <p:nvPr/>
        </p:nvSpPr>
        <p:spPr>
          <a:xfrm>
            <a:off x="4130809" y="5659392"/>
            <a:ext cx="411972" cy="138499"/>
          </a:xfrm>
          <a:prstGeom prst="rect">
            <a:avLst/>
          </a:prstGeom>
          <a:noFill/>
        </p:spPr>
        <p:txBody>
          <a:bodyPr wrap="none" lIns="0" tIns="45720" rIns="0" bIns="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SQL DB </a:t>
            </a:r>
          </a:p>
        </p:txBody>
      </p:sp>
      <p:sp>
        <p:nvSpPr>
          <p:cNvPr id="701" name="TextBox 700">
            <a:extLst>
              <a:ext uri="{FF2B5EF4-FFF2-40B4-BE49-F238E27FC236}">
                <a16:creationId xmlns:a16="http://schemas.microsoft.com/office/drawing/2014/main" id="{B710A412-10E6-49BA-AA43-A1EB26BA139E}"/>
              </a:ext>
            </a:extLst>
          </p:cNvPr>
          <p:cNvSpPr txBox="1"/>
          <p:nvPr/>
        </p:nvSpPr>
        <p:spPr>
          <a:xfrm>
            <a:off x="10893417" y="2816265"/>
            <a:ext cx="623569"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Applications</a:t>
            </a:r>
          </a:p>
        </p:txBody>
      </p:sp>
      <p:sp>
        <p:nvSpPr>
          <p:cNvPr id="704" name="Rectangle: Rounded Corners 498">
            <a:extLst>
              <a:ext uri="{FF2B5EF4-FFF2-40B4-BE49-F238E27FC236}">
                <a16:creationId xmlns:a16="http://schemas.microsoft.com/office/drawing/2014/main" id="{8C0E8DDF-895E-4115-B7B7-339A25AD897A}"/>
              </a:ext>
            </a:extLst>
          </p:cNvPr>
          <p:cNvSpPr/>
          <p:nvPr/>
        </p:nvSpPr>
        <p:spPr bwMode="auto">
          <a:xfrm>
            <a:off x="5556250" y="3366846"/>
            <a:ext cx="2556220" cy="1843290"/>
          </a:xfrm>
          <a:prstGeom prst="roundRect">
            <a:avLst>
              <a:gd name="adj" fmla="val 9426"/>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706" name="Group 705">
            <a:extLst>
              <a:ext uri="{FF2B5EF4-FFF2-40B4-BE49-F238E27FC236}">
                <a16:creationId xmlns:a16="http://schemas.microsoft.com/office/drawing/2014/main" id="{4B9B88F4-18E9-42B5-9D51-27103FD18A70}"/>
              </a:ext>
            </a:extLst>
          </p:cNvPr>
          <p:cNvGrpSpPr/>
          <p:nvPr/>
        </p:nvGrpSpPr>
        <p:grpSpPr>
          <a:xfrm>
            <a:off x="5881980" y="4827546"/>
            <a:ext cx="2026680" cy="138502"/>
            <a:chOff x="5896881" y="5014520"/>
            <a:chExt cx="2026680" cy="138502"/>
          </a:xfrm>
        </p:grpSpPr>
        <p:sp>
          <p:nvSpPr>
            <p:cNvPr id="710" name="TextBox 709">
              <a:extLst>
                <a:ext uri="{FF2B5EF4-FFF2-40B4-BE49-F238E27FC236}">
                  <a16:creationId xmlns:a16="http://schemas.microsoft.com/office/drawing/2014/main" id="{D41FFCF6-265D-45F5-BED5-A8B2E883F941}"/>
                </a:ext>
              </a:extLst>
            </p:cNvPr>
            <p:cNvSpPr txBox="1"/>
            <p:nvPr/>
          </p:nvSpPr>
          <p:spPr>
            <a:xfrm>
              <a:off x="5896881" y="5014523"/>
              <a:ext cx="538609"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HDInsight </a:t>
              </a:r>
            </a:p>
          </p:txBody>
        </p:sp>
        <p:sp>
          <p:nvSpPr>
            <p:cNvPr id="713" name="Rectangle 712">
              <a:extLst>
                <a:ext uri="{FF2B5EF4-FFF2-40B4-BE49-F238E27FC236}">
                  <a16:creationId xmlns:a16="http://schemas.microsoft.com/office/drawing/2014/main" id="{F26B06FF-98DE-41C7-B2CD-3EDC1DA45B43}"/>
                </a:ext>
              </a:extLst>
            </p:cNvPr>
            <p:cNvSpPr/>
            <p:nvPr/>
          </p:nvSpPr>
          <p:spPr>
            <a:xfrm>
              <a:off x="6613907" y="5014520"/>
              <a:ext cx="1309654" cy="138499"/>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 Lake Analytics</a:t>
              </a:r>
            </a:p>
          </p:txBody>
        </p:sp>
      </p:grpSp>
      <p:sp>
        <p:nvSpPr>
          <p:cNvPr id="709" name="Rectangle 708">
            <a:extLst>
              <a:ext uri="{FF2B5EF4-FFF2-40B4-BE49-F238E27FC236}">
                <a16:creationId xmlns:a16="http://schemas.microsoft.com/office/drawing/2014/main" id="{EA5E61D1-4E86-4B70-A95F-D9DF40566398}"/>
              </a:ext>
            </a:extLst>
          </p:cNvPr>
          <p:cNvSpPr/>
          <p:nvPr/>
        </p:nvSpPr>
        <p:spPr>
          <a:xfrm>
            <a:off x="6405557" y="3964560"/>
            <a:ext cx="857607" cy="138499"/>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Databricks</a:t>
            </a:r>
          </a:p>
        </p:txBody>
      </p:sp>
      <p:cxnSp>
        <p:nvCxnSpPr>
          <p:cNvPr id="714" name="Straight Arrow Connector 713">
            <a:extLst>
              <a:ext uri="{FF2B5EF4-FFF2-40B4-BE49-F238E27FC236}">
                <a16:creationId xmlns:a16="http://schemas.microsoft.com/office/drawing/2014/main" id="{EB67114C-D97A-4AC1-8955-5F6BFDF1FDF3}"/>
              </a:ext>
            </a:extLst>
          </p:cNvPr>
          <p:cNvCxnSpPr>
            <a:endCxn id="684" idx="1"/>
          </p:cNvCxnSpPr>
          <p:nvPr/>
        </p:nvCxnSpPr>
        <p:spPr>
          <a:xfrm>
            <a:off x="1614369" y="5515579"/>
            <a:ext cx="1463956" cy="0"/>
          </a:xfrm>
          <a:prstGeom prst="straightConnector1">
            <a:avLst/>
          </a:prstGeom>
          <a:noFill/>
          <a:ln w="19050" cap="flat" cmpd="sng" algn="ctr">
            <a:solidFill>
              <a:schemeClr val="tx1"/>
            </a:solidFill>
            <a:prstDash val="sysDot"/>
            <a:headEnd type="none"/>
            <a:tailEnd type="arrow" w="lg" len="med"/>
          </a:ln>
          <a:effectLst/>
        </p:spPr>
      </p:cxnSp>
      <p:sp>
        <p:nvSpPr>
          <p:cNvPr id="715" name="Right Bracket 714">
            <a:extLst>
              <a:ext uri="{FF2B5EF4-FFF2-40B4-BE49-F238E27FC236}">
                <a16:creationId xmlns:a16="http://schemas.microsoft.com/office/drawing/2014/main" id="{16478134-3D0D-439C-8BCC-A6B19D26D351}"/>
              </a:ext>
            </a:extLst>
          </p:cNvPr>
          <p:cNvSpPr/>
          <p:nvPr/>
        </p:nvSpPr>
        <p:spPr>
          <a:xfrm>
            <a:off x="1445352"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cxnSp>
        <p:nvCxnSpPr>
          <p:cNvPr id="716" name="Straight Arrow Connector 715">
            <a:extLst>
              <a:ext uri="{FF2B5EF4-FFF2-40B4-BE49-F238E27FC236}">
                <a16:creationId xmlns:a16="http://schemas.microsoft.com/office/drawing/2014/main" id="{7FE50DEC-62F3-4781-ABC4-6724C2D6E89D}"/>
              </a:ext>
            </a:extLst>
          </p:cNvPr>
          <p:cNvCxnSpPr>
            <a:cxnSpLocks/>
            <a:endCxn id="657" idx="2"/>
          </p:cNvCxnSpPr>
          <p:nvPr/>
        </p:nvCxnSpPr>
        <p:spPr>
          <a:xfrm flipV="1">
            <a:off x="3946143" y="4507000"/>
            <a:ext cx="2636" cy="510756"/>
          </a:xfrm>
          <a:prstGeom prst="straightConnector1">
            <a:avLst/>
          </a:prstGeom>
          <a:noFill/>
          <a:ln w="19050" cap="flat" cmpd="sng" algn="ctr">
            <a:solidFill>
              <a:schemeClr val="tx1"/>
            </a:solidFill>
            <a:prstDash val="sysDot"/>
            <a:headEnd type="none" w="lg" len="med"/>
            <a:tailEnd type="arrow" w="lg" len="med"/>
          </a:ln>
          <a:effectLst/>
        </p:spPr>
      </p:cxnSp>
      <p:cxnSp>
        <p:nvCxnSpPr>
          <p:cNvPr id="717" name="Straight Arrow Connector 716">
            <a:extLst>
              <a:ext uri="{FF2B5EF4-FFF2-40B4-BE49-F238E27FC236}">
                <a16:creationId xmlns:a16="http://schemas.microsoft.com/office/drawing/2014/main" id="{9366EF20-F4B9-40B2-A113-95590A7B8BBB}"/>
              </a:ext>
            </a:extLst>
          </p:cNvPr>
          <p:cNvCxnSpPr>
            <a:cxnSpLocks/>
          </p:cNvCxnSpPr>
          <p:nvPr/>
        </p:nvCxnSpPr>
        <p:spPr>
          <a:xfrm>
            <a:off x="4934319" y="4002024"/>
            <a:ext cx="621931" cy="1"/>
          </a:xfrm>
          <a:prstGeom prst="straightConnector1">
            <a:avLst/>
          </a:prstGeom>
          <a:noFill/>
          <a:ln w="19050" cap="flat" cmpd="sng" algn="ctr">
            <a:solidFill>
              <a:schemeClr val="tx1"/>
            </a:solidFill>
            <a:prstDash val="sysDot"/>
            <a:headEnd type="arrow" w="lg" len="med"/>
            <a:tailEnd type="arrow" w="lg" len="med"/>
          </a:ln>
          <a:effectLst/>
        </p:spPr>
      </p:cxnSp>
      <p:cxnSp>
        <p:nvCxnSpPr>
          <p:cNvPr id="718" name="Straight Arrow Connector 717">
            <a:extLst>
              <a:ext uri="{FF2B5EF4-FFF2-40B4-BE49-F238E27FC236}">
                <a16:creationId xmlns:a16="http://schemas.microsoft.com/office/drawing/2014/main" id="{8D6791E8-CC84-457D-B6AA-113F54E51A8D}"/>
              </a:ext>
            </a:extLst>
          </p:cNvPr>
          <p:cNvCxnSpPr>
            <a:cxnSpLocks/>
          </p:cNvCxnSpPr>
          <p:nvPr/>
        </p:nvCxnSpPr>
        <p:spPr>
          <a:xfrm>
            <a:off x="8112470" y="4002024"/>
            <a:ext cx="524933" cy="0"/>
          </a:xfrm>
          <a:prstGeom prst="straightConnector1">
            <a:avLst/>
          </a:prstGeom>
          <a:noFill/>
          <a:ln w="19050" cap="flat" cmpd="sng" algn="ctr">
            <a:solidFill>
              <a:schemeClr val="tx1"/>
            </a:solidFill>
            <a:prstDash val="sysDot"/>
            <a:headEnd type="arrow" w="lg" len="med"/>
            <a:tailEnd type="arrow" w="lg" len="med"/>
          </a:ln>
          <a:effectLst/>
        </p:spPr>
      </p:cxnSp>
      <p:grpSp>
        <p:nvGrpSpPr>
          <p:cNvPr id="720" name="Group 719">
            <a:extLst>
              <a:ext uri="{FF2B5EF4-FFF2-40B4-BE49-F238E27FC236}">
                <a16:creationId xmlns:a16="http://schemas.microsoft.com/office/drawing/2014/main" id="{2EE4FED5-6EE1-4694-ACA9-E86B05E6AA61}"/>
              </a:ext>
            </a:extLst>
          </p:cNvPr>
          <p:cNvGrpSpPr/>
          <p:nvPr/>
        </p:nvGrpSpPr>
        <p:grpSpPr>
          <a:xfrm>
            <a:off x="2226744" y="2374578"/>
            <a:ext cx="3444071" cy="277003"/>
            <a:chOff x="2045412" y="2651042"/>
            <a:chExt cx="3444071" cy="277003"/>
          </a:xfrm>
        </p:grpSpPr>
        <p:sp>
          <p:nvSpPr>
            <p:cNvPr id="724" name="TextBox 723">
              <a:extLst>
                <a:ext uri="{FF2B5EF4-FFF2-40B4-BE49-F238E27FC236}">
                  <a16:creationId xmlns:a16="http://schemas.microsoft.com/office/drawing/2014/main" id="{85F89B7F-E2AB-460A-AD52-3F34D2BE2D91}"/>
                </a:ext>
              </a:extLst>
            </p:cNvPr>
            <p:cNvSpPr txBox="1"/>
            <p:nvPr/>
          </p:nvSpPr>
          <p:spPr>
            <a:xfrm>
              <a:off x="2045412" y="2651045"/>
              <a:ext cx="6203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factory</a:t>
              </a:r>
            </a:p>
          </p:txBody>
        </p:sp>
        <p:sp>
          <p:nvSpPr>
            <p:cNvPr id="728" name="TextBox 727">
              <a:extLst>
                <a:ext uri="{FF2B5EF4-FFF2-40B4-BE49-F238E27FC236}">
                  <a16:creationId xmlns:a16="http://schemas.microsoft.com/office/drawing/2014/main" id="{39EC0DF3-D411-4FDB-A7E4-54598523120E}"/>
                </a:ext>
              </a:extLst>
            </p:cNvPr>
            <p:cNvSpPr txBox="1"/>
            <p:nvPr/>
          </p:nvSpPr>
          <p:spPr>
            <a:xfrm>
              <a:off x="2676267" y="2651046"/>
              <a:ext cx="1101264" cy="2769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Import/Export</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 Service</a:t>
              </a:r>
            </a:p>
          </p:txBody>
        </p:sp>
        <p:sp>
          <p:nvSpPr>
            <p:cNvPr id="726" name="TextBox 725">
              <a:extLst>
                <a:ext uri="{FF2B5EF4-FFF2-40B4-BE49-F238E27FC236}">
                  <a16:creationId xmlns:a16="http://schemas.microsoft.com/office/drawing/2014/main" id="{B1EC2BC9-903B-4CF1-83F2-97D8A12A9548}"/>
                </a:ext>
              </a:extLst>
            </p:cNvPr>
            <p:cNvSpPr txBox="1"/>
            <p:nvPr/>
          </p:nvSpPr>
          <p:spPr>
            <a:xfrm>
              <a:off x="4630951" y="2651050"/>
              <a:ext cx="858532" cy="138492"/>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APIs, CLI, and</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 GUI tools</a:t>
              </a:r>
            </a:p>
          </p:txBody>
        </p:sp>
        <p:sp>
          <p:nvSpPr>
            <p:cNvPr id="727" name="TextBox 726">
              <a:extLst>
                <a:ext uri="{FF2B5EF4-FFF2-40B4-BE49-F238E27FC236}">
                  <a16:creationId xmlns:a16="http://schemas.microsoft.com/office/drawing/2014/main" id="{71AA30B1-68D0-470F-B475-53FDECB6F5F6}"/>
                </a:ext>
              </a:extLst>
            </p:cNvPr>
            <p:cNvSpPr txBox="1"/>
            <p:nvPr/>
          </p:nvSpPr>
          <p:spPr>
            <a:xfrm>
              <a:off x="3804358" y="2651042"/>
              <a:ext cx="7806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 Box</a:t>
              </a:r>
            </a:p>
          </p:txBody>
        </p:sp>
      </p:grpSp>
      <p:sp>
        <p:nvSpPr>
          <p:cNvPr id="722" name="Rectangle: Rounded Corners 528">
            <a:extLst>
              <a:ext uri="{FF2B5EF4-FFF2-40B4-BE49-F238E27FC236}">
                <a16:creationId xmlns:a16="http://schemas.microsoft.com/office/drawing/2014/main" id="{CDF4FE5F-27EF-46CC-BDDF-53178D374EDE}"/>
              </a:ext>
            </a:extLst>
          </p:cNvPr>
          <p:cNvSpPr/>
          <p:nvPr/>
        </p:nvSpPr>
        <p:spPr bwMode="auto">
          <a:xfrm>
            <a:off x="2124719" y="1786593"/>
            <a:ext cx="3648120"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723" name="TextBox 722">
            <a:extLst>
              <a:ext uri="{FF2B5EF4-FFF2-40B4-BE49-F238E27FC236}">
                <a16:creationId xmlns:a16="http://schemas.microsoft.com/office/drawing/2014/main" id="{96B76400-CC6D-41A0-89A8-1F7AA6077986}"/>
              </a:ext>
            </a:extLst>
          </p:cNvPr>
          <p:cNvSpPr txBox="1"/>
          <p:nvPr/>
        </p:nvSpPr>
        <p:spPr>
          <a:xfrm>
            <a:off x="3520777" y="1556294"/>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loading</a:t>
            </a:r>
          </a:p>
        </p:txBody>
      </p:sp>
      <p:cxnSp>
        <p:nvCxnSpPr>
          <p:cNvPr id="730" name="Straight Arrow Connector 729">
            <a:extLst>
              <a:ext uri="{FF2B5EF4-FFF2-40B4-BE49-F238E27FC236}">
                <a16:creationId xmlns:a16="http://schemas.microsoft.com/office/drawing/2014/main" id="{F6373547-BA81-4BBB-9EF9-EF7D0E97DD34}"/>
              </a:ext>
            </a:extLst>
          </p:cNvPr>
          <p:cNvCxnSpPr>
            <a:cxnSpLocks/>
          </p:cNvCxnSpPr>
          <p:nvPr/>
        </p:nvCxnSpPr>
        <p:spPr>
          <a:xfrm>
            <a:off x="6856778" y="5516790"/>
            <a:ext cx="1780625" cy="0"/>
          </a:xfrm>
          <a:prstGeom prst="straightConnector1">
            <a:avLst/>
          </a:prstGeom>
          <a:noFill/>
          <a:ln w="19050" cap="flat" cmpd="sng" algn="ctr">
            <a:solidFill>
              <a:schemeClr val="tx1"/>
            </a:solidFill>
            <a:prstDash val="sysDot"/>
            <a:headEnd type="none"/>
            <a:tailEnd type="arrow" w="lg" len="med"/>
          </a:ln>
          <a:effectLst/>
        </p:spPr>
      </p:cxnSp>
      <p:sp>
        <p:nvSpPr>
          <p:cNvPr id="731" name="Right Bracket 730">
            <a:extLst>
              <a:ext uri="{FF2B5EF4-FFF2-40B4-BE49-F238E27FC236}">
                <a16:creationId xmlns:a16="http://schemas.microsoft.com/office/drawing/2014/main" id="{956ED89A-F9A1-46A8-B959-4BAAC6E891FD}"/>
              </a:ext>
            </a:extLst>
          </p:cNvPr>
          <p:cNvSpPr/>
          <p:nvPr/>
        </p:nvSpPr>
        <p:spPr>
          <a:xfrm rot="10800000">
            <a:off x="10602889"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65" name="GenericApp_EB3B" title="Icon of an app window">
            <a:extLst>
              <a:ext uri="{FF2B5EF4-FFF2-40B4-BE49-F238E27FC236}">
                <a16:creationId xmlns:a16="http://schemas.microsoft.com/office/drawing/2014/main" id="{9B6DD8C7-6775-AA45-AE6B-51C6AB34AE94}"/>
              </a:ext>
            </a:extLst>
          </p:cNvPr>
          <p:cNvSpPr>
            <a:spLocks noChangeAspect="1" noEditPoints="1"/>
          </p:cNvSpPr>
          <p:nvPr/>
        </p:nvSpPr>
        <p:spPr bwMode="auto">
          <a:xfrm>
            <a:off x="10893417" y="2245063"/>
            <a:ext cx="576395" cy="46129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835" name="Group 834">
            <a:extLst>
              <a:ext uri="{FF2B5EF4-FFF2-40B4-BE49-F238E27FC236}">
                <a16:creationId xmlns:a16="http://schemas.microsoft.com/office/drawing/2014/main" id="{9D4496D9-4F8D-C041-9F04-95A8A929666F}"/>
              </a:ext>
            </a:extLst>
          </p:cNvPr>
          <p:cNvGrpSpPr/>
          <p:nvPr/>
        </p:nvGrpSpPr>
        <p:grpSpPr>
          <a:xfrm>
            <a:off x="11038575" y="5354891"/>
            <a:ext cx="383197" cy="291716"/>
            <a:chOff x="2502877" y="2643553"/>
            <a:chExt cx="3651737" cy="2779942"/>
          </a:xfrm>
        </p:grpSpPr>
        <p:cxnSp>
          <p:nvCxnSpPr>
            <p:cNvPr id="836" name="Straight Connector 835">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pic>
        <p:nvPicPr>
          <p:cNvPr id="238" name="Picture 237">
            <a:extLst>
              <a:ext uri="{FF2B5EF4-FFF2-40B4-BE49-F238E27FC236}">
                <a16:creationId xmlns:a16="http://schemas.microsoft.com/office/drawing/2014/main" id="{8C8FE103-7BDA-3648-A025-19741F48A4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0490" y="1908731"/>
            <a:ext cx="426125" cy="426125"/>
          </a:xfrm>
          <a:prstGeom prst="rect">
            <a:avLst/>
          </a:prstGeom>
        </p:spPr>
      </p:pic>
      <p:pic>
        <p:nvPicPr>
          <p:cNvPr id="239" name="Picture 238">
            <a:extLst>
              <a:ext uri="{FF2B5EF4-FFF2-40B4-BE49-F238E27FC236}">
                <a16:creationId xmlns:a16="http://schemas.microsoft.com/office/drawing/2014/main" id="{843BDE98-BED5-F442-951B-F1103BD499D8}"/>
              </a:ext>
            </a:extLst>
          </p:cNvPr>
          <p:cNvPicPr>
            <a:picLocks noChangeAspect="1"/>
          </p:cNvPicPr>
          <p:nvPr/>
        </p:nvPicPr>
        <p:blipFill>
          <a:blip r:embed="rId5">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3227253" y="1908732"/>
            <a:ext cx="426125" cy="426125"/>
          </a:xfrm>
          <a:prstGeom prst="rect">
            <a:avLst/>
          </a:prstGeom>
        </p:spPr>
      </p:pic>
      <p:pic>
        <p:nvPicPr>
          <p:cNvPr id="240" name="Picture 239">
            <a:extLst>
              <a:ext uri="{FF2B5EF4-FFF2-40B4-BE49-F238E27FC236}">
                <a16:creationId xmlns:a16="http://schemas.microsoft.com/office/drawing/2014/main" id="{F4F154CA-C0CA-DF40-B412-475085F68C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1619" y="1908732"/>
            <a:ext cx="426125" cy="426125"/>
          </a:xfrm>
          <a:prstGeom prst="rect">
            <a:avLst/>
          </a:prstGeom>
        </p:spPr>
      </p:pic>
      <p:pic>
        <p:nvPicPr>
          <p:cNvPr id="241" name="Picture 240">
            <a:extLst>
              <a:ext uri="{FF2B5EF4-FFF2-40B4-BE49-F238E27FC236}">
                <a16:creationId xmlns:a16="http://schemas.microsoft.com/office/drawing/2014/main" id="{0E72604D-4594-6748-9D6E-420B1329A4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6895" y="1886559"/>
            <a:ext cx="402317" cy="448296"/>
          </a:xfrm>
          <a:prstGeom prst="rect">
            <a:avLst/>
          </a:prstGeom>
        </p:spPr>
      </p:pic>
      <p:pic>
        <p:nvPicPr>
          <p:cNvPr id="242" name="Picture 241">
            <a:extLst>
              <a:ext uri="{FF2B5EF4-FFF2-40B4-BE49-F238E27FC236}">
                <a16:creationId xmlns:a16="http://schemas.microsoft.com/office/drawing/2014/main" id="{69CAD324-BDC9-E84D-8D73-0752D2C8A84A}"/>
              </a:ext>
            </a:extLst>
          </p:cNvPr>
          <p:cNvPicPr>
            <a:picLocks noChangeAspect="1"/>
          </p:cNvPicPr>
          <p:nvPr/>
        </p:nvPicPr>
        <p:blipFill>
          <a:blip r:embed="rId8"/>
          <a:stretch>
            <a:fillRect/>
          </a:stretch>
        </p:blipFill>
        <p:spPr>
          <a:xfrm>
            <a:off x="3290137" y="3626976"/>
            <a:ext cx="425155" cy="425154"/>
          </a:xfrm>
          <a:prstGeom prst="rect">
            <a:avLst/>
          </a:prstGeom>
        </p:spPr>
      </p:pic>
      <p:pic>
        <p:nvPicPr>
          <p:cNvPr id="243" name="Picture 26" descr="Image result for Azure Blob Storage icon">
            <a:extLst>
              <a:ext uri="{FF2B5EF4-FFF2-40B4-BE49-F238E27FC236}">
                <a16:creationId xmlns:a16="http://schemas.microsoft.com/office/drawing/2014/main" id="{6C2D06B9-0377-C34B-9D31-B5B114E1435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4192999" y="3634550"/>
            <a:ext cx="426125" cy="426125"/>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43">
            <a:extLst>
              <a:ext uri="{FF2B5EF4-FFF2-40B4-BE49-F238E27FC236}">
                <a16:creationId xmlns:a16="http://schemas.microsoft.com/office/drawing/2014/main" id="{CCA109EE-0032-D54C-8A38-D72DF7F011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10079" y="5202941"/>
            <a:ext cx="475293" cy="426125"/>
          </a:xfrm>
          <a:prstGeom prst="rect">
            <a:avLst/>
          </a:prstGeom>
        </p:spPr>
      </p:pic>
      <p:grpSp>
        <p:nvGrpSpPr>
          <p:cNvPr id="245" name="Group 244">
            <a:extLst>
              <a:ext uri="{FF2B5EF4-FFF2-40B4-BE49-F238E27FC236}">
                <a16:creationId xmlns:a16="http://schemas.microsoft.com/office/drawing/2014/main" id="{1AE80ED0-09F4-C643-BEC2-55F378259ECE}"/>
              </a:ext>
            </a:extLst>
          </p:cNvPr>
          <p:cNvGrpSpPr/>
          <p:nvPr/>
        </p:nvGrpSpPr>
        <p:grpSpPr>
          <a:xfrm>
            <a:off x="4162080" y="5203435"/>
            <a:ext cx="321793" cy="426125"/>
            <a:chOff x="4176909" y="5489793"/>
            <a:chExt cx="321793" cy="426125"/>
          </a:xfrm>
        </p:grpSpPr>
        <p:sp>
          <p:nvSpPr>
            <p:cNvPr id="246" name="Freeform: Shape 551">
              <a:extLst>
                <a:ext uri="{FF2B5EF4-FFF2-40B4-BE49-F238E27FC236}">
                  <a16:creationId xmlns:a16="http://schemas.microsoft.com/office/drawing/2014/main" id="{66DDFB80-243A-3D40-B942-ABE35491E43C}"/>
                </a:ext>
              </a:extLst>
            </p:cNvPr>
            <p:cNvSpPr/>
            <p:nvPr/>
          </p:nvSpPr>
          <p:spPr>
            <a:xfrm>
              <a:off x="4176909" y="5548155"/>
              <a:ext cx="159897" cy="367763"/>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47" name="Freeform: Shape 552">
              <a:extLst>
                <a:ext uri="{FF2B5EF4-FFF2-40B4-BE49-F238E27FC236}">
                  <a16:creationId xmlns:a16="http://schemas.microsoft.com/office/drawing/2014/main" id="{FFA66D60-4037-AA48-9F3B-AC68E8AA5256}"/>
                </a:ext>
              </a:extLst>
            </p:cNvPr>
            <p:cNvSpPr/>
            <p:nvPr/>
          </p:nvSpPr>
          <p:spPr>
            <a:xfrm>
              <a:off x="4335807" y="5548155"/>
              <a:ext cx="161896" cy="367763"/>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48" name="Freeform: Shape 553">
              <a:extLst>
                <a:ext uri="{FF2B5EF4-FFF2-40B4-BE49-F238E27FC236}">
                  <a16:creationId xmlns:a16="http://schemas.microsoft.com/office/drawing/2014/main" id="{D2EEF2A1-AF07-5446-A968-0967128BFDC8}"/>
                </a:ext>
              </a:extLst>
            </p:cNvPr>
            <p:cNvSpPr/>
            <p:nvPr/>
          </p:nvSpPr>
          <p:spPr>
            <a:xfrm>
              <a:off x="4176909" y="5489793"/>
              <a:ext cx="321793" cy="115925"/>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49" name="Freeform: Shape 554">
              <a:extLst>
                <a:ext uri="{FF2B5EF4-FFF2-40B4-BE49-F238E27FC236}">
                  <a16:creationId xmlns:a16="http://schemas.microsoft.com/office/drawing/2014/main" id="{3CB142A7-7966-314C-81C8-5587B99845B0}"/>
                </a:ext>
              </a:extLst>
            </p:cNvPr>
            <p:cNvSpPr/>
            <p:nvPr/>
          </p:nvSpPr>
          <p:spPr>
            <a:xfrm>
              <a:off x="4209888" y="5505982"/>
              <a:ext cx="255836" cy="75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0" name="Freeform: Shape 555">
              <a:extLst>
                <a:ext uri="{FF2B5EF4-FFF2-40B4-BE49-F238E27FC236}">
                  <a16:creationId xmlns:a16="http://schemas.microsoft.com/office/drawing/2014/main" id="{03C5890F-946C-5B47-8FAE-97A1124F6DC9}"/>
                </a:ext>
              </a:extLst>
            </p:cNvPr>
            <p:cNvSpPr/>
            <p:nvPr/>
          </p:nvSpPr>
          <p:spPr>
            <a:xfrm>
              <a:off x="4209888" y="5506182"/>
              <a:ext cx="255836" cy="61961"/>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1" name="Freeform: Shape 556">
              <a:extLst>
                <a:ext uri="{FF2B5EF4-FFF2-40B4-BE49-F238E27FC236}">
                  <a16:creationId xmlns:a16="http://schemas.microsoft.com/office/drawing/2014/main" id="{A2D51ED6-56AF-AB44-9B2C-D3A960BA8F00}"/>
                </a:ext>
              </a:extLst>
            </p:cNvPr>
            <p:cNvSpPr/>
            <p:nvPr/>
          </p:nvSpPr>
          <p:spPr>
            <a:xfrm>
              <a:off x="4215885" y="5674474"/>
              <a:ext cx="65957" cy="99936"/>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2" name="Freeform: Shape 557">
              <a:extLst>
                <a:ext uri="{FF2B5EF4-FFF2-40B4-BE49-F238E27FC236}">
                  <a16:creationId xmlns:a16="http://schemas.microsoft.com/office/drawing/2014/main" id="{45A1CC85-36A6-8943-94F5-050D5FE3E1AF}"/>
                </a:ext>
              </a:extLst>
            </p:cNvPr>
            <p:cNvSpPr/>
            <p:nvPr/>
          </p:nvSpPr>
          <p:spPr>
            <a:xfrm>
              <a:off x="4293234" y="5675071"/>
              <a:ext cx="103933" cy="111928"/>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3" name="Freeform: Shape 558">
              <a:extLst>
                <a:ext uri="{FF2B5EF4-FFF2-40B4-BE49-F238E27FC236}">
                  <a16:creationId xmlns:a16="http://schemas.microsoft.com/office/drawing/2014/main" id="{8E6D4781-DAA3-7D4B-BADE-B73320109AF2}"/>
                </a:ext>
              </a:extLst>
            </p:cNvPr>
            <p:cNvSpPr/>
            <p:nvPr/>
          </p:nvSpPr>
          <p:spPr>
            <a:xfrm>
              <a:off x="4405761" y="5676472"/>
              <a:ext cx="57963" cy="97936"/>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grpSp>
      <p:pic>
        <p:nvPicPr>
          <p:cNvPr id="280" name="Picture 279" descr="A close up of a sign&#10;&#10;Description generated with high confidence">
            <a:extLst>
              <a:ext uri="{FF2B5EF4-FFF2-40B4-BE49-F238E27FC236}">
                <a16:creationId xmlns:a16="http://schemas.microsoft.com/office/drawing/2014/main" id="{713FE821-8FE7-3147-B0DE-DAE6B111885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08327" y="4337778"/>
            <a:ext cx="399660" cy="399661"/>
          </a:xfrm>
          <a:prstGeom prst="rect">
            <a:avLst/>
          </a:prstGeom>
        </p:spPr>
      </p:pic>
      <p:grpSp>
        <p:nvGrpSpPr>
          <p:cNvPr id="282" name="Group 281">
            <a:extLst>
              <a:ext uri="{FF2B5EF4-FFF2-40B4-BE49-F238E27FC236}">
                <a16:creationId xmlns:a16="http://schemas.microsoft.com/office/drawing/2014/main" id="{3C82CCB4-C672-C849-8596-D929B32C49D7}"/>
              </a:ext>
            </a:extLst>
          </p:cNvPr>
          <p:cNvGrpSpPr/>
          <p:nvPr/>
        </p:nvGrpSpPr>
        <p:grpSpPr>
          <a:xfrm>
            <a:off x="5914272" y="4341140"/>
            <a:ext cx="504826" cy="381083"/>
            <a:chOff x="7996238" y="2078038"/>
            <a:chExt cx="731838" cy="552450"/>
          </a:xfrm>
          <a:solidFill>
            <a:srgbClr val="0078D7"/>
          </a:solidFill>
        </p:grpSpPr>
        <p:sp>
          <p:nvSpPr>
            <p:cNvPr id="283" name="Freeform 5">
              <a:extLst>
                <a:ext uri="{FF2B5EF4-FFF2-40B4-BE49-F238E27FC236}">
                  <a16:creationId xmlns:a16="http://schemas.microsoft.com/office/drawing/2014/main" id="{BBBD6F32-FF5E-9A4C-8B7B-67A65E862EFF}"/>
                </a:ext>
              </a:extLst>
            </p:cNvPr>
            <p:cNvSpPr>
              <a:spLocks noEditPoints="1"/>
            </p:cNvSpPr>
            <p:nvPr/>
          </p:nvSpPr>
          <p:spPr bwMode="auto">
            <a:xfrm>
              <a:off x="8021638" y="2090738"/>
              <a:ext cx="706438" cy="539750"/>
            </a:xfrm>
            <a:custGeom>
              <a:avLst/>
              <a:gdLst>
                <a:gd name="T0" fmla="*/ 384 w 1064"/>
                <a:gd name="T1" fmla="*/ 666 h 813"/>
                <a:gd name="T2" fmla="*/ 317 w 1064"/>
                <a:gd name="T3" fmla="*/ 719 h 813"/>
                <a:gd name="T4" fmla="*/ 157 w 1064"/>
                <a:gd name="T5" fmla="*/ 776 h 813"/>
                <a:gd name="T6" fmla="*/ 22 w 1064"/>
                <a:gd name="T7" fmla="*/ 605 h 813"/>
                <a:gd name="T8" fmla="*/ 81 w 1064"/>
                <a:gd name="T9" fmla="*/ 501 h 813"/>
                <a:gd name="T10" fmla="*/ 21 w 1064"/>
                <a:gd name="T11" fmla="*/ 360 h 813"/>
                <a:gd name="T12" fmla="*/ 94 w 1064"/>
                <a:gd name="T13" fmla="*/ 242 h 813"/>
                <a:gd name="T14" fmla="*/ 98 w 1064"/>
                <a:gd name="T15" fmla="*/ 317 h 813"/>
                <a:gd name="T16" fmla="*/ 68 w 1064"/>
                <a:gd name="T17" fmla="*/ 347 h 813"/>
                <a:gd name="T18" fmla="*/ 154 w 1064"/>
                <a:gd name="T19" fmla="*/ 252 h 813"/>
                <a:gd name="T20" fmla="*/ 443 w 1064"/>
                <a:gd name="T21" fmla="*/ 110 h 813"/>
                <a:gd name="T22" fmla="*/ 705 w 1064"/>
                <a:gd name="T23" fmla="*/ 8 h 813"/>
                <a:gd name="T24" fmla="*/ 917 w 1064"/>
                <a:gd name="T25" fmla="*/ 176 h 813"/>
                <a:gd name="T26" fmla="*/ 1036 w 1064"/>
                <a:gd name="T27" fmla="*/ 157 h 813"/>
                <a:gd name="T28" fmla="*/ 867 w 1064"/>
                <a:gd name="T29" fmla="*/ 512 h 813"/>
                <a:gd name="T30" fmla="*/ 709 w 1064"/>
                <a:gd name="T31" fmla="*/ 568 h 813"/>
                <a:gd name="T32" fmla="*/ 677 w 1064"/>
                <a:gd name="T33" fmla="*/ 544 h 813"/>
                <a:gd name="T34" fmla="*/ 604 w 1064"/>
                <a:gd name="T35" fmla="*/ 743 h 813"/>
                <a:gd name="T36" fmla="*/ 493 w 1064"/>
                <a:gd name="T37" fmla="*/ 807 h 813"/>
                <a:gd name="T38" fmla="*/ 894 w 1064"/>
                <a:gd name="T39" fmla="*/ 186 h 813"/>
                <a:gd name="T40" fmla="*/ 810 w 1064"/>
                <a:gd name="T41" fmla="*/ 105 h 813"/>
                <a:gd name="T42" fmla="*/ 522 w 1064"/>
                <a:gd name="T43" fmla="*/ 67 h 813"/>
                <a:gd name="T44" fmla="*/ 467 w 1064"/>
                <a:gd name="T45" fmla="*/ 127 h 813"/>
                <a:gd name="T46" fmla="*/ 268 w 1064"/>
                <a:gd name="T47" fmla="*/ 332 h 813"/>
                <a:gd name="T48" fmla="*/ 362 w 1064"/>
                <a:gd name="T49" fmla="*/ 362 h 813"/>
                <a:gd name="T50" fmla="*/ 339 w 1064"/>
                <a:gd name="T51" fmla="*/ 518 h 813"/>
                <a:gd name="T52" fmla="*/ 510 w 1064"/>
                <a:gd name="T53" fmla="*/ 472 h 813"/>
                <a:gd name="T54" fmla="*/ 526 w 1064"/>
                <a:gd name="T55" fmla="*/ 261 h 813"/>
                <a:gd name="T56" fmla="*/ 546 w 1064"/>
                <a:gd name="T57" fmla="*/ 477 h 813"/>
                <a:gd name="T58" fmla="*/ 410 w 1064"/>
                <a:gd name="T59" fmla="*/ 539 h 813"/>
                <a:gd name="T60" fmla="*/ 284 w 1064"/>
                <a:gd name="T61" fmla="*/ 480 h 813"/>
                <a:gd name="T62" fmla="*/ 253 w 1064"/>
                <a:gd name="T63" fmla="*/ 314 h 813"/>
                <a:gd name="T64" fmla="*/ 334 w 1064"/>
                <a:gd name="T65" fmla="*/ 197 h 813"/>
                <a:gd name="T66" fmla="*/ 155 w 1064"/>
                <a:gd name="T67" fmla="*/ 620 h 813"/>
                <a:gd name="T68" fmla="*/ 170 w 1064"/>
                <a:gd name="T69" fmla="*/ 756 h 813"/>
                <a:gd name="T70" fmla="*/ 287 w 1064"/>
                <a:gd name="T71" fmla="*/ 727 h 813"/>
                <a:gd name="T72" fmla="*/ 321 w 1064"/>
                <a:gd name="T73" fmla="*/ 621 h 813"/>
                <a:gd name="T74" fmla="*/ 448 w 1064"/>
                <a:gd name="T75" fmla="*/ 625 h 813"/>
                <a:gd name="T76" fmla="*/ 459 w 1064"/>
                <a:gd name="T77" fmla="*/ 669 h 813"/>
                <a:gd name="T78" fmla="*/ 397 w 1064"/>
                <a:gd name="T79" fmla="*/ 709 h 813"/>
                <a:gd name="T80" fmla="*/ 549 w 1064"/>
                <a:gd name="T81" fmla="*/ 723 h 813"/>
                <a:gd name="T82" fmla="*/ 634 w 1064"/>
                <a:gd name="T83" fmla="*/ 509 h 813"/>
                <a:gd name="T84" fmla="*/ 719 w 1064"/>
                <a:gd name="T85" fmla="*/ 545 h 813"/>
                <a:gd name="T86" fmla="*/ 821 w 1064"/>
                <a:gd name="T87" fmla="*/ 501 h 813"/>
                <a:gd name="T88" fmla="*/ 734 w 1064"/>
                <a:gd name="T89" fmla="*/ 520 h 813"/>
                <a:gd name="T90" fmla="*/ 858 w 1064"/>
                <a:gd name="T91" fmla="*/ 487 h 813"/>
                <a:gd name="T92" fmla="*/ 1012 w 1064"/>
                <a:gd name="T93" fmla="*/ 158 h 813"/>
                <a:gd name="T94" fmla="*/ 914 w 1064"/>
                <a:gd name="T95" fmla="*/ 231 h 813"/>
                <a:gd name="T96" fmla="*/ 894 w 1064"/>
                <a:gd name="T97" fmla="*/ 334 h 813"/>
                <a:gd name="T98" fmla="*/ 877 w 1064"/>
                <a:gd name="T99" fmla="*/ 267 h 813"/>
                <a:gd name="T100" fmla="*/ 860 w 1064"/>
                <a:gd name="T101" fmla="*/ 259 h 813"/>
                <a:gd name="T102" fmla="*/ 895 w 1064"/>
                <a:gd name="T103" fmla="*/ 239 h 813"/>
                <a:gd name="T104" fmla="*/ 865 w 1064"/>
                <a:gd name="T105" fmla="*/ 213 h 813"/>
                <a:gd name="T106" fmla="*/ 847 w 1064"/>
                <a:gd name="T107" fmla="*/ 224 h 813"/>
                <a:gd name="T108" fmla="*/ 95 w 1064"/>
                <a:gd name="T109" fmla="*/ 534 h 813"/>
                <a:gd name="T110" fmla="*/ 105 w 1064"/>
                <a:gd name="T111" fmla="*/ 675 h 813"/>
                <a:gd name="T112" fmla="*/ 95 w 1064"/>
                <a:gd name="T113" fmla="*/ 534 h 813"/>
                <a:gd name="T114" fmla="*/ 588 w 1064"/>
                <a:gd name="T115" fmla="*/ 712 h 813"/>
                <a:gd name="T116" fmla="*/ 688 w 1064"/>
                <a:gd name="T117" fmla="*/ 693 h 813"/>
                <a:gd name="T118" fmla="*/ 68 w 1064"/>
                <a:gd name="T119" fmla="*/ 271 h 813"/>
                <a:gd name="T120" fmla="*/ 43 w 1064"/>
                <a:gd name="T121" fmla="*/ 369 h 813"/>
                <a:gd name="T122" fmla="*/ 70 w 1064"/>
                <a:gd name="T123" fmla="*/ 366 h 813"/>
                <a:gd name="T124" fmla="*/ 62 w 1064"/>
                <a:gd name="T125" fmla="*/ 318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4" h="813">
                  <a:moveTo>
                    <a:pt x="439" y="806"/>
                  </a:moveTo>
                  <a:cubicBezTo>
                    <a:pt x="407" y="787"/>
                    <a:pt x="389" y="757"/>
                    <a:pt x="375" y="723"/>
                  </a:cubicBezTo>
                  <a:cubicBezTo>
                    <a:pt x="368" y="704"/>
                    <a:pt x="362" y="684"/>
                    <a:pt x="384" y="666"/>
                  </a:cubicBezTo>
                  <a:cubicBezTo>
                    <a:pt x="368" y="665"/>
                    <a:pt x="355" y="664"/>
                    <a:pt x="342" y="664"/>
                  </a:cubicBezTo>
                  <a:cubicBezTo>
                    <a:pt x="334" y="664"/>
                    <a:pt x="330" y="667"/>
                    <a:pt x="331" y="674"/>
                  </a:cubicBezTo>
                  <a:cubicBezTo>
                    <a:pt x="334" y="692"/>
                    <a:pt x="326" y="706"/>
                    <a:pt x="317" y="719"/>
                  </a:cubicBezTo>
                  <a:cubicBezTo>
                    <a:pt x="309" y="730"/>
                    <a:pt x="307" y="742"/>
                    <a:pt x="306" y="754"/>
                  </a:cubicBezTo>
                  <a:cubicBezTo>
                    <a:pt x="304" y="790"/>
                    <a:pt x="289" y="802"/>
                    <a:pt x="253" y="800"/>
                  </a:cubicBezTo>
                  <a:cubicBezTo>
                    <a:pt x="219" y="798"/>
                    <a:pt x="188" y="787"/>
                    <a:pt x="157" y="776"/>
                  </a:cubicBezTo>
                  <a:cubicBezTo>
                    <a:pt x="128" y="765"/>
                    <a:pt x="119" y="748"/>
                    <a:pt x="132" y="720"/>
                  </a:cubicBezTo>
                  <a:cubicBezTo>
                    <a:pt x="137" y="708"/>
                    <a:pt x="135" y="705"/>
                    <a:pt x="122" y="702"/>
                  </a:cubicBezTo>
                  <a:cubicBezTo>
                    <a:pt x="73" y="694"/>
                    <a:pt x="33" y="654"/>
                    <a:pt x="22" y="605"/>
                  </a:cubicBezTo>
                  <a:cubicBezTo>
                    <a:pt x="20" y="593"/>
                    <a:pt x="21" y="585"/>
                    <a:pt x="31" y="578"/>
                  </a:cubicBezTo>
                  <a:cubicBezTo>
                    <a:pt x="47" y="567"/>
                    <a:pt x="61" y="551"/>
                    <a:pt x="72" y="535"/>
                  </a:cubicBezTo>
                  <a:cubicBezTo>
                    <a:pt x="77" y="524"/>
                    <a:pt x="83" y="514"/>
                    <a:pt x="81" y="501"/>
                  </a:cubicBezTo>
                  <a:cubicBezTo>
                    <a:pt x="76" y="473"/>
                    <a:pt x="74" y="445"/>
                    <a:pt x="77" y="416"/>
                  </a:cubicBezTo>
                  <a:cubicBezTo>
                    <a:pt x="77" y="409"/>
                    <a:pt x="77" y="404"/>
                    <a:pt x="67" y="403"/>
                  </a:cubicBezTo>
                  <a:cubicBezTo>
                    <a:pt x="40" y="401"/>
                    <a:pt x="27" y="384"/>
                    <a:pt x="21" y="360"/>
                  </a:cubicBezTo>
                  <a:cubicBezTo>
                    <a:pt x="20" y="351"/>
                    <a:pt x="0" y="331"/>
                    <a:pt x="13" y="301"/>
                  </a:cubicBezTo>
                  <a:cubicBezTo>
                    <a:pt x="27" y="271"/>
                    <a:pt x="53" y="255"/>
                    <a:pt x="82" y="243"/>
                  </a:cubicBezTo>
                  <a:cubicBezTo>
                    <a:pt x="86" y="242"/>
                    <a:pt x="90" y="239"/>
                    <a:pt x="94" y="242"/>
                  </a:cubicBezTo>
                  <a:cubicBezTo>
                    <a:pt x="98" y="246"/>
                    <a:pt x="94" y="251"/>
                    <a:pt x="93" y="254"/>
                  </a:cubicBezTo>
                  <a:cubicBezTo>
                    <a:pt x="88" y="263"/>
                    <a:pt x="90" y="271"/>
                    <a:pt x="94" y="280"/>
                  </a:cubicBezTo>
                  <a:cubicBezTo>
                    <a:pt x="101" y="291"/>
                    <a:pt x="101" y="305"/>
                    <a:pt x="98" y="317"/>
                  </a:cubicBezTo>
                  <a:cubicBezTo>
                    <a:pt x="96" y="323"/>
                    <a:pt x="94" y="326"/>
                    <a:pt x="88" y="321"/>
                  </a:cubicBezTo>
                  <a:cubicBezTo>
                    <a:pt x="85" y="318"/>
                    <a:pt x="84" y="313"/>
                    <a:pt x="78" y="315"/>
                  </a:cubicBezTo>
                  <a:cubicBezTo>
                    <a:pt x="79" y="326"/>
                    <a:pt x="73" y="337"/>
                    <a:pt x="68" y="347"/>
                  </a:cubicBezTo>
                  <a:cubicBezTo>
                    <a:pt x="71" y="350"/>
                    <a:pt x="74" y="350"/>
                    <a:pt x="77" y="349"/>
                  </a:cubicBezTo>
                  <a:cubicBezTo>
                    <a:pt x="94" y="342"/>
                    <a:pt x="105" y="326"/>
                    <a:pt x="113" y="310"/>
                  </a:cubicBezTo>
                  <a:cubicBezTo>
                    <a:pt x="124" y="288"/>
                    <a:pt x="137" y="269"/>
                    <a:pt x="154" y="252"/>
                  </a:cubicBezTo>
                  <a:cubicBezTo>
                    <a:pt x="207" y="199"/>
                    <a:pt x="274" y="176"/>
                    <a:pt x="346" y="167"/>
                  </a:cubicBezTo>
                  <a:cubicBezTo>
                    <a:pt x="361" y="164"/>
                    <a:pt x="373" y="159"/>
                    <a:pt x="383" y="148"/>
                  </a:cubicBezTo>
                  <a:cubicBezTo>
                    <a:pt x="400" y="130"/>
                    <a:pt x="416" y="112"/>
                    <a:pt x="443" y="110"/>
                  </a:cubicBezTo>
                  <a:cubicBezTo>
                    <a:pt x="449" y="110"/>
                    <a:pt x="451" y="105"/>
                    <a:pt x="454" y="101"/>
                  </a:cubicBezTo>
                  <a:cubicBezTo>
                    <a:pt x="493" y="53"/>
                    <a:pt x="544" y="22"/>
                    <a:pt x="604" y="8"/>
                  </a:cubicBezTo>
                  <a:cubicBezTo>
                    <a:pt x="631" y="3"/>
                    <a:pt x="682" y="0"/>
                    <a:pt x="705" y="8"/>
                  </a:cubicBezTo>
                  <a:cubicBezTo>
                    <a:pt x="737" y="19"/>
                    <a:pt x="764" y="38"/>
                    <a:pt x="791" y="58"/>
                  </a:cubicBezTo>
                  <a:cubicBezTo>
                    <a:pt x="808" y="72"/>
                    <a:pt x="823" y="89"/>
                    <a:pt x="842" y="100"/>
                  </a:cubicBezTo>
                  <a:cubicBezTo>
                    <a:pt x="874" y="120"/>
                    <a:pt x="899" y="144"/>
                    <a:pt x="917" y="176"/>
                  </a:cubicBezTo>
                  <a:cubicBezTo>
                    <a:pt x="922" y="184"/>
                    <a:pt x="926" y="185"/>
                    <a:pt x="934" y="182"/>
                  </a:cubicBezTo>
                  <a:cubicBezTo>
                    <a:pt x="948" y="175"/>
                    <a:pt x="959" y="163"/>
                    <a:pt x="969" y="150"/>
                  </a:cubicBezTo>
                  <a:cubicBezTo>
                    <a:pt x="991" y="123"/>
                    <a:pt x="1019" y="126"/>
                    <a:pt x="1036" y="157"/>
                  </a:cubicBezTo>
                  <a:cubicBezTo>
                    <a:pt x="1047" y="178"/>
                    <a:pt x="1053" y="200"/>
                    <a:pt x="1057" y="223"/>
                  </a:cubicBezTo>
                  <a:cubicBezTo>
                    <a:pt x="1064" y="269"/>
                    <a:pt x="1063" y="342"/>
                    <a:pt x="1054" y="390"/>
                  </a:cubicBezTo>
                  <a:cubicBezTo>
                    <a:pt x="1028" y="478"/>
                    <a:pt x="958" y="523"/>
                    <a:pt x="867" y="512"/>
                  </a:cubicBezTo>
                  <a:cubicBezTo>
                    <a:pt x="853" y="510"/>
                    <a:pt x="844" y="513"/>
                    <a:pt x="840" y="528"/>
                  </a:cubicBezTo>
                  <a:cubicBezTo>
                    <a:pt x="838" y="539"/>
                    <a:pt x="831" y="547"/>
                    <a:pt x="824" y="555"/>
                  </a:cubicBezTo>
                  <a:cubicBezTo>
                    <a:pt x="803" y="585"/>
                    <a:pt x="747" y="603"/>
                    <a:pt x="709" y="568"/>
                  </a:cubicBezTo>
                  <a:cubicBezTo>
                    <a:pt x="699" y="560"/>
                    <a:pt x="690" y="551"/>
                    <a:pt x="680" y="541"/>
                  </a:cubicBezTo>
                  <a:cubicBezTo>
                    <a:pt x="679" y="539"/>
                    <a:pt x="677" y="538"/>
                    <a:pt x="676" y="539"/>
                  </a:cubicBezTo>
                  <a:cubicBezTo>
                    <a:pt x="675" y="540"/>
                    <a:pt x="677" y="543"/>
                    <a:pt x="677" y="544"/>
                  </a:cubicBezTo>
                  <a:cubicBezTo>
                    <a:pt x="702" y="591"/>
                    <a:pt x="701" y="643"/>
                    <a:pt x="709" y="693"/>
                  </a:cubicBezTo>
                  <a:cubicBezTo>
                    <a:pt x="716" y="730"/>
                    <a:pt x="702" y="745"/>
                    <a:pt x="665" y="744"/>
                  </a:cubicBezTo>
                  <a:cubicBezTo>
                    <a:pt x="644" y="743"/>
                    <a:pt x="623" y="747"/>
                    <a:pt x="604" y="743"/>
                  </a:cubicBezTo>
                  <a:cubicBezTo>
                    <a:pt x="573" y="735"/>
                    <a:pt x="552" y="748"/>
                    <a:pt x="532" y="768"/>
                  </a:cubicBezTo>
                  <a:cubicBezTo>
                    <a:pt x="527" y="773"/>
                    <a:pt x="522" y="777"/>
                    <a:pt x="518" y="783"/>
                  </a:cubicBezTo>
                  <a:cubicBezTo>
                    <a:pt x="511" y="793"/>
                    <a:pt x="504" y="802"/>
                    <a:pt x="493" y="807"/>
                  </a:cubicBezTo>
                  <a:cubicBezTo>
                    <a:pt x="480" y="813"/>
                    <a:pt x="449" y="813"/>
                    <a:pt x="439" y="806"/>
                  </a:cubicBezTo>
                  <a:close/>
                  <a:moveTo>
                    <a:pt x="892" y="185"/>
                  </a:moveTo>
                  <a:cubicBezTo>
                    <a:pt x="892" y="186"/>
                    <a:pt x="893" y="186"/>
                    <a:pt x="894" y="186"/>
                  </a:cubicBezTo>
                  <a:cubicBezTo>
                    <a:pt x="894" y="185"/>
                    <a:pt x="894" y="184"/>
                    <a:pt x="894" y="184"/>
                  </a:cubicBezTo>
                  <a:cubicBezTo>
                    <a:pt x="874" y="152"/>
                    <a:pt x="855" y="119"/>
                    <a:pt x="808" y="121"/>
                  </a:cubicBezTo>
                  <a:cubicBezTo>
                    <a:pt x="816" y="115"/>
                    <a:pt x="816" y="111"/>
                    <a:pt x="810" y="105"/>
                  </a:cubicBezTo>
                  <a:cubicBezTo>
                    <a:pt x="783" y="80"/>
                    <a:pt x="755" y="57"/>
                    <a:pt x="721" y="41"/>
                  </a:cubicBezTo>
                  <a:cubicBezTo>
                    <a:pt x="695" y="27"/>
                    <a:pt x="667" y="22"/>
                    <a:pt x="637" y="26"/>
                  </a:cubicBezTo>
                  <a:cubicBezTo>
                    <a:pt x="596" y="32"/>
                    <a:pt x="557" y="46"/>
                    <a:pt x="522" y="67"/>
                  </a:cubicBezTo>
                  <a:cubicBezTo>
                    <a:pt x="505" y="78"/>
                    <a:pt x="490" y="91"/>
                    <a:pt x="480" y="111"/>
                  </a:cubicBezTo>
                  <a:cubicBezTo>
                    <a:pt x="497" y="113"/>
                    <a:pt x="513" y="109"/>
                    <a:pt x="532" y="113"/>
                  </a:cubicBezTo>
                  <a:cubicBezTo>
                    <a:pt x="509" y="122"/>
                    <a:pt x="488" y="124"/>
                    <a:pt x="467" y="127"/>
                  </a:cubicBezTo>
                  <a:cubicBezTo>
                    <a:pt x="448" y="130"/>
                    <a:pt x="431" y="134"/>
                    <a:pt x="417" y="148"/>
                  </a:cubicBezTo>
                  <a:cubicBezTo>
                    <a:pt x="376" y="191"/>
                    <a:pt x="335" y="234"/>
                    <a:pt x="299" y="281"/>
                  </a:cubicBezTo>
                  <a:cubicBezTo>
                    <a:pt x="287" y="297"/>
                    <a:pt x="276" y="313"/>
                    <a:pt x="268" y="332"/>
                  </a:cubicBezTo>
                  <a:cubicBezTo>
                    <a:pt x="262" y="348"/>
                    <a:pt x="263" y="363"/>
                    <a:pt x="274" y="376"/>
                  </a:cubicBezTo>
                  <a:cubicBezTo>
                    <a:pt x="285" y="393"/>
                    <a:pt x="299" y="407"/>
                    <a:pt x="309" y="426"/>
                  </a:cubicBezTo>
                  <a:cubicBezTo>
                    <a:pt x="327" y="404"/>
                    <a:pt x="344" y="384"/>
                    <a:pt x="362" y="362"/>
                  </a:cubicBezTo>
                  <a:cubicBezTo>
                    <a:pt x="364" y="371"/>
                    <a:pt x="360" y="375"/>
                    <a:pt x="357" y="380"/>
                  </a:cubicBezTo>
                  <a:cubicBezTo>
                    <a:pt x="343" y="405"/>
                    <a:pt x="328" y="429"/>
                    <a:pt x="316" y="455"/>
                  </a:cubicBezTo>
                  <a:cubicBezTo>
                    <a:pt x="300" y="486"/>
                    <a:pt x="307" y="502"/>
                    <a:pt x="339" y="518"/>
                  </a:cubicBezTo>
                  <a:cubicBezTo>
                    <a:pt x="345" y="521"/>
                    <a:pt x="351" y="523"/>
                    <a:pt x="359" y="525"/>
                  </a:cubicBezTo>
                  <a:cubicBezTo>
                    <a:pt x="381" y="530"/>
                    <a:pt x="402" y="522"/>
                    <a:pt x="421" y="509"/>
                  </a:cubicBezTo>
                  <a:cubicBezTo>
                    <a:pt x="449" y="493"/>
                    <a:pt x="476" y="475"/>
                    <a:pt x="510" y="472"/>
                  </a:cubicBezTo>
                  <a:cubicBezTo>
                    <a:pt x="521" y="471"/>
                    <a:pt x="526" y="466"/>
                    <a:pt x="529" y="456"/>
                  </a:cubicBezTo>
                  <a:cubicBezTo>
                    <a:pt x="537" y="432"/>
                    <a:pt x="537" y="407"/>
                    <a:pt x="534" y="381"/>
                  </a:cubicBezTo>
                  <a:cubicBezTo>
                    <a:pt x="528" y="342"/>
                    <a:pt x="523" y="301"/>
                    <a:pt x="526" y="261"/>
                  </a:cubicBezTo>
                  <a:cubicBezTo>
                    <a:pt x="527" y="251"/>
                    <a:pt x="526" y="241"/>
                    <a:pt x="536" y="231"/>
                  </a:cubicBezTo>
                  <a:cubicBezTo>
                    <a:pt x="538" y="273"/>
                    <a:pt x="542" y="312"/>
                    <a:pt x="552" y="350"/>
                  </a:cubicBezTo>
                  <a:cubicBezTo>
                    <a:pt x="562" y="393"/>
                    <a:pt x="561" y="435"/>
                    <a:pt x="546" y="477"/>
                  </a:cubicBezTo>
                  <a:cubicBezTo>
                    <a:pt x="543" y="486"/>
                    <a:pt x="539" y="490"/>
                    <a:pt x="529" y="491"/>
                  </a:cubicBezTo>
                  <a:cubicBezTo>
                    <a:pt x="508" y="492"/>
                    <a:pt x="488" y="499"/>
                    <a:pt x="469" y="509"/>
                  </a:cubicBezTo>
                  <a:cubicBezTo>
                    <a:pt x="450" y="518"/>
                    <a:pt x="429" y="528"/>
                    <a:pt x="410" y="539"/>
                  </a:cubicBezTo>
                  <a:cubicBezTo>
                    <a:pt x="375" y="555"/>
                    <a:pt x="342" y="553"/>
                    <a:pt x="313" y="526"/>
                  </a:cubicBezTo>
                  <a:cubicBezTo>
                    <a:pt x="306" y="522"/>
                    <a:pt x="300" y="516"/>
                    <a:pt x="294" y="511"/>
                  </a:cubicBezTo>
                  <a:cubicBezTo>
                    <a:pt x="282" y="503"/>
                    <a:pt x="278" y="493"/>
                    <a:pt x="284" y="480"/>
                  </a:cubicBezTo>
                  <a:cubicBezTo>
                    <a:pt x="300" y="450"/>
                    <a:pt x="286" y="427"/>
                    <a:pt x="266" y="406"/>
                  </a:cubicBezTo>
                  <a:cubicBezTo>
                    <a:pt x="265" y="406"/>
                    <a:pt x="265" y="405"/>
                    <a:pt x="264" y="405"/>
                  </a:cubicBezTo>
                  <a:cubicBezTo>
                    <a:pt x="236" y="377"/>
                    <a:pt x="233" y="348"/>
                    <a:pt x="253" y="314"/>
                  </a:cubicBezTo>
                  <a:cubicBezTo>
                    <a:pt x="277" y="274"/>
                    <a:pt x="303" y="234"/>
                    <a:pt x="336" y="200"/>
                  </a:cubicBezTo>
                  <a:cubicBezTo>
                    <a:pt x="336" y="199"/>
                    <a:pt x="336" y="197"/>
                    <a:pt x="335" y="196"/>
                  </a:cubicBezTo>
                  <a:cubicBezTo>
                    <a:pt x="334" y="196"/>
                    <a:pt x="334" y="197"/>
                    <a:pt x="334" y="197"/>
                  </a:cubicBezTo>
                  <a:cubicBezTo>
                    <a:pt x="310" y="198"/>
                    <a:pt x="288" y="205"/>
                    <a:pt x="267" y="213"/>
                  </a:cubicBezTo>
                  <a:cubicBezTo>
                    <a:pt x="157" y="253"/>
                    <a:pt x="93" y="354"/>
                    <a:pt x="103" y="470"/>
                  </a:cubicBezTo>
                  <a:cubicBezTo>
                    <a:pt x="108" y="524"/>
                    <a:pt x="128" y="575"/>
                    <a:pt x="155" y="620"/>
                  </a:cubicBezTo>
                  <a:cubicBezTo>
                    <a:pt x="174" y="649"/>
                    <a:pt x="174" y="677"/>
                    <a:pt x="165" y="706"/>
                  </a:cubicBezTo>
                  <a:cubicBezTo>
                    <a:pt x="163" y="714"/>
                    <a:pt x="160" y="721"/>
                    <a:pt x="158" y="727"/>
                  </a:cubicBezTo>
                  <a:cubicBezTo>
                    <a:pt x="152" y="742"/>
                    <a:pt x="155" y="750"/>
                    <a:pt x="170" y="756"/>
                  </a:cubicBezTo>
                  <a:cubicBezTo>
                    <a:pt x="197" y="765"/>
                    <a:pt x="224" y="772"/>
                    <a:pt x="252" y="775"/>
                  </a:cubicBezTo>
                  <a:cubicBezTo>
                    <a:pt x="274" y="777"/>
                    <a:pt x="282" y="770"/>
                    <a:pt x="282" y="748"/>
                  </a:cubicBezTo>
                  <a:cubicBezTo>
                    <a:pt x="282" y="740"/>
                    <a:pt x="281" y="733"/>
                    <a:pt x="287" y="727"/>
                  </a:cubicBezTo>
                  <a:cubicBezTo>
                    <a:pt x="305" y="707"/>
                    <a:pt x="310" y="683"/>
                    <a:pt x="310" y="656"/>
                  </a:cubicBezTo>
                  <a:cubicBezTo>
                    <a:pt x="310" y="635"/>
                    <a:pt x="308" y="614"/>
                    <a:pt x="313" y="593"/>
                  </a:cubicBezTo>
                  <a:cubicBezTo>
                    <a:pt x="317" y="603"/>
                    <a:pt x="320" y="612"/>
                    <a:pt x="321" y="621"/>
                  </a:cubicBezTo>
                  <a:cubicBezTo>
                    <a:pt x="322" y="635"/>
                    <a:pt x="330" y="639"/>
                    <a:pt x="343" y="640"/>
                  </a:cubicBezTo>
                  <a:cubicBezTo>
                    <a:pt x="372" y="644"/>
                    <a:pt x="402" y="642"/>
                    <a:pt x="431" y="639"/>
                  </a:cubicBezTo>
                  <a:cubicBezTo>
                    <a:pt x="441" y="638"/>
                    <a:pt x="446" y="634"/>
                    <a:pt x="448" y="625"/>
                  </a:cubicBezTo>
                  <a:cubicBezTo>
                    <a:pt x="450" y="617"/>
                    <a:pt x="454" y="609"/>
                    <a:pt x="457" y="601"/>
                  </a:cubicBezTo>
                  <a:cubicBezTo>
                    <a:pt x="458" y="601"/>
                    <a:pt x="459" y="601"/>
                    <a:pt x="459" y="601"/>
                  </a:cubicBezTo>
                  <a:cubicBezTo>
                    <a:pt x="459" y="624"/>
                    <a:pt x="459" y="646"/>
                    <a:pt x="459" y="669"/>
                  </a:cubicBezTo>
                  <a:cubicBezTo>
                    <a:pt x="453" y="668"/>
                    <a:pt x="451" y="660"/>
                    <a:pt x="446" y="662"/>
                  </a:cubicBezTo>
                  <a:cubicBezTo>
                    <a:pt x="429" y="671"/>
                    <a:pt x="411" y="678"/>
                    <a:pt x="398" y="693"/>
                  </a:cubicBezTo>
                  <a:cubicBezTo>
                    <a:pt x="394" y="697"/>
                    <a:pt x="394" y="703"/>
                    <a:pt x="397" y="709"/>
                  </a:cubicBezTo>
                  <a:cubicBezTo>
                    <a:pt x="407" y="735"/>
                    <a:pt x="420" y="760"/>
                    <a:pt x="442" y="778"/>
                  </a:cubicBezTo>
                  <a:cubicBezTo>
                    <a:pt x="455" y="789"/>
                    <a:pt x="478" y="789"/>
                    <a:pt x="488" y="777"/>
                  </a:cubicBezTo>
                  <a:cubicBezTo>
                    <a:pt x="505" y="755"/>
                    <a:pt x="526" y="738"/>
                    <a:pt x="549" y="723"/>
                  </a:cubicBezTo>
                  <a:cubicBezTo>
                    <a:pt x="584" y="699"/>
                    <a:pt x="605" y="664"/>
                    <a:pt x="622" y="626"/>
                  </a:cubicBezTo>
                  <a:cubicBezTo>
                    <a:pt x="635" y="600"/>
                    <a:pt x="642" y="573"/>
                    <a:pt x="649" y="546"/>
                  </a:cubicBezTo>
                  <a:cubicBezTo>
                    <a:pt x="655" y="521"/>
                    <a:pt x="655" y="522"/>
                    <a:pt x="634" y="509"/>
                  </a:cubicBezTo>
                  <a:cubicBezTo>
                    <a:pt x="620" y="501"/>
                    <a:pt x="606" y="493"/>
                    <a:pt x="601" y="474"/>
                  </a:cubicBezTo>
                  <a:cubicBezTo>
                    <a:pt x="604" y="475"/>
                    <a:pt x="606" y="475"/>
                    <a:pt x="607" y="476"/>
                  </a:cubicBezTo>
                  <a:cubicBezTo>
                    <a:pt x="645" y="497"/>
                    <a:pt x="687" y="513"/>
                    <a:pt x="719" y="545"/>
                  </a:cubicBezTo>
                  <a:cubicBezTo>
                    <a:pt x="721" y="548"/>
                    <a:pt x="725" y="550"/>
                    <a:pt x="728" y="552"/>
                  </a:cubicBezTo>
                  <a:cubicBezTo>
                    <a:pt x="770" y="579"/>
                    <a:pt x="814" y="561"/>
                    <a:pt x="823" y="512"/>
                  </a:cubicBezTo>
                  <a:cubicBezTo>
                    <a:pt x="824" y="508"/>
                    <a:pt x="828" y="503"/>
                    <a:pt x="821" y="501"/>
                  </a:cubicBezTo>
                  <a:cubicBezTo>
                    <a:pt x="815" y="501"/>
                    <a:pt x="814" y="505"/>
                    <a:pt x="812" y="509"/>
                  </a:cubicBezTo>
                  <a:cubicBezTo>
                    <a:pt x="798" y="542"/>
                    <a:pt x="776" y="551"/>
                    <a:pt x="744" y="539"/>
                  </a:cubicBezTo>
                  <a:cubicBezTo>
                    <a:pt x="735" y="535"/>
                    <a:pt x="731" y="530"/>
                    <a:pt x="734" y="520"/>
                  </a:cubicBezTo>
                  <a:cubicBezTo>
                    <a:pt x="741" y="498"/>
                    <a:pt x="745" y="476"/>
                    <a:pt x="740" y="450"/>
                  </a:cubicBezTo>
                  <a:cubicBezTo>
                    <a:pt x="747" y="454"/>
                    <a:pt x="753" y="455"/>
                    <a:pt x="758" y="458"/>
                  </a:cubicBezTo>
                  <a:cubicBezTo>
                    <a:pt x="790" y="472"/>
                    <a:pt x="823" y="482"/>
                    <a:pt x="858" y="487"/>
                  </a:cubicBezTo>
                  <a:cubicBezTo>
                    <a:pt x="961" y="501"/>
                    <a:pt x="1026" y="452"/>
                    <a:pt x="1040" y="350"/>
                  </a:cubicBezTo>
                  <a:cubicBezTo>
                    <a:pt x="1047" y="293"/>
                    <a:pt x="1039" y="238"/>
                    <a:pt x="1027" y="183"/>
                  </a:cubicBezTo>
                  <a:cubicBezTo>
                    <a:pt x="1025" y="174"/>
                    <a:pt x="1020" y="165"/>
                    <a:pt x="1012" y="158"/>
                  </a:cubicBezTo>
                  <a:cubicBezTo>
                    <a:pt x="1005" y="151"/>
                    <a:pt x="997" y="149"/>
                    <a:pt x="991" y="158"/>
                  </a:cubicBezTo>
                  <a:cubicBezTo>
                    <a:pt x="974" y="181"/>
                    <a:pt x="953" y="196"/>
                    <a:pt x="926" y="205"/>
                  </a:cubicBezTo>
                  <a:cubicBezTo>
                    <a:pt x="915" y="209"/>
                    <a:pt x="911" y="217"/>
                    <a:pt x="914" y="231"/>
                  </a:cubicBezTo>
                  <a:cubicBezTo>
                    <a:pt x="920" y="259"/>
                    <a:pt x="919" y="287"/>
                    <a:pt x="911" y="314"/>
                  </a:cubicBezTo>
                  <a:cubicBezTo>
                    <a:pt x="908" y="326"/>
                    <a:pt x="905" y="338"/>
                    <a:pt x="893" y="346"/>
                  </a:cubicBezTo>
                  <a:cubicBezTo>
                    <a:pt x="892" y="341"/>
                    <a:pt x="893" y="338"/>
                    <a:pt x="894" y="334"/>
                  </a:cubicBezTo>
                  <a:cubicBezTo>
                    <a:pt x="898" y="315"/>
                    <a:pt x="902" y="296"/>
                    <a:pt x="901" y="276"/>
                  </a:cubicBezTo>
                  <a:cubicBezTo>
                    <a:pt x="901" y="271"/>
                    <a:pt x="902" y="263"/>
                    <a:pt x="896" y="261"/>
                  </a:cubicBezTo>
                  <a:cubicBezTo>
                    <a:pt x="888" y="258"/>
                    <a:pt x="882" y="263"/>
                    <a:pt x="877" y="267"/>
                  </a:cubicBezTo>
                  <a:cubicBezTo>
                    <a:pt x="871" y="275"/>
                    <a:pt x="869" y="283"/>
                    <a:pt x="866" y="291"/>
                  </a:cubicBezTo>
                  <a:cubicBezTo>
                    <a:pt x="862" y="302"/>
                    <a:pt x="862" y="315"/>
                    <a:pt x="852" y="325"/>
                  </a:cubicBezTo>
                  <a:cubicBezTo>
                    <a:pt x="851" y="303"/>
                    <a:pt x="852" y="281"/>
                    <a:pt x="860" y="259"/>
                  </a:cubicBezTo>
                  <a:cubicBezTo>
                    <a:pt x="836" y="265"/>
                    <a:pt x="837" y="291"/>
                    <a:pt x="820" y="302"/>
                  </a:cubicBezTo>
                  <a:cubicBezTo>
                    <a:pt x="828" y="255"/>
                    <a:pt x="853" y="235"/>
                    <a:pt x="887" y="242"/>
                  </a:cubicBezTo>
                  <a:cubicBezTo>
                    <a:pt x="890" y="242"/>
                    <a:pt x="894" y="244"/>
                    <a:pt x="895" y="239"/>
                  </a:cubicBezTo>
                  <a:cubicBezTo>
                    <a:pt x="896" y="234"/>
                    <a:pt x="892" y="234"/>
                    <a:pt x="888" y="232"/>
                  </a:cubicBezTo>
                  <a:cubicBezTo>
                    <a:pt x="883" y="230"/>
                    <a:pt x="872" y="235"/>
                    <a:pt x="873" y="223"/>
                  </a:cubicBezTo>
                  <a:cubicBezTo>
                    <a:pt x="873" y="217"/>
                    <a:pt x="873" y="212"/>
                    <a:pt x="865" y="213"/>
                  </a:cubicBezTo>
                  <a:cubicBezTo>
                    <a:pt x="858" y="213"/>
                    <a:pt x="856" y="217"/>
                    <a:pt x="858" y="224"/>
                  </a:cubicBezTo>
                  <a:cubicBezTo>
                    <a:pt x="858" y="227"/>
                    <a:pt x="858" y="230"/>
                    <a:pt x="853" y="230"/>
                  </a:cubicBezTo>
                  <a:cubicBezTo>
                    <a:pt x="849" y="230"/>
                    <a:pt x="848" y="227"/>
                    <a:pt x="847" y="224"/>
                  </a:cubicBezTo>
                  <a:cubicBezTo>
                    <a:pt x="841" y="204"/>
                    <a:pt x="854" y="185"/>
                    <a:pt x="875" y="184"/>
                  </a:cubicBezTo>
                  <a:cubicBezTo>
                    <a:pt x="881" y="184"/>
                    <a:pt x="887" y="185"/>
                    <a:pt x="892" y="185"/>
                  </a:cubicBezTo>
                  <a:close/>
                  <a:moveTo>
                    <a:pt x="95" y="534"/>
                  </a:moveTo>
                  <a:cubicBezTo>
                    <a:pt x="86" y="556"/>
                    <a:pt x="73" y="569"/>
                    <a:pt x="59" y="581"/>
                  </a:cubicBezTo>
                  <a:cubicBezTo>
                    <a:pt x="45" y="594"/>
                    <a:pt x="45" y="607"/>
                    <a:pt x="52" y="622"/>
                  </a:cubicBezTo>
                  <a:cubicBezTo>
                    <a:pt x="64" y="645"/>
                    <a:pt x="81" y="663"/>
                    <a:pt x="105" y="675"/>
                  </a:cubicBezTo>
                  <a:cubicBezTo>
                    <a:pt x="114" y="680"/>
                    <a:pt x="124" y="682"/>
                    <a:pt x="134" y="681"/>
                  </a:cubicBezTo>
                  <a:cubicBezTo>
                    <a:pt x="148" y="679"/>
                    <a:pt x="158" y="664"/>
                    <a:pt x="151" y="653"/>
                  </a:cubicBezTo>
                  <a:cubicBezTo>
                    <a:pt x="130" y="617"/>
                    <a:pt x="111" y="579"/>
                    <a:pt x="95" y="534"/>
                  </a:cubicBezTo>
                  <a:close/>
                  <a:moveTo>
                    <a:pt x="665" y="565"/>
                  </a:moveTo>
                  <a:cubicBezTo>
                    <a:pt x="662" y="570"/>
                    <a:pt x="660" y="572"/>
                    <a:pt x="660" y="573"/>
                  </a:cubicBezTo>
                  <a:cubicBezTo>
                    <a:pt x="647" y="625"/>
                    <a:pt x="627" y="673"/>
                    <a:pt x="588" y="712"/>
                  </a:cubicBezTo>
                  <a:cubicBezTo>
                    <a:pt x="579" y="721"/>
                    <a:pt x="588" y="722"/>
                    <a:pt x="595" y="723"/>
                  </a:cubicBezTo>
                  <a:cubicBezTo>
                    <a:pt x="617" y="726"/>
                    <a:pt x="640" y="725"/>
                    <a:pt x="663" y="724"/>
                  </a:cubicBezTo>
                  <a:cubicBezTo>
                    <a:pt x="685" y="724"/>
                    <a:pt x="695" y="714"/>
                    <a:pt x="688" y="693"/>
                  </a:cubicBezTo>
                  <a:cubicBezTo>
                    <a:pt x="682" y="674"/>
                    <a:pt x="683" y="655"/>
                    <a:pt x="682" y="636"/>
                  </a:cubicBezTo>
                  <a:cubicBezTo>
                    <a:pt x="680" y="613"/>
                    <a:pt x="674" y="591"/>
                    <a:pt x="665" y="565"/>
                  </a:cubicBezTo>
                  <a:close/>
                  <a:moveTo>
                    <a:pt x="68" y="271"/>
                  </a:moveTo>
                  <a:cubicBezTo>
                    <a:pt x="50" y="280"/>
                    <a:pt x="38" y="292"/>
                    <a:pt x="27" y="308"/>
                  </a:cubicBezTo>
                  <a:cubicBezTo>
                    <a:pt x="22" y="316"/>
                    <a:pt x="19" y="326"/>
                    <a:pt x="25" y="334"/>
                  </a:cubicBezTo>
                  <a:cubicBezTo>
                    <a:pt x="34" y="345"/>
                    <a:pt x="37" y="357"/>
                    <a:pt x="43" y="369"/>
                  </a:cubicBezTo>
                  <a:cubicBezTo>
                    <a:pt x="49" y="383"/>
                    <a:pt x="65" y="388"/>
                    <a:pt x="81" y="384"/>
                  </a:cubicBezTo>
                  <a:cubicBezTo>
                    <a:pt x="98" y="379"/>
                    <a:pt x="96" y="366"/>
                    <a:pt x="98" y="353"/>
                  </a:cubicBezTo>
                  <a:cubicBezTo>
                    <a:pt x="87" y="359"/>
                    <a:pt x="80" y="365"/>
                    <a:pt x="70" y="366"/>
                  </a:cubicBezTo>
                  <a:cubicBezTo>
                    <a:pt x="61" y="367"/>
                    <a:pt x="55" y="363"/>
                    <a:pt x="51" y="355"/>
                  </a:cubicBezTo>
                  <a:cubicBezTo>
                    <a:pt x="47" y="349"/>
                    <a:pt x="50" y="345"/>
                    <a:pt x="55" y="340"/>
                  </a:cubicBezTo>
                  <a:cubicBezTo>
                    <a:pt x="61" y="334"/>
                    <a:pt x="63" y="326"/>
                    <a:pt x="62" y="318"/>
                  </a:cubicBezTo>
                  <a:cubicBezTo>
                    <a:pt x="62" y="302"/>
                    <a:pt x="60" y="286"/>
                    <a:pt x="68" y="27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4" name="Freeform 6">
              <a:extLst>
                <a:ext uri="{FF2B5EF4-FFF2-40B4-BE49-F238E27FC236}">
                  <a16:creationId xmlns:a16="http://schemas.microsoft.com/office/drawing/2014/main" id="{92C91209-22F3-E74A-A6C3-20D586E6D52E}"/>
                </a:ext>
              </a:extLst>
            </p:cNvPr>
            <p:cNvSpPr>
              <a:spLocks/>
            </p:cNvSpPr>
            <p:nvPr/>
          </p:nvSpPr>
          <p:spPr bwMode="auto">
            <a:xfrm>
              <a:off x="8001000" y="2241550"/>
              <a:ext cx="36513" cy="71437"/>
            </a:xfrm>
            <a:custGeom>
              <a:avLst/>
              <a:gdLst>
                <a:gd name="T0" fmla="*/ 6 w 55"/>
                <a:gd name="T1" fmla="*/ 109 h 109"/>
                <a:gd name="T2" fmla="*/ 55 w 55"/>
                <a:gd name="T3" fmla="*/ 0 h 109"/>
                <a:gd name="T4" fmla="*/ 6 w 55"/>
                <a:gd name="T5" fmla="*/ 109 h 109"/>
              </a:gdLst>
              <a:ahLst/>
              <a:cxnLst>
                <a:cxn ang="0">
                  <a:pos x="T0" y="T1"/>
                </a:cxn>
                <a:cxn ang="0">
                  <a:pos x="T2" y="T3"/>
                </a:cxn>
                <a:cxn ang="0">
                  <a:pos x="T4" y="T5"/>
                </a:cxn>
              </a:cxnLst>
              <a:rect l="0" t="0" r="r" b="b"/>
              <a:pathLst>
                <a:path w="55" h="109">
                  <a:moveTo>
                    <a:pt x="6" y="109"/>
                  </a:moveTo>
                  <a:cubicBezTo>
                    <a:pt x="10" y="60"/>
                    <a:pt x="19" y="38"/>
                    <a:pt x="55" y="0"/>
                  </a:cubicBezTo>
                  <a:cubicBezTo>
                    <a:pt x="11" y="33"/>
                    <a:pt x="0" y="46"/>
                    <a:pt x="6" y="109"/>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5" name="Freeform 7">
              <a:extLst>
                <a:ext uri="{FF2B5EF4-FFF2-40B4-BE49-F238E27FC236}">
                  <a16:creationId xmlns:a16="http://schemas.microsoft.com/office/drawing/2014/main" id="{DE8E55DB-0445-6B4E-9127-B6F5A8A63D6E}"/>
                </a:ext>
              </a:extLst>
            </p:cNvPr>
            <p:cNvSpPr>
              <a:spLocks/>
            </p:cNvSpPr>
            <p:nvPr/>
          </p:nvSpPr>
          <p:spPr bwMode="auto">
            <a:xfrm>
              <a:off x="8313738" y="2078038"/>
              <a:ext cx="55563" cy="53975"/>
            </a:xfrm>
            <a:custGeom>
              <a:avLst/>
              <a:gdLst>
                <a:gd name="T0" fmla="*/ 0 w 82"/>
                <a:gd name="T1" fmla="*/ 82 h 82"/>
                <a:gd name="T2" fmla="*/ 82 w 82"/>
                <a:gd name="T3" fmla="*/ 0 h 82"/>
                <a:gd name="T4" fmla="*/ 0 w 82"/>
                <a:gd name="T5" fmla="*/ 82 h 82"/>
              </a:gdLst>
              <a:ahLst/>
              <a:cxnLst>
                <a:cxn ang="0">
                  <a:pos x="T0" y="T1"/>
                </a:cxn>
                <a:cxn ang="0">
                  <a:pos x="T2" y="T3"/>
                </a:cxn>
                <a:cxn ang="0">
                  <a:pos x="T4" y="T5"/>
                </a:cxn>
              </a:cxnLst>
              <a:rect l="0" t="0" r="r" b="b"/>
              <a:pathLst>
                <a:path w="82" h="82">
                  <a:moveTo>
                    <a:pt x="0" y="82"/>
                  </a:moveTo>
                  <a:cubicBezTo>
                    <a:pt x="22" y="38"/>
                    <a:pt x="39" y="21"/>
                    <a:pt x="82" y="0"/>
                  </a:cubicBezTo>
                  <a:cubicBezTo>
                    <a:pt x="33" y="11"/>
                    <a:pt x="17" y="21"/>
                    <a:pt x="0" y="8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6" name="Freeform 8">
              <a:extLst>
                <a:ext uri="{FF2B5EF4-FFF2-40B4-BE49-F238E27FC236}">
                  <a16:creationId xmlns:a16="http://schemas.microsoft.com/office/drawing/2014/main" id="{50F61B27-6C73-4140-9FAA-31639BD06395}"/>
                </a:ext>
              </a:extLst>
            </p:cNvPr>
            <p:cNvSpPr>
              <a:spLocks/>
            </p:cNvSpPr>
            <p:nvPr/>
          </p:nvSpPr>
          <p:spPr bwMode="auto">
            <a:xfrm>
              <a:off x="7996238" y="2255838"/>
              <a:ext cx="14288" cy="30162"/>
            </a:xfrm>
            <a:custGeom>
              <a:avLst/>
              <a:gdLst>
                <a:gd name="T0" fmla="*/ 2 w 21"/>
                <a:gd name="T1" fmla="*/ 47 h 47"/>
                <a:gd name="T2" fmla="*/ 21 w 21"/>
                <a:gd name="T3" fmla="*/ 0 h 47"/>
                <a:gd name="T4" fmla="*/ 2 w 21"/>
                <a:gd name="T5" fmla="*/ 47 h 47"/>
              </a:gdLst>
              <a:ahLst/>
              <a:cxnLst>
                <a:cxn ang="0">
                  <a:pos x="T0" y="T1"/>
                </a:cxn>
                <a:cxn ang="0">
                  <a:pos x="T2" y="T3"/>
                </a:cxn>
                <a:cxn ang="0">
                  <a:pos x="T4" y="T5"/>
                </a:cxn>
              </a:cxnLst>
              <a:rect l="0" t="0" r="r" b="b"/>
              <a:pathLst>
                <a:path w="21" h="47">
                  <a:moveTo>
                    <a:pt x="2" y="47"/>
                  </a:moveTo>
                  <a:cubicBezTo>
                    <a:pt x="7" y="25"/>
                    <a:pt x="10" y="18"/>
                    <a:pt x="21" y="0"/>
                  </a:cubicBezTo>
                  <a:cubicBezTo>
                    <a:pt x="4" y="14"/>
                    <a:pt x="0" y="22"/>
                    <a:pt x="2" y="4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7" name="Freeform 9">
              <a:extLst>
                <a:ext uri="{FF2B5EF4-FFF2-40B4-BE49-F238E27FC236}">
                  <a16:creationId xmlns:a16="http://schemas.microsoft.com/office/drawing/2014/main" id="{B18E0F44-7362-374D-8B70-D89F0B7BC7C7}"/>
                </a:ext>
              </a:extLst>
            </p:cNvPr>
            <p:cNvSpPr>
              <a:spLocks/>
            </p:cNvSpPr>
            <p:nvPr/>
          </p:nvSpPr>
          <p:spPr bwMode="auto">
            <a:xfrm>
              <a:off x="8313738" y="2082800"/>
              <a:ext cx="28575" cy="22225"/>
            </a:xfrm>
            <a:custGeom>
              <a:avLst/>
              <a:gdLst>
                <a:gd name="T0" fmla="*/ 41 w 41"/>
                <a:gd name="T1" fmla="*/ 0 h 34"/>
                <a:gd name="T2" fmla="*/ 0 w 41"/>
                <a:gd name="T3" fmla="*/ 34 h 34"/>
                <a:gd name="T4" fmla="*/ 41 w 41"/>
                <a:gd name="T5" fmla="*/ 0 h 34"/>
              </a:gdLst>
              <a:ahLst/>
              <a:cxnLst>
                <a:cxn ang="0">
                  <a:pos x="T0" y="T1"/>
                </a:cxn>
                <a:cxn ang="0">
                  <a:pos x="T2" y="T3"/>
                </a:cxn>
                <a:cxn ang="0">
                  <a:pos x="T4" y="T5"/>
                </a:cxn>
              </a:cxnLst>
              <a:rect l="0" t="0" r="r" b="b"/>
              <a:pathLst>
                <a:path w="41" h="34">
                  <a:moveTo>
                    <a:pt x="41" y="0"/>
                  </a:moveTo>
                  <a:cubicBezTo>
                    <a:pt x="13" y="5"/>
                    <a:pt x="9" y="9"/>
                    <a:pt x="0" y="34"/>
                  </a:cubicBezTo>
                  <a:cubicBezTo>
                    <a:pt x="13" y="16"/>
                    <a:pt x="21" y="10"/>
                    <a:pt x="41" y="0"/>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8" name="Freeform 10">
              <a:extLst>
                <a:ext uri="{FF2B5EF4-FFF2-40B4-BE49-F238E27FC236}">
                  <a16:creationId xmlns:a16="http://schemas.microsoft.com/office/drawing/2014/main" id="{63E4B371-EA21-A341-BD43-6A62A1B0F8C3}"/>
                </a:ext>
              </a:extLst>
            </p:cNvPr>
            <p:cNvSpPr>
              <a:spLocks/>
            </p:cNvSpPr>
            <p:nvPr/>
          </p:nvSpPr>
          <p:spPr bwMode="auto">
            <a:xfrm>
              <a:off x="8289925" y="2184400"/>
              <a:ext cx="88900" cy="85725"/>
            </a:xfrm>
            <a:custGeom>
              <a:avLst/>
              <a:gdLst>
                <a:gd name="T0" fmla="*/ 42 w 135"/>
                <a:gd name="T1" fmla="*/ 21 h 128"/>
                <a:gd name="T2" fmla="*/ 0 w 135"/>
                <a:gd name="T3" fmla="*/ 128 h 128"/>
                <a:gd name="T4" fmla="*/ 50 w 135"/>
                <a:gd name="T5" fmla="*/ 32 h 128"/>
                <a:gd name="T6" fmla="*/ 61 w 135"/>
                <a:gd name="T7" fmla="*/ 24 h 128"/>
                <a:gd name="T8" fmla="*/ 54 w 135"/>
                <a:gd name="T9" fmla="*/ 78 h 128"/>
                <a:gd name="T10" fmla="*/ 84 w 135"/>
                <a:gd name="T11" fmla="*/ 17 h 128"/>
                <a:gd name="T12" fmla="*/ 135 w 135"/>
                <a:gd name="T13" fmla="*/ 0 h 128"/>
                <a:gd name="T14" fmla="*/ 75 w 135"/>
                <a:gd name="T15" fmla="*/ 7 h 128"/>
                <a:gd name="T16" fmla="*/ 42 w 135"/>
                <a:gd name="T17" fmla="*/ 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28">
                  <a:moveTo>
                    <a:pt x="42" y="21"/>
                  </a:moveTo>
                  <a:cubicBezTo>
                    <a:pt x="23" y="38"/>
                    <a:pt x="6" y="103"/>
                    <a:pt x="0" y="128"/>
                  </a:cubicBezTo>
                  <a:cubicBezTo>
                    <a:pt x="8" y="107"/>
                    <a:pt x="31" y="47"/>
                    <a:pt x="50" y="32"/>
                  </a:cubicBezTo>
                  <a:cubicBezTo>
                    <a:pt x="54" y="28"/>
                    <a:pt x="57" y="26"/>
                    <a:pt x="61" y="24"/>
                  </a:cubicBezTo>
                  <a:cubicBezTo>
                    <a:pt x="48" y="45"/>
                    <a:pt x="50" y="49"/>
                    <a:pt x="54" y="78"/>
                  </a:cubicBezTo>
                  <a:cubicBezTo>
                    <a:pt x="57" y="49"/>
                    <a:pt x="67" y="38"/>
                    <a:pt x="84" y="17"/>
                  </a:cubicBezTo>
                  <a:cubicBezTo>
                    <a:pt x="101" y="13"/>
                    <a:pt x="118" y="7"/>
                    <a:pt x="135" y="0"/>
                  </a:cubicBezTo>
                  <a:cubicBezTo>
                    <a:pt x="116" y="1"/>
                    <a:pt x="95" y="5"/>
                    <a:pt x="75" y="7"/>
                  </a:cubicBezTo>
                  <a:cubicBezTo>
                    <a:pt x="57" y="7"/>
                    <a:pt x="54" y="7"/>
                    <a:pt x="42" y="2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9" name="Freeform 11">
              <a:extLst>
                <a:ext uri="{FF2B5EF4-FFF2-40B4-BE49-F238E27FC236}">
                  <a16:creationId xmlns:a16="http://schemas.microsoft.com/office/drawing/2014/main" id="{4EF33C16-3AF2-2A46-A410-5FCC24245B25}"/>
                </a:ext>
              </a:extLst>
            </p:cNvPr>
            <p:cNvSpPr>
              <a:spLocks/>
            </p:cNvSpPr>
            <p:nvPr/>
          </p:nvSpPr>
          <p:spPr bwMode="auto">
            <a:xfrm>
              <a:off x="8440738" y="2182813"/>
              <a:ext cx="39688" cy="44450"/>
            </a:xfrm>
            <a:custGeom>
              <a:avLst/>
              <a:gdLst>
                <a:gd name="T0" fmla="*/ 5 w 61"/>
                <a:gd name="T1" fmla="*/ 67 h 67"/>
                <a:gd name="T2" fmla="*/ 61 w 61"/>
                <a:gd name="T3" fmla="*/ 0 h 67"/>
                <a:gd name="T4" fmla="*/ 5 w 61"/>
                <a:gd name="T5" fmla="*/ 67 h 67"/>
              </a:gdLst>
              <a:ahLst/>
              <a:cxnLst>
                <a:cxn ang="0">
                  <a:pos x="T0" y="T1"/>
                </a:cxn>
                <a:cxn ang="0">
                  <a:pos x="T2" y="T3"/>
                </a:cxn>
                <a:cxn ang="0">
                  <a:pos x="T4" y="T5"/>
                </a:cxn>
              </a:cxnLst>
              <a:rect l="0" t="0" r="r" b="b"/>
              <a:pathLst>
                <a:path w="61" h="67">
                  <a:moveTo>
                    <a:pt x="5" y="67"/>
                  </a:moveTo>
                  <a:cubicBezTo>
                    <a:pt x="11" y="42"/>
                    <a:pt x="23" y="17"/>
                    <a:pt x="61" y="0"/>
                  </a:cubicBezTo>
                  <a:cubicBezTo>
                    <a:pt x="9" y="11"/>
                    <a:pt x="0" y="34"/>
                    <a:pt x="5" y="6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90" name="Freeform 12">
              <a:extLst>
                <a:ext uri="{FF2B5EF4-FFF2-40B4-BE49-F238E27FC236}">
                  <a16:creationId xmlns:a16="http://schemas.microsoft.com/office/drawing/2014/main" id="{652C8F77-77CE-914C-8AC6-E1B0DA7E8C80}"/>
                </a:ext>
              </a:extLst>
            </p:cNvPr>
            <p:cNvSpPr>
              <a:spLocks/>
            </p:cNvSpPr>
            <p:nvPr/>
          </p:nvSpPr>
          <p:spPr bwMode="auto">
            <a:xfrm>
              <a:off x="8462963" y="2224088"/>
              <a:ext cx="84138" cy="63500"/>
            </a:xfrm>
            <a:custGeom>
              <a:avLst/>
              <a:gdLst>
                <a:gd name="T0" fmla="*/ 91 w 126"/>
                <a:gd name="T1" fmla="*/ 32 h 97"/>
                <a:gd name="T2" fmla="*/ 72 w 126"/>
                <a:gd name="T3" fmla="*/ 13 h 97"/>
                <a:gd name="T4" fmla="*/ 91 w 126"/>
                <a:gd name="T5" fmla="*/ 0 h 97"/>
                <a:gd name="T6" fmla="*/ 42 w 126"/>
                <a:gd name="T7" fmla="*/ 17 h 97"/>
                <a:gd name="T8" fmla="*/ 0 w 126"/>
                <a:gd name="T9" fmla="*/ 63 h 97"/>
                <a:gd name="T10" fmla="*/ 25 w 126"/>
                <a:gd name="T11" fmla="*/ 48 h 97"/>
                <a:gd name="T12" fmla="*/ 29 w 126"/>
                <a:gd name="T13" fmla="*/ 61 h 97"/>
                <a:gd name="T14" fmla="*/ 38 w 126"/>
                <a:gd name="T15" fmla="*/ 72 h 97"/>
                <a:gd name="T16" fmla="*/ 36 w 126"/>
                <a:gd name="T17" fmla="*/ 69 h 97"/>
                <a:gd name="T18" fmla="*/ 42 w 126"/>
                <a:gd name="T19" fmla="*/ 50 h 97"/>
                <a:gd name="T20" fmla="*/ 61 w 126"/>
                <a:gd name="T21" fmla="*/ 57 h 97"/>
                <a:gd name="T22" fmla="*/ 63 w 126"/>
                <a:gd name="T23" fmla="*/ 59 h 97"/>
                <a:gd name="T24" fmla="*/ 44 w 126"/>
                <a:gd name="T25" fmla="*/ 76 h 97"/>
                <a:gd name="T26" fmla="*/ 32 w 126"/>
                <a:gd name="T27" fmla="*/ 97 h 97"/>
                <a:gd name="T28" fmla="*/ 126 w 126"/>
                <a:gd name="T29" fmla="*/ 38 h 97"/>
                <a:gd name="T30" fmla="*/ 93 w 126"/>
                <a:gd name="T31" fmla="*/ 42 h 97"/>
                <a:gd name="T32" fmla="*/ 91 w 126"/>
                <a:gd name="T33" fmla="*/ 3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97">
                  <a:moveTo>
                    <a:pt x="91" y="32"/>
                  </a:moveTo>
                  <a:cubicBezTo>
                    <a:pt x="88" y="23"/>
                    <a:pt x="80" y="17"/>
                    <a:pt x="72" y="13"/>
                  </a:cubicBezTo>
                  <a:cubicBezTo>
                    <a:pt x="80" y="9"/>
                    <a:pt x="86" y="6"/>
                    <a:pt x="91" y="0"/>
                  </a:cubicBezTo>
                  <a:cubicBezTo>
                    <a:pt x="76" y="9"/>
                    <a:pt x="57" y="7"/>
                    <a:pt x="42" y="17"/>
                  </a:cubicBezTo>
                  <a:cubicBezTo>
                    <a:pt x="29" y="25"/>
                    <a:pt x="11" y="51"/>
                    <a:pt x="0" y="63"/>
                  </a:cubicBezTo>
                  <a:cubicBezTo>
                    <a:pt x="8" y="59"/>
                    <a:pt x="17" y="53"/>
                    <a:pt x="25" y="48"/>
                  </a:cubicBezTo>
                  <a:cubicBezTo>
                    <a:pt x="25" y="51"/>
                    <a:pt x="27" y="57"/>
                    <a:pt x="29" y="61"/>
                  </a:cubicBezTo>
                  <a:cubicBezTo>
                    <a:pt x="30" y="67"/>
                    <a:pt x="34" y="71"/>
                    <a:pt x="38" y="72"/>
                  </a:cubicBezTo>
                  <a:cubicBezTo>
                    <a:pt x="38" y="72"/>
                    <a:pt x="36" y="71"/>
                    <a:pt x="36" y="69"/>
                  </a:cubicBezTo>
                  <a:cubicBezTo>
                    <a:pt x="32" y="63"/>
                    <a:pt x="36" y="53"/>
                    <a:pt x="42" y="50"/>
                  </a:cubicBezTo>
                  <a:cubicBezTo>
                    <a:pt x="49" y="48"/>
                    <a:pt x="59" y="50"/>
                    <a:pt x="61" y="57"/>
                  </a:cubicBezTo>
                  <a:cubicBezTo>
                    <a:pt x="63" y="57"/>
                    <a:pt x="63" y="59"/>
                    <a:pt x="63" y="59"/>
                  </a:cubicBezTo>
                  <a:cubicBezTo>
                    <a:pt x="55" y="65"/>
                    <a:pt x="49" y="71"/>
                    <a:pt x="44" y="76"/>
                  </a:cubicBezTo>
                  <a:cubicBezTo>
                    <a:pt x="40" y="84"/>
                    <a:pt x="36" y="90"/>
                    <a:pt x="32" y="97"/>
                  </a:cubicBezTo>
                  <a:cubicBezTo>
                    <a:pt x="57" y="69"/>
                    <a:pt x="93" y="48"/>
                    <a:pt x="126" y="38"/>
                  </a:cubicBezTo>
                  <a:cubicBezTo>
                    <a:pt x="116" y="38"/>
                    <a:pt x="105" y="38"/>
                    <a:pt x="93" y="42"/>
                  </a:cubicBezTo>
                  <a:cubicBezTo>
                    <a:pt x="93" y="38"/>
                    <a:pt x="93" y="34"/>
                    <a:pt x="91" y="3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91" name="Freeform 13">
              <a:extLst>
                <a:ext uri="{FF2B5EF4-FFF2-40B4-BE49-F238E27FC236}">
                  <a16:creationId xmlns:a16="http://schemas.microsoft.com/office/drawing/2014/main" id="{5C73657D-E5EC-EF4B-8CC4-17A8B795161C}"/>
                </a:ext>
              </a:extLst>
            </p:cNvPr>
            <p:cNvSpPr>
              <a:spLocks/>
            </p:cNvSpPr>
            <p:nvPr/>
          </p:nvSpPr>
          <p:spPr bwMode="auto">
            <a:xfrm>
              <a:off x="8496300" y="2371725"/>
              <a:ext cx="31750" cy="34925"/>
            </a:xfrm>
            <a:custGeom>
              <a:avLst/>
              <a:gdLst>
                <a:gd name="T0" fmla="*/ 4 w 48"/>
                <a:gd name="T1" fmla="*/ 27 h 52"/>
                <a:gd name="T2" fmla="*/ 0 w 48"/>
                <a:gd name="T3" fmla="*/ 52 h 52"/>
                <a:gd name="T4" fmla="*/ 12 w 48"/>
                <a:gd name="T5" fmla="*/ 25 h 52"/>
                <a:gd name="T6" fmla="*/ 27 w 48"/>
                <a:gd name="T7" fmla="*/ 12 h 52"/>
                <a:gd name="T8" fmla="*/ 48 w 48"/>
                <a:gd name="T9" fmla="*/ 0 h 52"/>
                <a:gd name="T10" fmla="*/ 25 w 48"/>
                <a:gd name="T11" fmla="*/ 4 h 52"/>
                <a:gd name="T12" fmla="*/ 4 w 48"/>
                <a:gd name="T13" fmla="*/ 27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 y="27"/>
                  </a:moveTo>
                  <a:cubicBezTo>
                    <a:pt x="4" y="35"/>
                    <a:pt x="2" y="44"/>
                    <a:pt x="0" y="52"/>
                  </a:cubicBezTo>
                  <a:cubicBezTo>
                    <a:pt x="4" y="42"/>
                    <a:pt x="8" y="33"/>
                    <a:pt x="12" y="25"/>
                  </a:cubicBezTo>
                  <a:cubicBezTo>
                    <a:pt x="16" y="16"/>
                    <a:pt x="18" y="16"/>
                    <a:pt x="27" y="12"/>
                  </a:cubicBezTo>
                  <a:cubicBezTo>
                    <a:pt x="33" y="8"/>
                    <a:pt x="42" y="4"/>
                    <a:pt x="48" y="0"/>
                  </a:cubicBezTo>
                  <a:cubicBezTo>
                    <a:pt x="42" y="2"/>
                    <a:pt x="31" y="4"/>
                    <a:pt x="25" y="4"/>
                  </a:cubicBezTo>
                  <a:cubicBezTo>
                    <a:pt x="10" y="8"/>
                    <a:pt x="8" y="12"/>
                    <a:pt x="4" y="2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92" name="Freeform 14">
              <a:extLst>
                <a:ext uri="{FF2B5EF4-FFF2-40B4-BE49-F238E27FC236}">
                  <a16:creationId xmlns:a16="http://schemas.microsoft.com/office/drawing/2014/main" id="{24EC5569-7A21-C14A-BBC5-806B2E76CCD3}"/>
                </a:ext>
              </a:extLst>
            </p:cNvPr>
            <p:cNvSpPr>
              <a:spLocks/>
            </p:cNvSpPr>
            <p:nvPr/>
          </p:nvSpPr>
          <p:spPr bwMode="auto">
            <a:xfrm>
              <a:off x="8634413" y="2185988"/>
              <a:ext cx="60325" cy="44450"/>
            </a:xfrm>
            <a:custGeom>
              <a:avLst/>
              <a:gdLst>
                <a:gd name="T0" fmla="*/ 0 w 91"/>
                <a:gd name="T1" fmla="*/ 58 h 67"/>
                <a:gd name="T2" fmla="*/ 32 w 91"/>
                <a:gd name="T3" fmla="*/ 66 h 67"/>
                <a:gd name="T4" fmla="*/ 74 w 91"/>
                <a:gd name="T5" fmla="*/ 37 h 67"/>
                <a:gd name="T6" fmla="*/ 91 w 91"/>
                <a:gd name="T7" fmla="*/ 0 h 67"/>
                <a:gd name="T8" fmla="*/ 55 w 91"/>
                <a:gd name="T9" fmla="*/ 44 h 67"/>
                <a:gd name="T10" fmla="*/ 0 w 91"/>
                <a:gd name="T11" fmla="*/ 58 h 67"/>
              </a:gdLst>
              <a:ahLst/>
              <a:cxnLst>
                <a:cxn ang="0">
                  <a:pos x="T0" y="T1"/>
                </a:cxn>
                <a:cxn ang="0">
                  <a:pos x="T2" y="T3"/>
                </a:cxn>
                <a:cxn ang="0">
                  <a:pos x="T4" y="T5"/>
                </a:cxn>
                <a:cxn ang="0">
                  <a:pos x="T6" y="T7"/>
                </a:cxn>
                <a:cxn ang="0">
                  <a:pos x="T8" y="T9"/>
                </a:cxn>
                <a:cxn ang="0">
                  <a:pos x="T10" y="T11"/>
                </a:cxn>
              </a:cxnLst>
              <a:rect l="0" t="0" r="r" b="b"/>
              <a:pathLst>
                <a:path w="91" h="67">
                  <a:moveTo>
                    <a:pt x="0" y="58"/>
                  </a:moveTo>
                  <a:cubicBezTo>
                    <a:pt x="0" y="58"/>
                    <a:pt x="20" y="67"/>
                    <a:pt x="32" y="66"/>
                  </a:cubicBezTo>
                  <a:cubicBezTo>
                    <a:pt x="44" y="64"/>
                    <a:pt x="66" y="51"/>
                    <a:pt x="74" y="37"/>
                  </a:cubicBezTo>
                  <a:cubicBezTo>
                    <a:pt x="83" y="23"/>
                    <a:pt x="85" y="17"/>
                    <a:pt x="91" y="0"/>
                  </a:cubicBezTo>
                  <a:cubicBezTo>
                    <a:pt x="91" y="0"/>
                    <a:pt x="76" y="29"/>
                    <a:pt x="55" y="44"/>
                  </a:cubicBezTo>
                  <a:cubicBezTo>
                    <a:pt x="34" y="60"/>
                    <a:pt x="24" y="61"/>
                    <a:pt x="0" y="58"/>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pic>
        <p:nvPicPr>
          <p:cNvPr id="293" name="Picture 292">
            <a:extLst>
              <a:ext uri="{FF2B5EF4-FFF2-40B4-BE49-F238E27FC236}">
                <a16:creationId xmlns:a16="http://schemas.microsoft.com/office/drawing/2014/main" id="{7381D1AC-0F89-0C44-8644-F19CBE13945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12756" y="4465506"/>
            <a:ext cx="443907" cy="443907"/>
          </a:xfrm>
          <a:prstGeom prst="rect">
            <a:avLst/>
          </a:prstGeom>
        </p:spPr>
      </p:pic>
      <p:pic>
        <p:nvPicPr>
          <p:cNvPr id="294" name="Picture 56">
            <a:extLst>
              <a:ext uri="{FF2B5EF4-FFF2-40B4-BE49-F238E27FC236}">
                <a16:creationId xmlns:a16="http://schemas.microsoft.com/office/drawing/2014/main" id="{365931B7-3988-5E49-8E2B-7C9BCE355306}"/>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03421" y="5383049"/>
            <a:ext cx="462576" cy="357650"/>
          </a:xfrm>
          <a:prstGeom prst="rect">
            <a:avLst/>
          </a:prstGeom>
        </p:spPr>
      </p:pic>
      <p:pic>
        <p:nvPicPr>
          <p:cNvPr id="295" name="Picture 294">
            <a:extLst>
              <a:ext uri="{FF2B5EF4-FFF2-40B4-BE49-F238E27FC236}">
                <a16:creationId xmlns:a16="http://schemas.microsoft.com/office/drawing/2014/main" id="{2B138742-7754-6640-8A9C-D8E06C417D5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7063" y="3628862"/>
            <a:ext cx="475293" cy="426125"/>
          </a:xfrm>
          <a:prstGeom prst="rect">
            <a:avLst/>
          </a:prstGeom>
        </p:spPr>
      </p:pic>
      <p:pic>
        <p:nvPicPr>
          <p:cNvPr id="297" name="Picture 296">
            <a:extLst>
              <a:ext uri="{FF2B5EF4-FFF2-40B4-BE49-F238E27FC236}">
                <a16:creationId xmlns:a16="http://schemas.microsoft.com/office/drawing/2014/main" id="{59E1A505-35FA-824D-BEAF-4D343FBA6F8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403927" y="3503938"/>
            <a:ext cx="860866" cy="451476"/>
          </a:xfrm>
          <a:prstGeom prst="rect">
            <a:avLst/>
          </a:prstGeom>
        </p:spPr>
      </p:pic>
      <p:grpSp>
        <p:nvGrpSpPr>
          <p:cNvPr id="131" name="Group 130">
            <a:extLst>
              <a:ext uri="{FF2B5EF4-FFF2-40B4-BE49-F238E27FC236}">
                <a16:creationId xmlns:a16="http://schemas.microsoft.com/office/drawing/2014/main" id="{C88ABBD0-9A26-42C4-8A78-AF5EEC6F58EC}"/>
              </a:ext>
            </a:extLst>
          </p:cNvPr>
          <p:cNvGrpSpPr/>
          <p:nvPr/>
        </p:nvGrpSpPr>
        <p:grpSpPr>
          <a:xfrm>
            <a:off x="227280" y="2964842"/>
            <a:ext cx="1162794" cy="318190"/>
            <a:chOff x="149010" y="2104220"/>
            <a:chExt cx="1139936" cy="311980"/>
          </a:xfrm>
        </p:grpSpPr>
        <p:pic>
          <p:nvPicPr>
            <p:cNvPr id="132" name="Graphic 131">
              <a:extLst>
                <a:ext uri="{FF2B5EF4-FFF2-40B4-BE49-F238E27FC236}">
                  <a16:creationId xmlns:a16="http://schemas.microsoft.com/office/drawing/2014/main" id="{517A547C-C7CD-4B45-8275-F2EF4B6B99F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9010" y="2124261"/>
              <a:ext cx="271899" cy="271899"/>
            </a:xfrm>
            <a:prstGeom prst="rect">
              <a:avLst/>
            </a:prstGeom>
          </p:spPr>
        </p:pic>
        <p:sp>
          <p:nvSpPr>
            <p:cNvPr id="133" name="Freeform: Shape 132">
              <a:extLst>
                <a:ext uri="{FF2B5EF4-FFF2-40B4-BE49-F238E27FC236}">
                  <a16:creationId xmlns:a16="http://schemas.microsoft.com/office/drawing/2014/main" id="{1750AE66-9A49-4A62-BD29-6B757FC00CCE}"/>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a:solidFill>
                    <a:schemeClr val="tx1"/>
                  </a:solidFill>
                </a:rPr>
                <a:t>r</a:t>
              </a:r>
            </a:p>
          </p:txBody>
        </p:sp>
        <p:pic>
          <p:nvPicPr>
            <p:cNvPr id="134" name="Picture 133">
              <a:extLst>
                <a:ext uri="{FF2B5EF4-FFF2-40B4-BE49-F238E27FC236}">
                  <a16:creationId xmlns:a16="http://schemas.microsoft.com/office/drawing/2014/main" id="{F99F6E39-F26D-439C-B918-B6D2B38B852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nvGrpSpPr>
          <p:cNvPr id="135" name="Group 134">
            <a:extLst>
              <a:ext uri="{FF2B5EF4-FFF2-40B4-BE49-F238E27FC236}">
                <a16:creationId xmlns:a16="http://schemas.microsoft.com/office/drawing/2014/main" id="{5AA1800C-6F38-4572-B955-3232CBBD5D86}"/>
              </a:ext>
            </a:extLst>
          </p:cNvPr>
          <p:cNvGrpSpPr/>
          <p:nvPr/>
        </p:nvGrpSpPr>
        <p:grpSpPr>
          <a:xfrm>
            <a:off x="272102" y="4859811"/>
            <a:ext cx="1089234" cy="406914"/>
            <a:chOff x="94228" y="4054674"/>
            <a:chExt cx="1327848" cy="496126"/>
          </a:xfrm>
        </p:grpSpPr>
        <p:grpSp>
          <p:nvGrpSpPr>
            <p:cNvPr id="136" name="Group 135">
              <a:extLst>
                <a:ext uri="{FF2B5EF4-FFF2-40B4-BE49-F238E27FC236}">
                  <a16:creationId xmlns:a16="http://schemas.microsoft.com/office/drawing/2014/main" id="{CEEEFC63-9DCA-4465-B5A3-5245EDA1FCA6}"/>
                </a:ext>
              </a:extLst>
            </p:cNvPr>
            <p:cNvGrpSpPr/>
            <p:nvPr/>
          </p:nvGrpSpPr>
          <p:grpSpPr>
            <a:xfrm>
              <a:off x="94228" y="4054674"/>
              <a:ext cx="565043" cy="490322"/>
              <a:chOff x="582887" y="2608468"/>
              <a:chExt cx="565043" cy="490322"/>
            </a:xfrm>
          </p:grpSpPr>
          <p:grpSp>
            <p:nvGrpSpPr>
              <p:cNvPr id="187" name="Group 186">
                <a:extLst>
                  <a:ext uri="{FF2B5EF4-FFF2-40B4-BE49-F238E27FC236}">
                    <a16:creationId xmlns:a16="http://schemas.microsoft.com/office/drawing/2014/main" id="{11827D12-903F-4828-BEDF-EBFB79367729}"/>
                  </a:ext>
                </a:extLst>
              </p:cNvPr>
              <p:cNvGrpSpPr/>
              <p:nvPr/>
            </p:nvGrpSpPr>
            <p:grpSpPr>
              <a:xfrm>
                <a:off x="582887" y="2608468"/>
                <a:ext cx="565043" cy="490322"/>
                <a:chOff x="-2759707" y="1099472"/>
                <a:chExt cx="7926138" cy="6799719"/>
              </a:xfrm>
            </p:grpSpPr>
            <p:sp>
              <p:nvSpPr>
                <p:cNvPr id="192" name="Rectangle 317">
                  <a:extLst>
                    <a:ext uri="{FF2B5EF4-FFF2-40B4-BE49-F238E27FC236}">
                      <a16:creationId xmlns:a16="http://schemas.microsoft.com/office/drawing/2014/main" id="{C271D269-AEF4-455D-B0DF-7F0BE1021A8B}"/>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93" name="Rounded Rectangle 439">
                  <a:extLst>
                    <a:ext uri="{FF2B5EF4-FFF2-40B4-BE49-F238E27FC236}">
                      <a16:creationId xmlns:a16="http://schemas.microsoft.com/office/drawing/2014/main" id="{C165952B-23B4-494B-9980-1B10C20F26AC}"/>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94" name="Rectangle 193">
                  <a:extLst>
                    <a:ext uri="{FF2B5EF4-FFF2-40B4-BE49-F238E27FC236}">
                      <a16:creationId xmlns:a16="http://schemas.microsoft.com/office/drawing/2014/main" id="{8DB90264-D616-41FC-8D93-BE630D8FCDE1}"/>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95" name="Rectangle 194">
                  <a:extLst>
                    <a:ext uri="{FF2B5EF4-FFF2-40B4-BE49-F238E27FC236}">
                      <a16:creationId xmlns:a16="http://schemas.microsoft.com/office/drawing/2014/main" id="{5924D37E-F019-4A5E-B2B5-E8DC2CFC906E}"/>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88" name="Freeform 5">
                <a:extLst>
                  <a:ext uri="{FF2B5EF4-FFF2-40B4-BE49-F238E27FC236}">
                    <a16:creationId xmlns:a16="http://schemas.microsoft.com/office/drawing/2014/main" id="{C2E57D27-964D-4127-B1C0-68B7F832EBC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sp>
            <p:nvSpPr>
              <p:cNvPr id="189" name="Rectangle 6">
                <a:extLst>
                  <a:ext uri="{FF2B5EF4-FFF2-40B4-BE49-F238E27FC236}">
                    <a16:creationId xmlns:a16="http://schemas.microsoft.com/office/drawing/2014/main" id="{36A18B9A-F1CE-4777-B312-7D88A7FFE83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sp>
            <p:nvSpPr>
              <p:cNvPr id="190" name="Rectangle 7">
                <a:extLst>
                  <a:ext uri="{FF2B5EF4-FFF2-40B4-BE49-F238E27FC236}">
                    <a16:creationId xmlns:a16="http://schemas.microsoft.com/office/drawing/2014/main" id="{AD550553-67BD-4A6B-9B5E-DF42FF7F5827}"/>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sp>
            <p:nvSpPr>
              <p:cNvPr id="191" name="Rectangle 8">
                <a:extLst>
                  <a:ext uri="{FF2B5EF4-FFF2-40B4-BE49-F238E27FC236}">
                    <a16:creationId xmlns:a16="http://schemas.microsoft.com/office/drawing/2014/main" id="{88E4D546-969E-4B52-9C80-6B4A00BF10CD}"/>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grpSp>
        <p:grpSp>
          <p:nvGrpSpPr>
            <p:cNvPr id="137" name="Group 136">
              <a:extLst>
                <a:ext uri="{FF2B5EF4-FFF2-40B4-BE49-F238E27FC236}">
                  <a16:creationId xmlns:a16="http://schemas.microsoft.com/office/drawing/2014/main" id="{472340BB-79B2-4D21-A9D7-7FE4A0F5F56A}"/>
                </a:ext>
              </a:extLst>
            </p:cNvPr>
            <p:cNvGrpSpPr/>
            <p:nvPr/>
          </p:nvGrpSpPr>
          <p:grpSpPr>
            <a:xfrm>
              <a:off x="833546" y="4054674"/>
              <a:ext cx="588530" cy="496126"/>
              <a:chOff x="493618" y="3055549"/>
              <a:chExt cx="716256" cy="603797"/>
            </a:xfrm>
          </p:grpSpPr>
          <p:grpSp>
            <p:nvGrpSpPr>
              <p:cNvPr id="138" name="Group 137">
                <a:extLst>
                  <a:ext uri="{FF2B5EF4-FFF2-40B4-BE49-F238E27FC236}">
                    <a16:creationId xmlns:a16="http://schemas.microsoft.com/office/drawing/2014/main" id="{6EB517E4-6D7A-4916-BDA6-F4BDE200ECBF}"/>
                  </a:ext>
                </a:extLst>
              </p:cNvPr>
              <p:cNvGrpSpPr/>
              <p:nvPr/>
            </p:nvGrpSpPr>
            <p:grpSpPr>
              <a:xfrm>
                <a:off x="796699" y="3403695"/>
                <a:ext cx="413175" cy="253655"/>
                <a:chOff x="-655566" y="3895060"/>
                <a:chExt cx="761727" cy="430956"/>
              </a:xfrm>
            </p:grpSpPr>
            <p:grpSp>
              <p:nvGrpSpPr>
                <p:cNvPr id="171" name="Group 170">
                  <a:extLst>
                    <a:ext uri="{FF2B5EF4-FFF2-40B4-BE49-F238E27FC236}">
                      <a16:creationId xmlns:a16="http://schemas.microsoft.com/office/drawing/2014/main" id="{1CD77C84-52ED-4155-A2AC-4892D86ACC4D}"/>
                    </a:ext>
                  </a:extLst>
                </p:cNvPr>
                <p:cNvGrpSpPr/>
                <p:nvPr/>
              </p:nvGrpSpPr>
              <p:grpSpPr>
                <a:xfrm>
                  <a:off x="-655566" y="3895060"/>
                  <a:ext cx="761727" cy="430956"/>
                  <a:chOff x="10867216" y="6204939"/>
                  <a:chExt cx="791499" cy="447800"/>
                </a:xfrm>
              </p:grpSpPr>
              <p:sp>
                <p:nvSpPr>
                  <p:cNvPr id="180" name="Round Same Side Corner Rectangle 206">
                    <a:extLst>
                      <a:ext uri="{FF2B5EF4-FFF2-40B4-BE49-F238E27FC236}">
                        <a16:creationId xmlns:a16="http://schemas.microsoft.com/office/drawing/2014/main" id="{9BECEE25-CCEC-4769-A5D0-B3F6F118280A}"/>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nvGrpSpPr>
                  <p:cNvPr id="181" name="Group 180">
                    <a:extLst>
                      <a:ext uri="{FF2B5EF4-FFF2-40B4-BE49-F238E27FC236}">
                        <a16:creationId xmlns:a16="http://schemas.microsoft.com/office/drawing/2014/main" id="{85984CD9-A30C-40F4-83D1-9C3DA81B2CFA}"/>
                      </a:ext>
                    </a:extLst>
                  </p:cNvPr>
                  <p:cNvGrpSpPr/>
                  <p:nvPr/>
                </p:nvGrpSpPr>
                <p:grpSpPr>
                  <a:xfrm>
                    <a:off x="10924674" y="6204939"/>
                    <a:ext cx="676584" cy="420187"/>
                    <a:chOff x="10924674" y="6204939"/>
                    <a:chExt cx="676584" cy="420187"/>
                  </a:xfrm>
                </p:grpSpPr>
                <p:grpSp>
                  <p:nvGrpSpPr>
                    <p:cNvPr id="183" name="Group 182">
                      <a:extLst>
                        <a:ext uri="{FF2B5EF4-FFF2-40B4-BE49-F238E27FC236}">
                          <a16:creationId xmlns:a16="http://schemas.microsoft.com/office/drawing/2014/main" id="{041B6E5F-B564-415C-B01C-D3C0BB6610B1}"/>
                        </a:ext>
                      </a:extLst>
                    </p:cNvPr>
                    <p:cNvGrpSpPr/>
                    <p:nvPr/>
                  </p:nvGrpSpPr>
                  <p:grpSpPr>
                    <a:xfrm>
                      <a:off x="10924674" y="6204939"/>
                      <a:ext cx="676584" cy="406447"/>
                      <a:chOff x="15402433" y="3770727"/>
                      <a:chExt cx="3379343" cy="2030084"/>
                    </a:xfrm>
                  </p:grpSpPr>
                  <p:sp>
                    <p:nvSpPr>
                      <p:cNvPr id="185" name="Round Same Side Corner Rectangle 211">
                        <a:extLst>
                          <a:ext uri="{FF2B5EF4-FFF2-40B4-BE49-F238E27FC236}">
                            <a16:creationId xmlns:a16="http://schemas.microsoft.com/office/drawing/2014/main" id="{FF5459D7-A268-4284-B1CE-9DA98C3E0184}"/>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86" name="Rectangle 185">
                        <a:extLst>
                          <a:ext uri="{FF2B5EF4-FFF2-40B4-BE49-F238E27FC236}">
                            <a16:creationId xmlns:a16="http://schemas.microsoft.com/office/drawing/2014/main" id="{D8CFDED5-8DD2-4FC0-9C95-964918ABD758}"/>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84" name="Round Same Side Corner Rectangle 210">
                      <a:extLst>
                        <a:ext uri="{FF2B5EF4-FFF2-40B4-BE49-F238E27FC236}">
                          <a16:creationId xmlns:a16="http://schemas.microsoft.com/office/drawing/2014/main" id="{5E5F5B7E-B2F0-4468-BC46-261BC8AFC5B6}"/>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82" name="Round Same Side Corner Rectangle 139">
                    <a:extLst>
                      <a:ext uri="{FF2B5EF4-FFF2-40B4-BE49-F238E27FC236}">
                        <a16:creationId xmlns:a16="http://schemas.microsoft.com/office/drawing/2014/main" id="{C8561679-592F-4BE7-B311-EFC3EEB75A3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8A493F8B-6E81-4CF9-AB11-A2C1BCE8610A}"/>
                    </a:ext>
                  </a:extLst>
                </p:cNvPr>
                <p:cNvGrpSpPr/>
                <p:nvPr/>
              </p:nvGrpSpPr>
              <p:grpSpPr>
                <a:xfrm>
                  <a:off x="-571796" y="3917872"/>
                  <a:ext cx="588901" cy="343249"/>
                  <a:chOff x="11780774" y="6292409"/>
                  <a:chExt cx="518383" cy="373899"/>
                </a:xfrm>
              </p:grpSpPr>
              <p:sp>
                <p:nvSpPr>
                  <p:cNvPr id="173" name="Rectangle 172">
                    <a:extLst>
                      <a:ext uri="{FF2B5EF4-FFF2-40B4-BE49-F238E27FC236}">
                        <a16:creationId xmlns:a16="http://schemas.microsoft.com/office/drawing/2014/main" id="{B3ECA1E1-E007-40FF-B312-53296CB5AE5F}"/>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42C0E852-6BAF-4B1B-8646-84D4B51E188C}"/>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5" name="Rectangle 174">
                    <a:extLst>
                      <a:ext uri="{FF2B5EF4-FFF2-40B4-BE49-F238E27FC236}">
                        <a16:creationId xmlns:a16="http://schemas.microsoft.com/office/drawing/2014/main" id="{4D68968A-C139-4F4B-A3B6-4F24B49CEC4F}"/>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6" name="Rectangle 175">
                    <a:extLst>
                      <a:ext uri="{FF2B5EF4-FFF2-40B4-BE49-F238E27FC236}">
                        <a16:creationId xmlns:a16="http://schemas.microsoft.com/office/drawing/2014/main" id="{E796A280-5179-4BF3-86FA-E54A007E80BB}"/>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7" name="Rounded Rectangle 203">
                    <a:extLst>
                      <a:ext uri="{FF2B5EF4-FFF2-40B4-BE49-F238E27FC236}">
                        <a16:creationId xmlns:a16="http://schemas.microsoft.com/office/drawing/2014/main" id="{96F96A79-DEDA-4C43-ABE0-7A7F3C8F3CE7}"/>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8" name="Rounded Rectangle 204">
                    <a:extLst>
                      <a:ext uri="{FF2B5EF4-FFF2-40B4-BE49-F238E27FC236}">
                        <a16:creationId xmlns:a16="http://schemas.microsoft.com/office/drawing/2014/main" id="{2012C330-CF36-4C5F-AA39-97C9E5BE47DE}"/>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9" name="Rounded Rectangle 205">
                    <a:extLst>
                      <a:ext uri="{FF2B5EF4-FFF2-40B4-BE49-F238E27FC236}">
                        <a16:creationId xmlns:a16="http://schemas.microsoft.com/office/drawing/2014/main" id="{3DDDB7E0-F689-48F8-BA07-9191B19865A0}"/>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153F0E91-0BBF-407F-99A7-CFCE7AF5293A}"/>
                  </a:ext>
                </a:extLst>
              </p:cNvPr>
              <p:cNvGrpSpPr/>
              <p:nvPr/>
            </p:nvGrpSpPr>
            <p:grpSpPr>
              <a:xfrm>
                <a:off x="959876" y="3055549"/>
                <a:ext cx="217476" cy="328226"/>
                <a:chOff x="-296232" y="3492549"/>
                <a:chExt cx="211588" cy="319338"/>
              </a:xfrm>
            </p:grpSpPr>
            <p:sp>
              <p:nvSpPr>
                <p:cNvPr id="161" name="Rounded Rectangle 182">
                  <a:extLst>
                    <a:ext uri="{FF2B5EF4-FFF2-40B4-BE49-F238E27FC236}">
                      <a16:creationId xmlns:a16="http://schemas.microsoft.com/office/drawing/2014/main" id="{0F5FB617-4A29-4999-9F1C-AAAA65039A09}"/>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62" name="Oval 161">
                  <a:extLst>
                    <a:ext uri="{FF2B5EF4-FFF2-40B4-BE49-F238E27FC236}">
                      <a16:creationId xmlns:a16="http://schemas.microsoft.com/office/drawing/2014/main" id="{A4376B22-9C93-4FBF-86CA-00514F59B31C}"/>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63" name="Rounded Rectangle 184">
                  <a:extLst>
                    <a:ext uri="{FF2B5EF4-FFF2-40B4-BE49-F238E27FC236}">
                      <a16:creationId xmlns:a16="http://schemas.microsoft.com/office/drawing/2014/main" id="{7D221C83-0068-4D5E-B915-3201CC9D9C9A}"/>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64" name="Group 163">
                  <a:extLst>
                    <a:ext uri="{FF2B5EF4-FFF2-40B4-BE49-F238E27FC236}">
                      <a16:creationId xmlns:a16="http://schemas.microsoft.com/office/drawing/2014/main" id="{BEDF27AF-370B-4D5A-BCB4-0BC90DD739C3}"/>
                    </a:ext>
                  </a:extLst>
                </p:cNvPr>
                <p:cNvGrpSpPr/>
                <p:nvPr/>
              </p:nvGrpSpPr>
              <p:grpSpPr>
                <a:xfrm>
                  <a:off x="-267082" y="3531358"/>
                  <a:ext cx="152122" cy="225695"/>
                  <a:chOff x="11279466" y="5630123"/>
                  <a:chExt cx="137117" cy="225695"/>
                </a:xfrm>
              </p:grpSpPr>
              <p:sp>
                <p:nvSpPr>
                  <p:cNvPr id="165" name="Rectangle 164">
                    <a:extLst>
                      <a:ext uri="{FF2B5EF4-FFF2-40B4-BE49-F238E27FC236}">
                        <a16:creationId xmlns:a16="http://schemas.microsoft.com/office/drawing/2014/main" id="{442BF94B-E48B-4CE0-A14F-412E34B616C9}"/>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6" name="Rectangle 165">
                    <a:extLst>
                      <a:ext uri="{FF2B5EF4-FFF2-40B4-BE49-F238E27FC236}">
                        <a16:creationId xmlns:a16="http://schemas.microsoft.com/office/drawing/2014/main" id="{C12B6685-3DE4-44C4-A91F-A17B92740514}"/>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7" name="Rounded Rectangle 195">
                    <a:extLst>
                      <a:ext uri="{FF2B5EF4-FFF2-40B4-BE49-F238E27FC236}">
                        <a16:creationId xmlns:a16="http://schemas.microsoft.com/office/drawing/2014/main" id="{4033F9F5-0AEB-4F72-A8B3-958DBD67EAFD}"/>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8" name="Rounded Rectangle 196">
                    <a:extLst>
                      <a:ext uri="{FF2B5EF4-FFF2-40B4-BE49-F238E27FC236}">
                        <a16:creationId xmlns:a16="http://schemas.microsoft.com/office/drawing/2014/main" id="{B83843D4-A5A2-4230-9C2A-EEEC18AD040B}"/>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9" name="Rounded Rectangle 197">
                    <a:extLst>
                      <a:ext uri="{FF2B5EF4-FFF2-40B4-BE49-F238E27FC236}">
                        <a16:creationId xmlns:a16="http://schemas.microsoft.com/office/drawing/2014/main" id="{C1984AF4-4083-4A10-AD0A-4F0982DEB73F}"/>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0" name="Rounded Rectangle 198">
                    <a:extLst>
                      <a:ext uri="{FF2B5EF4-FFF2-40B4-BE49-F238E27FC236}">
                        <a16:creationId xmlns:a16="http://schemas.microsoft.com/office/drawing/2014/main" id="{6ABD3332-CBFD-4A76-9DCC-752B8B972624}"/>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FC4F3489-15AB-47D8-9F10-5A56674AD949}"/>
                  </a:ext>
                </a:extLst>
              </p:cNvPr>
              <p:cNvGrpSpPr/>
              <p:nvPr/>
            </p:nvGrpSpPr>
            <p:grpSpPr>
              <a:xfrm>
                <a:off x="505834" y="3069727"/>
                <a:ext cx="408640" cy="294744"/>
                <a:chOff x="505834" y="3069727"/>
                <a:chExt cx="408640" cy="294744"/>
              </a:xfrm>
            </p:grpSpPr>
            <p:sp>
              <p:nvSpPr>
                <p:cNvPr id="154" name="Rectangle 153">
                  <a:extLst>
                    <a:ext uri="{FF2B5EF4-FFF2-40B4-BE49-F238E27FC236}">
                      <a16:creationId xmlns:a16="http://schemas.microsoft.com/office/drawing/2014/main" id="{67852BAC-50F3-4D1B-94C1-B956096888D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5" name="Rectangle 154">
                  <a:extLst>
                    <a:ext uri="{FF2B5EF4-FFF2-40B4-BE49-F238E27FC236}">
                      <a16:creationId xmlns:a16="http://schemas.microsoft.com/office/drawing/2014/main" id="{E79435D7-FE9A-4D00-8343-E197F53C6ACF}"/>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6" name="Rectangle 155">
                  <a:extLst>
                    <a:ext uri="{FF2B5EF4-FFF2-40B4-BE49-F238E27FC236}">
                      <a16:creationId xmlns:a16="http://schemas.microsoft.com/office/drawing/2014/main" id="{9A21C1B0-5EE9-4A0A-8EC0-F60ECB649161}"/>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7" name="Rectangle 156">
                  <a:extLst>
                    <a:ext uri="{FF2B5EF4-FFF2-40B4-BE49-F238E27FC236}">
                      <a16:creationId xmlns:a16="http://schemas.microsoft.com/office/drawing/2014/main" id="{1CB83D26-488E-465C-B246-46572E9B9ADA}"/>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8" name="Rounded Rectangle 176">
                  <a:extLst>
                    <a:ext uri="{FF2B5EF4-FFF2-40B4-BE49-F238E27FC236}">
                      <a16:creationId xmlns:a16="http://schemas.microsoft.com/office/drawing/2014/main" id="{57B46800-F215-42A7-BF5B-E21BF6110495}"/>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9" name="Rounded Rectangle 177">
                  <a:extLst>
                    <a:ext uri="{FF2B5EF4-FFF2-40B4-BE49-F238E27FC236}">
                      <a16:creationId xmlns:a16="http://schemas.microsoft.com/office/drawing/2014/main" id="{D54F0E85-0337-4628-B88B-3CF6DC5C26F8}"/>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0" name="Rounded Rectangle 178">
                  <a:extLst>
                    <a:ext uri="{FF2B5EF4-FFF2-40B4-BE49-F238E27FC236}">
                      <a16:creationId xmlns:a16="http://schemas.microsoft.com/office/drawing/2014/main" id="{397A9ACD-4848-4188-8E7F-B502709B9F3F}"/>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41" name="Freeform 179">
                <a:extLst>
                  <a:ext uri="{FF2B5EF4-FFF2-40B4-BE49-F238E27FC236}">
                    <a16:creationId xmlns:a16="http://schemas.microsoft.com/office/drawing/2014/main" id="{BC434463-5D67-4E93-B0A9-5A6FD7F996E7}"/>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nvGrpSpPr>
              <p:cNvPr id="142" name="Group 141">
                <a:extLst>
                  <a:ext uri="{FF2B5EF4-FFF2-40B4-BE49-F238E27FC236}">
                    <a16:creationId xmlns:a16="http://schemas.microsoft.com/office/drawing/2014/main" id="{791F2792-EC36-4294-8263-96FA7570A855}"/>
                  </a:ext>
                </a:extLst>
              </p:cNvPr>
              <p:cNvGrpSpPr/>
              <p:nvPr/>
            </p:nvGrpSpPr>
            <p:grpSpPr>
              <a:xfrm>
                <a:off x="501923" y="3414781"/>
                <a:ext cx="268776" cy="244565"/>
                <a:chOff x="501923" y="3414781"/>
                <a:chExt cx="268776" cy="244565"/>
              </a:xfrm>
            </p:grpSpPr>
            <p:sp>
              <p:nvSpPr>
                <p:cNvPr id="143" name="Rounded Rectangle 182">
                  <a:extLst>
                    <a:ext uri="{FF2B5EF4-FFF2-40B4-BE49-F238E27FC236}">
                      <a16:creationId xmlns:a16="http://schemas.microsoft.com/office/drawing/2014/main" id="{7029A7EB-E4E9-4E59-B69F-C20F9A6CC350}"/>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44" name="Oval 143">
                  <a:extLst>
                    <a:ext uri="{FF2B5EF4-FFF2-40B4-BE49-F238E27FC236}">
                      <a16:creationId xmlns:a16="http://schemas.microsoft.com/office/drawing/2014/main" id="{0A5B01DF-EB5A-4B65-9F76-B80073D5B56C}"/>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45" name="Rounded Rectangle 184">
                  <a:extLst>
                    <a:ext uri="{FF2B5EF4-FFF2-40B4-BE49-F238E27FC236}">
                      <a16:creationId xmlns:a16="http://schemas.microsoft.com/office/drawing/2014/main" id="{F4CDB30E-3D56-44F4-BCE8-0688E8E8DE09}"/>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46" name="Group 145">
                  <a:extLst>
                    <a:ext uri="{FF2B5EF4-FFF2-40B4-BE49-F238E27FC236}">
                      <a16:creationId xmlns:a16="http://schemas.microsoft.com/office/drawing/2014/main" id="{6122E99E-AE96-4E40-BAB1-A510D9750AB1}"/>
                    </a:ext>
                  </a:extLst>
                </p:cNvPr>
                <p:cNvGrpSpPr/>
                <p:nvPr/>
              </p:nvGrpSpPr>
              <p:grpSpPr>
                <a:xfrm>
                  <a:off x="518311" y="3459175"/>
                  <a:ext cx="235999" cy="157484"/>
                  <a:chOff x="505834" y="3069727"/>
                  <a:chExt cx="408640" cy="294744"/>
                </a:xfrm>
              </p:grpSpPr>
              <p:sp>
                <p:nvSpPr>
                  <p:cNvPr id="147" name="Rectangle 146">
                    <a:extLst>
                      <a:ext uri="{FF2B5EF4-FFF2-40B4-BE49-F238E27FC236}">
                        <a16:creationId xmlns:a16="http://schemas.microsoft.com/office/drawing/2014/main" id="{69FDFCC7-546F-4DFA-8E26-B63D7E5E596C}"/>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872B8AC7-1D95-4A09-BBF5-B0CAE24183C9}"/>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49" name="Rectangle 148">
                    <a:extLst>
                      <a:ext uri="{FF2B5EF4-FFF2-40B4-BE49-F238E27FC236}">
                        <a16:creationId xmlns:a16="http://schemas.microsoft.com/office/drawing/2014/main" id="{E8C4E533-1F51-4181-BCAF-71781F216908}"/>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0" name="Rectangle 149">
                    <a:extLst>
                      <a:ext uri="{FF2B5EF4-FFF2-40B4-BE49-F238E27FC236}">
                        <a16:creationId xmlns:a16="http://schemas.microsoft.com/office/drawing/2014/main" id="{90773C6A-371A-4F8D-8006-6D00DBC5E0E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1" name="Rounded Rectangle 176">
                    <a:extLst>
                      <a:ext uri="{FF2B5EF4-FFF2-40B4-BE49-F238E27FC236}">
                        <a16:creationId xmlns:a16="http://schemas.microsoft.com/office/drawing/2014/main" id="{B4332173-B1F2-4591-950D-5E2D1A0A592D}"/>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2" name="Rounded Rectangle 177">
                    <a:extLst>
                      <a:ext uri="{FF2B5EF4-FFF2-40B4-BE49-F238E27FC236}">
                        <a16:creationId xmlns:a16="http://schemas.microsoft.com/office/drawing/2014/main" id="{3CA6C041-D7BB-453B-9B6B-B0124BC88DA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3" name="Rounded Rectangle 178">
                    <a:extLst>
                      <a:ext uri="{FF2B5EF4-FFF2-40B4-BE49-F238E27FC236}">
                        <a16:creationId xmlns:a16="http://schemas.microsoft.com/office/drawing/2014/main" id="{EB16E8E7-87E1-436C-987C-924C89A69431}"/>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grpSp>
      </p:grpSp>
    </p:spTree>
    <p:custDataLst>
      <p:tags r:id="rId1"/>
    </p:custDataLst>
    <p:extLst>
      <p:ext uri="{BB962C8B-B14F-4D97-AF65-F5344CB8AC3E}">
        <p14:creationId xmlns:p14="http://schemas.microsoft.com/office/powerpoint/2010/main" val="32769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98807316-3E73-44A0-807B-CBEF2F04CF06}"/>
              </a:ext>
            </a:extLst>
          </p:cNvPr>
          <p:cNvPicPr>
            <a:picLocks noChangeAspect="1"/>
          </p:cNvPicPr>
          <p:nvPr/>
        </p:nvPicPr>
        <p:blipFill>
          <a:blip r:embed="rId3"/>
          <a:stretch>
            <a:fillRect/>
          </a:stretch>
        </p:blipFill>
        <p:spPr>
          <a:xfrm>
            <a:off x="10781514" y="1897429"/>
            <a:ext cx="857889" cy="856043"/>
          </a:xfrm>
          <a:prstGeom prst="rect">
            <a:avLst/>
          </a:prstGeom>
          <a:effectLst>
            <a:outerShdw blurRad="50800" dist="38100" dir="5400000" algn="t" rotWithShape="0">
              <a:prstClr val="black">
                <a:alpha val="40000"/>
              </a:prstClr>
            </a:outerShdw>
          </a:effectLst>
        </p:spPr>
      </p:pic>
      <p:sp>
        <p:nvSpPr>
          <p:cNvPr id="58" name="TextBox 57">
            <a:extLst>
              <a:ext uri="{FF2B5EF4-FFF2-40B4-BE49-F238E27FC236}">
                <a16:creationId xmlns:a16="http://schemas.microsoft.com/office/drawing/2014/main" id="{203D7AD5-A5F2-4240-819A-CB1E09609933}"/>
              </a:ext>
            </a:extLst>
          </p:cNvPr>
          <p:cNvSpPr txBox="1"/>
          <p:nvPr/>
        </p:nvSpPr>
        <p:spPr>
          <a:xfrm>
            <a:off x="10763654" y="2686416"/>
            <a:ext cx="1098378"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a:t>
            </a:r>
          </a:p>
        </p:txBody>
      </p:sp>
      <p:sp>
        <p:nvSpPr>
          <p:cNvPr id="61" name="TextBox 60">
            <a:extLst>
              <a:ext uri="{FF2B5EF4-FFF2-40B4-BE49-F238E27FC236}">
                <a16:creationId xmlns:a16="http://schemas.microsoft.com/office/drawing/2014/main" id="{8065A317-CB50-4902-B068-FCB256F5A5AD}"/>
              </a:ext>
            </a:extLst>
          </p:cNvPr>
          <p:cNvSpPr txBox="1"/>
          <p:nvPr/>
        </p:nvSpPr>
        <p:spPr>
          <a:xfrm>
            <a:off x="10772239" y="5242899"/>
            <a:ext cx="1069524"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DASHBOARDS</a:t>
            </a:r>
          </a:p>
        </p:txBody>
      </p:sp>
      <p:pic>
        <p:nvPicPr>
          <p:cNvPr id="71" name="Picture 2" descr="Image result for Azure Power BI icon">
            <a:extLst>
              <a:ext uri="{FF2B5EF4-FFF2-40B4-BE49-F238E27FC236}">
                <a16:creationId xmlns:a16="http://schemas.microsoft.com/office/drawing/2014/main" id="{045FA1E9-F53C-4AD7-A25F-A975DC07E2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6513" y="4416726"/>
            <a:ext cx="791169" cy="791169"/>
          </a:xfrm>
          <a:prstGeom prst="rect">
            <a:avLst/>
          </a:prstGeom>
          <a:noFill/>
          <a:extLst>
            <a:ext uri="{909E8E84-426E-40DD-AFC4-6F175D3DCCD1}">
              <a14:hiddenFill xmlns:a14="http://schemas.microsoft.com/office/drawing/2010/main">
                <a:solidFill>
                  <a:srgbClr val="FFFFFF"/>
                </a:solidFill>
              </a14:hiddenFill>
            </a:ext>
          </a:extLst>
        </p:spPr>
      </p:pic>
      <p:sp>
        <p:nvSpPr>
          <p:cNvPr id="246" name="TextBox 245">
            <a:extLst>
              <a:ext uri="{FF2B5EF4-FFF2-40B4-BE49-F238E27FC236}">
                <a16:creationId xmlns:a16="http://schemas.microsoft.com/office/drawing/2014/main" id="{E88E97F0-91D0-450C-ABD1-D31E400A51E1}"/>
              </a:ext>
            </a:extLst>
          </p:cNvPr>
          <p:cNvSpPr txBox="1"/>
          <p:nvPr/>
        </p:nvSpPr>
        <p:spPr>
          <a:xfrm>
            <a:off x="186068" y="3960925"/>
            <a:ext cx="1402948" cy="430887"/>
          </a:xfrm>
          <a:prstGeom prst="rect">
            <a:avLst/>
          </a:prstGeom>
          <a:noFill/>
        </p:spPr>
        <p:txBody>
          <a:bodyPr wrap="none" lIns="91440" tIns="45720" rIns="91440" bIns="45720" rtlCol="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7" name="Group 246">
            <a:extLst>
              <a:ext uri="{FF2B5EF4-FFF2-40B4-BE49-F238E27FC236}">
                <a16:creationId xmlns:a16="http://schemas.microsoft.com/office/drawing/2014/main" id="{B2A1308C-192C-482E-A60D-E0C1C6DFF2C6}"/>
              </a:ext>
            </a:extLst>
          </p:cNvPr>
          <p:cNvGrpSpPr/>
          <p:nvPr/>
        </p:nvGrpSpPr>
        <p:grpSpPr>
          <a:xfrm>
            <a:off x="537656" y="3439560"/>
            <a:ext cx="675110" cy="476324"/>
            <a:chOff x="490076" y="4279014"/>
            <a:chExt cx="903210" cy="637350"/>
          </a:xfrm>
        </p:grpSpPr>
        <p:grpSp>
          <p:nvGrpSpPr>
            <p:cNvPr id="249" name="Group 248">
              <a:extLst>
                <a:ext uri="{FF2B5EF4-FFF2-40B4-BE49-F238E27FC236}">
                  <a16:creationId xmlns:a16="http://schemas.microsoft.com/office/drawing/2014/main" id="{234AF7D0-854A-4022-84B8-EBF86F4F624D}"/>
                </a:ext>
              </a:extLst>
            </p:cNvPr>
            <p:cNvGrpSpPr/>
            <p:nvPr/>
          </p:nvGrpSpPr>
          <p:grpSpPr>
            <a:xfrm>
              <a:off x="490076" y="4279014"/>
              <a:ext cx="709853" cy="637350"/>
              <a:chOff x="8331639" y="4886641"/>
              <a:chExt cx="1370300" cy="1230341"/>
            </a:xfrm>
          </p:grpSpPr>
          <p:grpSp>
            <p:nvGrpSpPr>
              <p:cNvPr id="260" name="Group 259">
                <a:extLst>
                  <a:ext uri="{FF2B5EF4-FFF2-40B4-BE49-F238E27FC236}">
                    <a16:creationId xmlns:a16="http://schemas.microsoft.com/office/drawing/2014/main" id="{49F60427-AAF8-4CF4-BFA8-B1AF254D4BFA}"/>
                  </a:ext>
                </a:extLst>
              </p:cNvPr>
              <p:cNvGrpSpPr/>
              <p:nvPr/>
            </p:nvGrpSpPr>
            <p:grpSpPr>
              <a:xfrm>
                <a:off x="8331639" y="4886641"/>
                <a:ext cx="1370300" cy="1230341"/>
                <a:chOff x="-2759707" y="1099472"/>
                <a:chExt cx="7926138" cy="6799719"/>
              </a:xfrm>
            </p:grpSpPr>
            <p:sp>
              <p:nvSpPr>
                <p:cNvPr id="265" name="Rectangle 317">
                  <a:extLst>
                    <a:ext uri="{FF2B5EF4-FFF2-40B4-BE49-F238E27FC236}">
                      <a16:creationId xmlns:a16="http://schemas.microsoft.com/office/drawing/2014/main" id="{E874AC1C-990C-419E-BA41-887E1D0C112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6" name="Rounded Rectangle 162">
                  <a:extLst>
                    <a:ext uri="{FF2B5EF4-FFF2-40B4-BE49-F238E27FC236}">
                      <a16:creationId xmlns:a16="http://schemas.microsoft.com/office/drawing/2014/main" id="{69D4C8FA-2D18-4FFE-932E-576A4C8B4EB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0178573-4CF2-48FF-BDA3-9298E7182B94}"/>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240FE29B-4F58-41AA-BA84-1385782F022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8505AB06-A62C-4814-A9E1-A1B52E11973A}"/>
                  </a:ext>
                </a:extLst>
              </p:cNvPr>
              <p:cNvGrpSpPr/>
              <p:nvPr/>
            </p:nvGrpSpPr>
            <p:grpSpPr>
              <a:xfrm>
                <a:off x="8809547" y="5122604"/>
                <a:ext cx="418607" cy="484954"/>
                <a:chOff x="8008997" y="3602971"/>
                <a:chExt cx="1156786" cy="1376926"/>
              </a:xfrm>
            </p:grpSpPr>
            <p:sp>
              <p:nvSpPr>
                <p:cNvPr id="262" name="Freeform 112">
                  <a:extLst>
                    <a:ext uri="{FF2B5EF4-FFF2-40B4-BE49-F238E27FC236}">
                      <a16:creationId xmlns:a16="http://schemas.microsoft.com/office/drawing/2014/main" id="{D3D2ADB3-BDF6-4574-AFFA-158DD504AC20}"/>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3" name="Freeform 113">
                  <a:extLst>
                    <a:ext uri="{FF2B5EF4-FFF2-40B4-BE49-F238E27FC236}">
                      <a16:creationId xmlns:a16="http://schemas.microsoft.com/office/drawing/2014/main" id="{E09874C9-0F09-4CFB-BDD7-4EFC97BD0B7F}"/>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4" name="Freeform 114">
                  <a:extLst>
                    <a:ext uri="{FF2B5EF4-FFF2-40B4-BE49-F238E27FC236}">
                      <a16:creationId xmlns:a16="http://schemas.microsoft.com/office/drawing/2014/main" id="{EC559A58-F1F3-48C4-AA02-DC618B9A4BB8}"/>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0" name="Group 249">
              <a:extLst>
                <a:ext uri="{FF2B5EF4-FFF2-40B4-BE49-F238E27FC236}">
                  <a16:creationId xmlns:a16="http://schemas.microsoft.com/office/drawing/2014/main" id="{89057C99-F619-4E07-A126-2EA0BEB723E3}"/>
                </a:ext>
              </a:extLst>
            </p:cNvPr>
            <p:cNvGrpSpPr/>
            <p:nvPr/>
          </p:nvGrpSpPr>
          <p:grpSpPr>
            <a:xfrm>
              <a:off x="1121287" y="4532810"/>
              <a:ext cx="271999" cy="271999"/>
              <a:chOff x="6734349" y="1631589"/>
              <a:chExt cx="2704850" cy="2704850"/>
            </a:xfrm>
          </p:grpSpPr>
          <p:sp>
            <p:nvSpPr>
              <p:cNvPr id="251" name="Rectangle 250">
                <a:extLst>
                  <a:ext uri="{FF2B5EF4-FFF2-40B4-BE49-F238E27FC236}">
                    <a16:creationId xmlns:a16="http://schemas.microsoft.com/office/drawing/2014/main" id="{B6C805CD-590D-4D77-BC1F-30F50811ABB3}"/>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95BF763D-B8A7-4FA8-96A5-671A75C38878}"/>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nvGrpSpPr>
              <p:cNvPr id="253" name="Group 252">
                <a:extLst>
                  <a:ext uri="{FF2B5EF4-FFF2-40B4-BE49-F238E27FC236}">
                    <a16:creationId xmlns:a16="http://schemas.microsoft.com/office/drawing/2014/main" id="{DFEDA4E2-0318-4A04-92AB-5053E1D255E2}"/>
                  </a:ext>
                </a:extLst>
              </p:cNvPr>
              <p:cNvGrpSpPr/>
              <p:nvPr/>
            </p:nvGrpSpPr>
            <p:grpSpPr>
              <a:xfrm rot="16200000">
                <a:off x="6733543" y="2161430"/>
                <a:ext cx="2704850" cy="1645167"/>
                <a:chOff x="6734349" y="2021473"/>
                <a:chExt cx="2704850" cy="1645167"/>
              </a:xfrm>
            </p:grpSpPr>
            <p:sp>
              <p:nvSpPr>
                <p:cNvPr id="258" name="Rectangle 257">
                  <a:extLst>
                    <a:ext uri="{FF2B5EF4-FFF2-40B4-BE49-F238E27FC236}">
                      <a16:creationId xmlns:a16="http://schemas.microsoft.com/office/drawing/2014/main" id="{3219620D-0712-46E1-AD4B-EDBD42F09904}"/>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9" name="Rectangle 258">
                  <a:extLst>
                    <a:ext uri="{FF2B5EF4-FFF2-40B4-BE49-F238E27FC236}">
                      <a16:creationId xmlns:a16="http://schemas.microsoft.com/office/drawing/2014/main" id="{27E78A09-93B3-47FC-B8E1-8DFB264D897D}"/>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254" name="Rectangle 253">
                <a:extLst>
                  <a:ext uri="{FF2B5EF4-FFF2-40B4-BE49-F238E27FC236}">
                    <a16:creationId xmlns:a16="http://schemas.microsoft.com/office/drawing/2014/main" id="{E60963F6-FC9A-4607-8696-209F619235DF}"/>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5" name="Rounded Rectangle 263">
                <a:extLst>
                  <a:ext uri="{FF2B5EF4-FFF2-40B4-BE49-F238E27FC236}">
                    <a16:creationId xmlns:a16="http://schemas.microsoft.com/office/drawing/2014/main" id="{5A18CF8D-2091-4397-B27B-A09C9BB8FCC5}"/>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6" name="Rounded Rectangle 264">
                <a:extLst>
                  <a:ext uri="{FF2B5EF4-FFF2-40B4-BE49-F238E27FC236}">
                    <a16:creationId xmlns:a16="http://schemas.microsoft.com/office/drawing/2014/main" id="{D894DB84-DCB5-47A3-AF15-88E5A1C761A2}"/>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7" name="Freeform 265">
                <a:extLst>
                  <a:ext uri="{FF2B5EF4-FFF2-40B4-BE49-F238E27FC236}">
                    <a16:creationId xmlns:a16="http://schemas.microsoft.com/office/drawing/2014/main" id="{0B8BCF8F-9593-45AC-AC6D-752EC03875E8}"/>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pic>
        <p:nvPicPr>
          <p:cNvPr id="248" name="Picture 247">
            <a:extLst>
              <a:ext uri="{FF2B5EF4-FFF2-40B4-BE49-F238E27FC236}">
                <a16:creationId xmlns:a16="http://schemas.microsoft.com/office/drawing/2014/main" id="{536879C6-5153-4E00-A751-483091FFBC4B}"/>
              </a:ext>
            </a:extLst>
          </p:cNvPr>
          <p:cNvPicPr>
            <a:picLocks noChangeAspect="1"/>
          </p:cNvPicPr>
          <p:nvPr/>
        </p:nvPicPr>
        <p:blipFill>
          <a:blip r:embed="rId5"/>
          <a:stretch>
            <a:fillRect/>
          </a:stretch>
        </p:blipFill>
        <p:spPr>
          <a:xfrm>
            <a:off x="854061" y="3767257"/>
            <a:ext cx="274293" cy="177123"/>
          </a:xfrm>
          <a:prstGeom prst="rect">
            <a:avLst/>
          </a:prstGeom>
        </p:spPr>
      </p:pic>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980054" y="1634338"/>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6B25D8-341A-48E9-B538-4C7A0BDC03E9}"/>
              </a:ext>
            </a:extLst>
          </p:cNvPr>
          <p:cNvCxnSpPr>
            <a:cxnSpLocks/>
          </p:cNvCxnSpPr>
          <p:nvPr/>
        </p:nvCxnSpPr>
        <p:spPr>
          <a:xfrm>
            <a:off x="1835675" y="1634338"/>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835675" y="5776349"/>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89E2499-7135-4BA5-B903-104E8AD584B4}"/>
              </a:ext>
            </a:extLst>
          </p:cNvPr>
          <p:cNvCxnSpPr>
            <a:cxnSpLocks/>
          </p:cNvCxnSpPr>
          <p:nvPr/>
        </p:nvCxnSpPr>
        <p:spPr>
          <a:xfrm>
            <a:off x="10643937" y="1679963"/>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0CDDF14-1B04-4AC6-8896-1D778B9813E7}"/>
              </a:ext>
            </a:extLst>
          </p:cNvPr>
          <p:cNvCxnSpPr>
            <a:cxnSpLocks/>
          </p:cNvCxnSpPr>
          <p:nvPr/>
        </p:nvCxnSpPr>
        <p:spPr>
          <a:xfrm>
            <a:off x="10637058" y="1679963"/>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1D0CECF-9164-49E7-B726-E2362711E3B6}"/>
              </a:ext>
            </a:extLst>
          </p:cNvPr>
          <p:cNvCxnSpPr>
            <a:cxnSpLocks/>
          </p:cNvCxnSpPr>
          <p:nvPr/>
        </p:nvCxnSpPr>
        <p:spPr>
          <a:xfrm>
            <a:off x="10643933" y="5815099"/>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9E2A4799-167A-4974-ACBB-D8C594D8CB5D}"/>
              </a:ext>
            </a:extLst>
          </p:cNvPr>
          <p:cNvCxnSpPr>
            <a:cxnSpLocks/>
          </p:cNvCxnSpPr>
          <p:nvPr/>
        </p:nvCxnSpPr>
        <p:spPr>
          <a:xfrm>
            <a:off x="10026831" y="3758247"/>
            <a:ext cx="617102" cy="0"/>
          </a:xfrm>
          <a:prstGeom prst="straightConnector1">
            <a:avLst/>
          </a:prstGeom>
          <a:ln>
            <a:solidFill>
              <a:schemeClr val="accent2">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97" name="Group 296">
            <a:extLst>
              <a:ext uri="{FF2B5EF4-FFF2-40B4-BE49-F238E27FC236}">
                <a16:creationId xmlns:a16="http://schemas.microsoft.com/office/drawing/2014/main" id="{C9573B6F-3AC9-4DDA-9898-1694D9AFF1A9}"/>
              </a:ext>
            </a:extLst>
          </p:cNvPr>
          <p:cNvGrpSpPr/>
          <p:nvPr/>
        </p:nvGrpSpPr>
        <p:grpSpPr>
          <a:xfrm>
            <a:off x="2597156" y="1006849"/>
            <a:ext cx="7147387" cy="4949578"/>
            <a:chOff x="2597156" y="862474"/>
            <a:chExt cx="7147387" cy="4949578"/>
          </a:xfrm>
        </p:grpSpPr>
        <p:sp>
          <p:nvSpPr>
            <p:cNvPr id="45" name="Rectangle 44">
              <a:extLst>
                <a:ext uri="{FF2B5EF4-FFF2-40B4-BE49-F238E27FC236}">
                  <a16:creationId xmlns:a16="http://schemas.microsoft.com/office/drawing/2014/main" id="{A69E0FC0-2D71-4522-A6CE-13CC209AE0FF}"/>
                </a:ext>
              </a:extLst>
            </p:cNvPr>
            <p:cNvSpPr/>
            <p:nvPr/>
          </p:nvSpPr>
          <p:spPr bwMode="auto">
            <a:xfrm>
              <a:off x="3495820" y="4945303"/>
              <a:ext cx="5658178" cy="767974"/>
            </a:xfrm>
            <a:prstGeom prst="rect">
              <a:avLst/>
            </a:prstGeom>
            <a:solidFill>
              <a:schemeClr val="bg1"/>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pic>
          <p:nvPicPr>
            <p:cNvPr id="39" name="Picture 24" descr="Image result for Azure Cosmos DB icon">
              <a:extLst>
                <a:ext uri="{FF2B5EF4-FFF2-40B4-BE49-F238E27FC236}">
                  <a16:creationId xmlns:a16="http://schemas.microsoft.com/office/drawing/2014/main" id="{BBCDF950-2373-43FB-8A73-06C597D0B42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9274" y="5108133"/>
              <a:ext cx="696688" cy="36576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6" descr="Image result for Azure Blob Storage icon">
              <a:extLst>
                <a:ext uri="{FF2B5EF4-FFF2-40B4-BE49-F238E27FC236}">
                  <a16:creationId xmlns:a16="http://schemas.microsoft.com/office/drawing/2014/main" id="{2C69B5E3-96FB-4409-9AB9-E2340AAA2A9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93148" y="5068499"/>
              <a:ext cx="445027" cy="44502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8"/>
            <a:stretch>
              <a:fillRect/>
            </a:stretch>
          </p:blipFill>
          <p:spPr>
            <a:xfrm>
              <a:off x="3931090" y="5053812"/>
              <a:ext cx="474405" cy="474405"/>
            </a:xfrm>
            <a:prstGeom prst="rect">
              <a:avLst/>
            </a:prstGeom>
            <a:noFill/>
          </p:spPr>
        </p:pic>
        <p:pic>
          <p:nvPicPr>
            <p:cNvPr id="42" name="Picture 30" descr="Image result for Azure SQL DB icon">
              <a:extLst>
                <a:ext uri="{FF2B5EF4-FFF2-40B4-BE49-F238E27FC236}">
                  <a16:creationId xmlns:a16="http://schemas.microsoft.com/office/drawing/2014/main" id="{9333EBF3-676A-412C-9952-9B35FF912F3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78253" y="5107830"/>
              <a:ext cx="436139" cy="4361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005F606-D415-4E85-B2EC-6F8C096DCD5A}"/>
                </a:ext>
              </a:extLst>
            </p:cNvPr>
            <p:cNvSpPr/>
            <p:nvPr/>
          </p:nvSpPr>
          <p:spPr bwMode="auto">
            <a:xfrm>
              <a:off x="3606091" y="3088633"/>
              <a:ext cx="742660" cy="6416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pic>
          <p:nvPicPr>
            <p:cNvPr id="72" name="Picture 71">
              <a:extLst>
                <a:ext uri="{FF2B5EF4-FFF2-40B4-BE49-F238E27FC236}">
                  <a16:creationId xmlns:a16="http://schemas.microsoft.com/office/drawing/2014/main" id="{97DFC518-22C0-42DB-A542-A25E776E7EFA}"/>
                </a:ext>
              </a:extLst>
            </p:cNvPr>
            <p:cNvPicPr>
              <a:picLocks noChangeAspect="1"/>
            </p:cNvPicPr>
            <p:nvPr/>
          </p:nvPicPr>
          <p:blipFill>
            <a:blip r:embed="rId10"/>
            <a:stretch>
              <a:fillRect/>
            </a:stretch>
          </p:blipFill>
          <p:spPr>
            <a:xfrm>
              <a:off x="3805204" y="3187368"/>
              <a:ext cx="395269" cy="395269"/>
            </a:xfrm>
            <a:prstGeom prst="rect">
              <a:avLst/>
            </a:prstGeom>
            <a:noFill/>
          </p:spPr>
        </p:pic>
        <p:sp>
          <p:nvSpPr>
            <p:cNvPr id="8" name="TextBox 7">
              <a:extLst>
                <a:ext uri="{FF2B5EF4-FFF2-40B4-BE49-F238E27FC236}">
                  <a16:creationId xmlns:a16="http://schemas.microsoft.com/office/drawing/2014/main" id="{97DE9726-BD7C-4657-9A44-8986AE62F9E7}"/>
                </a:ext>
              </a:extLst>
            </p:cNvPr>
            <p:cNvSpPr txBox="1"/>
            <p:nvPr/>
          </p:nvSpPr>
          <p:spPr>
            <a:xfrm>
              <a:off x="2715584" y="3771509"/>
              <a:ext cx="971741" cy="253916"/>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 HUBS</a:t>
              </a:r>
            </a:p>
          </p:txBody>
        </p:sp>
        <p:sp>
          <p:nvSpPr>
            <p:cNvPr id="75" name="TextBox 74">
              <a:extLst>
                <a:ext uri="{FF2B5EF4-FFF2-40B4-BE49-F238E27FC236}">
                  <a16:creationId xmlns:a16="http://schemas.microsoft.com/office/drawing/2014/main" id="{72A2A260-5FFB-4BD1-939A-0087CFA3585F}"/>
                </a:ext>
              </a:extLst>
            </p:cNvPr>
            <p:cNvSpPr txBox="1"/>
            <p:nvPr/>
          </p:nvSpPr>
          <p:spPr>
            <a:xfrm>
              <a:off x="3702065" y="3777629"/>
              <a:ext cx="689612" cy="253916"/>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sp>
          <p:nvSpPr>
            <p:cNvPr id="76" name="TextBox 75">
              <a:extLst>
                <a:ext uri="{FF2B5EF4-FFF2-40B4-BE49-F238E27FC236}">
                  <a16:creationId xmlns:a16="http://schemas.microsoft.com/office/drawing/2014/main" id="{B04CA3A7-A8D1-4257-A1A7-ED0CAAC8C8AE}"/>
                </a:ext>
              </a:extLst>
            </p:cNvPr>
            <p:cNvSpPr txBox="1"/>
            <p:nvPr/>
          </p:nvSpPr>
          <p:spPr>
            <a:xfrm>
              <a:off x="4377556" y="3771509"/>
              <a:ext cx="1635996" cy="25391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HDINSIGHT </a:t>
              </a:r>
            </a:p>
          </p:txBody>
        </p:sp>
        <p:pic>
          <p:nvPicPr>
            <p:cNvPr id="77" name="Picture 76">
              <a:extLst>
                <a:ext uri="{FF2B5EF4-FFF2-40B4-BE49-F238E27FC236}">
                  <a16:creationId xmlns:a16="http://schemas.microsoft.com/office/drawing/2014/main" id="{51E7C3F0-DD83-4803-A332-E040AE6CABE0}"/>
                </a:ext>
              </a:extLst>
            </p:cNvPr>
            <p:cNvPicPr>
              <a:picLocks noChangeAspect="1"/>
            </p:cNvPicPr>
            <p:nvPr/>
          </p:nvPicPr>
          <p:blipFill>
            <a:blip r:embed="rId11"/>
            <a:stretch>
              <a:fillRect/>
            </a:stretch>
          </p:blipFill>
          <p:spPr>
            <a:xfrm>
              <a:off x="6616619" y="3088633"/>
              <a:ext cx="649917" cy="649917"/>
            </a:xfrm>
            <a:prstGeom prst="rect">
              <a:avLst/>
            </a:prstGeom>
            <a:noFill/>
          </p:spPr>
        </p:pic>
        <p:sp>
          <p:nvSpPr>
            <p:cNvPr id="81" name="TextBox 80">
              <a:extLst>
                <a:ext uri="{FF2B5EF4-FFF2-40B4-BE49-F238E27FC236}">
                  <a16:creationId xmlns:a16="http://schemas.microsoft.com/office/drawing/2014/main" id="{AF34930A-FF5D-41A9-B636-B29C7BF68435}"/>
                </a:ext>
              </a:extLst>
            </p:cNvPr>
            <p:cNvSpPr txBox="1"/>
            <p:nvPr/>
          </p:nvSpPr>
          <p:spPr>
            <a:xfrm>
              <a:off x="6629395" y="3725592"/>
              <a:ext cx="915635" cy="415498"/>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 </a:t>
              </a:r>
            </a:p>
          </p:txBody>
        </p:sp>
        <p:sp>
          <p:nvSpPr>
            <p:cNvPr id="83" name="TextBox 82">
              <a:extLst>
                <a:ext uri="{FF2B5EF4-FFF2-40B4-BE49-F238E27FC236}">
                  <a16:creationId xmlns:a16="http://schemas.microsoft.com/office/drawing/2014/main" id="{C5499F1B-A214-4D84-94CA-5ACB2DB0CBF3}"/>
                </a:ext>
              </a:extLst>
            </p:cNvPr>
            <p:cNvSpPr txBox="1"/>
            <p:nvPr/>
          </p:nvSpPr>
          <p:spPr>
            <a:xfrm>
              <a:off x="8715607" y="3725592"/>
              <a:ext cx="93807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STORM on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 </a:t>
              </a:r>
            </a:p>
          </p:txBody>
        </p:sp>
        <p:sp>
          <p:nvSpPr>
            <p:cNvPr id="269" name="Rectangle 268">
              <a:extLst>
                <a:ext uri="{FF2B5EF4-FFF2-40B4-BE49-F238E27FC236}">
                  <a16:creationId xmlns:a16="http://schemas.microsoft.com/office/drawing/2014/main" id="{B4CF7B6F-8BD0-40D6-84E5-B9724E17ACDF}"/>
                </a:ext>
              </a:extLst>
            </p:cNvPr>
            <p:cNvSpPr/>
            <p:nvPr/>
          </p:nvSpPr>
          <p:spPr>
            <a:xfrm>
              <a:off x="7300560" y="3729391"/>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Streaming)</a:t>
              </a:r>
            </a:p>
          </p:txBody>
        </p:sp>
        <p:pic>
          <p:nvPicPr>
            <p:cNvPr id="272" name="Picture 271">
              <a:extLst>
                <a:ext uri="{FF2B5EF4-FFF2-40B4-BE49-F238E27FC236}">
                  <a16:creationId xmlns:a16="http://schemas.microsoft.com/office/drawing/2014/main" id="{F23D66EC-D378-4182-8433-67F4C4143D7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89523" y="3077342"/>
              <a:ext cx="670390" cy="673651"/>
            </a:xfrm>
            <a:prstGeom prst="rect">
              <a:avLst/>
            </a:prstGeom>
            <a:noFill/>
          </p:spPr>
        </p:pic>
        <p:sp>
          <p:nvSpPr>
            <p:cNvPr id="59" name="TextBox 58">
              <a:extLst>
                <a:ext uri="{FF2B5EF4-FFF2-40B4-BE49-F238E27FC236}">
                  <a16:creationId xmlns:a16="http://schemas.microsoft.com/office/drawing/2014/main" id="{B723EFC5-6988-4E8A-BF81-DC1937934AC5}"/>
                </a:ext>
              </a:extLst>
            </p:cNvPr>
            <p:cNvSpPr txBox="1"/>
            <p:nvPr/>
          </p:nvSpPr>
          <p:spPr>
            <a:xfrm>
              <a:off x="6676529" y="1870210"/>
              <a:ext cx="857889" cy="434918"/>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1050" b="0" i="0" u="none" strike="noStrike" kern="0" cap="none" spc="-29"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70" name="TextBox 69">
              <a:extLst>
                <a:ext uri="{FF2B5EF4-FFF2-40B4-BE49-F238E27FC236}">
                  <a16:creationId xmlns:a16="http://schemas.microsoft.com/office/drawing/2014/main" id="{4B003B8B-78F8-410B-B731-59EB90E54A84}"/>
                </a:ext>
              </a:extLst>
            </p:cNvPr>
            <p:cNvSpPr txBox="1"/>
            <p:nvPr/>
          </p:nvSpPr>
          <p:spPr>
            <a:xfrm>
              <a:off x="7349969" y="1787253"/>
              <a:ext cx="1004938" cy="5803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COGNITIVE SERVICES</a:t>
              </a:r>
            </a:p>
          </p:txBody>
        </p:sp>
        <p:pic>
          <p:nvPicPr>
            <p:cNvPr id="270" name="Picture 269">
              <a:extLst>
                <a:ext uri="{FF2B5EF4-FFF2-40B4-BE49-F238E27FC236}">
                  <a16:creationId xmlns:a16="http://schemas.microsoft.com/office/drawing/2014/main" id="{C35B6837-FAFB-4B91-8B8D-99B09C116E6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05272" y="1339326"/>
              <a:ext cx="670390" cy="647646"/>
            </a:xfrm>
            <a:prstGeom prst="rect">
              <a:avLst/>
            </a:prstGeom>
            <a:noFill/>
          </p:spPr>
        </p:pic>
        <p:sp>
          <p:nvSpPr>
            <p:cNvPr id="273" name="Rectangle 272">
              <a:extLst>
                <a:ext uri="{FF2B5EF4-FFF2-40B4-BE49-F238E27FC236}">
                  <a16:creationId xmlns:a16="http://schemas.microsoft.com/office/drawing/2014/main" id="{116D0A8B-33C5-4104-A2B9-9BB980DEA97B}"/>
                </a:ext>
              </a:extLst>
            </p:cNvPr>
            <p:cNvSpPr/>
            <p:nvPr/>
          </p:nvSpPr>
          <p:spPr>
            <a:xfrm>
              <a:off x="8146101" y="1905883"/>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ML)</a:t>
              </a:r>
            </a:p>
          </p:txBody>
        </p:sp>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2597156" y="2956327"/>
              <a:ext cx="3260636" cy="115157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9" name="Rectangle 278">
              <a:extLst>
                <a:ext uri="{FF2B5EF4-FFF2-40B4-BE49-F238E27FC236}">
                  <a16:creationId xmlns:a16="http://schemas.microsoft.com/office/drawing/2014/main" id="{D633D4E1-8170-471D-9BC8-3C58E10E0EA3}"/>
                </a:ext>
              </a:extLst>
            </p:cNvPr>
            <p:cNvSpPr/>
            <p:nvPr/>
          </p:nvSpPr>
          <p:spPr bwMode="auto">
            <a:xfrm>
              <a:off x="6699153" y="1325267"/>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6441093" y="2954545"/>
              <a:ext cx="3303450" cy="114774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7" name="Rectangle: Rounded Corners 276">
              <a:extLst>
                <a:ext uri="{FF2B5EF4-FFF2-40B4-BE49-F238E27FC236}">
                  <a16:creationId xmlns:a16="http://schemas.microsoft.com/office/drawing/2014/main" id="{019195CF-64F7-4417-A854-54D147E1A90A}"/>
                </a:ext>
              </a:extLst>
            </p:cNvPr>
            <p:cNvSpPr/>
            <p:nvPr/>
          </p:nvSpPr>
          <p:spPr bwMode="auto">
            <a:xfrm>
              <a:off x="6441093" y="1226641"/>
              <a:ext cx="3022289" cy="1050309"/>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Rectangle: Rounded Corners 277">
              <a:extLst>
                <a:ext uri="{FF2B5EF4-FFF2-40B4-BE49-F238E27FC236}">
                  <a16:creationId xmlns:a16="http://schemas.microsoft.com/office/drawing/2014/main" id="{CBEBED42-84DF-44EF-A090-8B68847C0C76}"/>
                </a:ext>
              </a:extLst>
            </p:cNvPr>
            <p:cNvSpPr/>
            <p:nvPr/>
          </p:nvSpPr>
          <p:spPr bwMode="auto">
            <a:xfrm>
              <a:off x="2695065" y="4863539"/>
              <a:ext cx="7006663" cy="94851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7" name="Picture 22" descr="Image result for Azure ML icon">
              <a:extLst>
                <a:ext uri="{FF2B5EF4-FFF2-40B4-BE49-F238E27FC236}">
                  <a16:creationId xmlns:a16="http://schemas.microsoft.com/office/drawing/2014/main" id="{53474C39-55C2-4736-B64A-F9295FCD991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93100" y="1476213"/>
              <a:ext cx="342248" cy="342248"/>
            </a:xfrm>
            <a:prstGeom prst="rect">
              <a:avLst/>
            </a:prstGeom>
            <a:noFill/>
            <a:extLst>
              <a:ext uri="{909E8E84-426E-40DD-AFC4-6F175D3DCCD1}">
                <a14:hiddenFill xmlns:a14="http://schemas.microsoft.com/office/drawing/2010/main">
                  <a:solidFill>
                    <a:srgbClr val="FFFFFF"/>
                  </a:solidFill>
                </a14:hiddenFill>
              </a:ext>
            </a:extLst>
          </p:spPr>
        </p:pic>
        <p:sp>
          <p:nvSpPr>
            <p:cNvPr id="280" name="Rectangle 279">
              <a:extLst>
                <a:ext uri="{FF2B5EF4-FFF2-40B4-BE49-F238E27FC236}">
                  <a16:creationId xmlns:a16="http://schemas.microsoft.com/office/drawing/2014/main" id="{F82510D7-7F10-428A-88A5-D5ACFC688364}"/>
                </a:ext>
              </a:extLst>
            </p:cNvPr>
            <p:cNvSpPr/>
            <p:nvPr/>
          </p:nvSpPr>
          <p:spPr bwMode="auto">
            <a:xfrm>
              <a:off x="8454089" y="3066030"/>
              <a:ext cx="1185532"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914" name="Picture 2" descr="Image result for Apache Storm icon">
              <a:extLst>
                <a:ext uri="{FF2B5EF4-FFF2-40B4-BE49-F238E27FC236}">
                  <a16:creationId xmlns:a16="http://schemas.microsoft.com/office/drawing/2014/main" id="{D2C67DEB-522C-4575-B303-621937B296A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087318" y="3165082"/>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6" descr="https://pbs.twimg.com/profile_images/928135110217441280/voCtWZjZ.jpg">
              <a:extLst>
                <a:ext uri="{FF2B5EF4-FFF2-40B4-BE49-F238E27FC236}">
                  <a16:creationId xmlns:a16="http://schemas.microsoft.com/office/drawing/2014/main" id="{A167C192-B996-487C-BC8A-9FCA344C11C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581055" y="3166137"/>
              <a:ext cx="505358" cy="505358"/>
            </a:xfrm>
            <a:prstGeom prst="rect">
              <a:avLst/>
            </a:prstGeom>
            <a:noFill/>
            <a:extLst>
              <a:ext uri="{909E8E84-426E-40DD-AFC4-6F175D3DCCD1}">
                <a14:hiddenFill xmlns:a14="http://schemas.microsoft.com/office/drawing/2010/main">
                  <a:solidFill>
                    <a:srgbClr val="FFFFFF"/>
                  </a:solidFill>
                </a14:hiddenFill>
              </a:ext>
            </a:extLst>
          </p:spPr>
        </p:pic>
        <p:sp>
          <p:nvSpPr>
            <p:cNvPr id="281" name="Rectangle 280">
              <a:extLst>
                <a:ext uri="{FF2B5EF4-FFF2-40B4-BE49-F238E27FC236}">
                  <a16:creationId xmlns:a16="http://schemas.microsoft.com/office/drawing/2014/main" id="{DB198339-6528-4341-AD38-A0DE2E617A2C}"/>
                </a:ext>
              </a:extLst>
            </p:cNvPr>
            <p:cNvSpPr/>
            <p:nvPr/>
          </p:nvSpPr>
          <p:spPr bwMode="auto">
            <a:xfrm>
              <a:off x="4402547" y="3076846"/>
              <a:ext cx="130684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4" name="Picture 8" descr="Image result for Apache Kafka icon">
              <a:extLst>
                <a:ext uri="{FF2B5EF4-FFF2-40B4-BE49-F238E27FC236}">
                  <a16:creationId xmlns:a16="http://schemas.microsoft.com/office/drawing/2014/main" id="{6D4503AF-3DEB-42DE-9319-C4F9784E759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828357" y="3130449"/>
              <a:ext cx="930925" cy="558555"/>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6" descr="https://pbs.twimg.com/profile_images/928135110217441280/voCtWZjZ.jpg">
              <a:extLst>
                <a:ext uri="{FF2B5EF4-FFF2-40B4-BE49-F238E27FC236}">
                  <a16:creationId xmlns:a16="http://schemas.microsoft.com/office/drawing/2014/main" id="{B31184A3-EAE7-4BD8-9D31-67B8DC497EA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429438" y="3185678"/>
              <a:ext cx="456608" cy="456608"/>
            </a:xfrm>
            <a:prstGeom prst="rect">
              <a:avLst/>
            </a:prstGeom>
            <a:noFill/>
            <a:extLst>
              <a:ext uri="{909E8E84-426E-40DD-AFC4-6F175D3DCCD1}">
                <a14:hiddenFill xmlns:a14="http://schemas.microsoft.com/office/drawing/2010/main">
                  <a:solidFill>
                    <a:srgbClr val="FFFFFF"/>
                  </a:solidFill>
                </a14:hiddenFill>
              </a:ext>
            </a:extLst>
          </p:spPr>
        </p:pic>
        <p:sp>
          <p:nvSpPr>
            <p:cNvPr id="282" name="Rectangle 281">
              <a:extLst>
                <a:ext uri="{FF2B5EF4-FFF2-40B4-BE49-F238E27FC236}">
                  <a16:creationId xmlns:a16="http://schemas.microsoft.com/office/drawing/2014/main" id="{DC1FE6FA-3E68-40C5-A486-E185CA18E66B}"/>
                </a:ext>
              </a:extLst>
            </p:cNvPr>
            <p:cNvSpPr/>
            <p:nvPr/>
          </p:nvSpPr>
          <p:spPr bwMode="auto">
            <a:xfrm>
              <a:off x="2789295" y="3086330"/>
              <a:ext cx="684606" cy="6392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3" name="Picture 6" descr="Image result for Azure Event Hub icon">
              <a:extLst>
                <a:ext uri="{FF2B5EF4-FFF2-40B4-BE49-F238E27FC236}">
                  <a16:creationId xmlns:a16="http://schemas.microsoft.com/office/drawing/2014/main" id="{EDE25C4A-C250-4148-B80C-0C775DBEB8B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935062" y="3211270"/>
              <a:ext cx="368980" cy="368980"/>
            </a:xfrm>
            <a:prstGeom prst="rect">
              <a:avLst/>
            </a:prstGeom>
            <a:noFill/>
            <a:extLst/>
          </p:spPr>
        </p:pic>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a:off x="5857792" y="3532114"/>
              <a:ext cx="548640" cy="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0ECFC5EF-E819-4314-A5E0-BD635815D8F5}"/>
                </a:ext>
              </a:extLst>
            </p:cNvPr>
            <p:cNvCxnSpPr/>
            <p:nvPr/>
          </p:nvCxnSpPr>
          <p:spPr>
            <a:xfrm>
              <a:off x="4200473" y="4111699"/>
              <a:ext cx="0" cy="73152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5C8BBBDB-E928-451F-B7D4-903CBC9D159E}"/>
                </a:ext>
              </a:extLst>
            </p:cNvPr>
            <p:cNvCxnSpPr/>
            <p:nvPr/>
          </p:nvCxnSpPr>
          <p:spPr>
            <a:xfrm>
              <a:off x="8113312" y="4116394"/>
              <a:ext cx="0" cy="73152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380F5B95-B0A0-4835-9937-044AC6BA6FDF}"/>
                </a:ext>
              </a:extLst>
            </p:cNvPr>
            <p:cNvCxnSpPr>
              <a:cxnSpLocks/>
              <a:endCxn id="276" idx="0"/>
            </p:cNvCxnSpPr>
            <p:nvPr/>
          </p:nvCxnSpPr>
          <p:spPr>
            <a:xfrm>
              <a:off x="8092818" y="2292841"/>
              <a:ext cx="0" cy="661704"/>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6" name="TextBox 295">
              <a:extLst>
                <a:ext uri="{FF2B5EF4-FFF2-40B4-BE49-F238E27FC236}">
                  <a16:creationId xmlns:a16="http://schemas.microsoft.com/office/drawing/2014/main" id="{F08191CC-FE9D-462B-87B9-448E4C0D30B8}"/>
                </a:ext>
              </a:extLst>
            </p:cNvPr>
            <p:cNvSpPr txBox="1"/>
            <p:nvPr/>
          </p:nvSpPr>
          <p:spPr>
            <a:xfrm>
              <a:off x="7091255" y="862474"/>
              <a:ext cx="1234953"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ML AND AI</a:t>
              </a:r>
            </a:p>
          </p:txBody>
        </p:sp>
        <p:sp>
          <p:nvSpPr>
            <p:cNvPr id="303" name="TextBox 302">
              <a:extLst>
                <a:ext uri="{FF2B5EF4-FFF2-40B4-BE49-F238E27FC236}">
                  <a16:creationId xmlns:a16="http://schemas.microsoft.com/office/drawing/2014/main" id="{C9D12473-D1B0-4DC2-BA0A-4DA10EAC4D8E}"/>
                </a:ext>
              </a:extLst>
            </p:cNvPr>
            <p:cNvSpPr txBox="1"/>
            <p:nvPr/>
          </p:nvSpPr>
          <p:spPr>
            <a:xfrm>
              <a:off x="3366869" y="2543546"/>
              <a:ext cx="204293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STREAM INGESTION</a:t>
              </a:r>
            </a:p>
          </p:txBody>
        </p:sp>
        <p:sp>
          <p:nvSpPr>
            <p:cNvPr id="304" name="TextBox 303">
              <a:extLst>
                <a:ext uri="{FF2B5EF4-FFF2-40B4-BE49-F238E27FC236}">
                  <a16:creationId xmlns:a16="http://schemas.microsoft.com/office/drawing/2014/main" id="{C32C3496-8F3E-440F-98F6-2B9EA42FB749}"/>
                </a:ext>
              </a:extLst>
            </p:cNvPr>
            <p:cNvSpPr txBox="1"/>
            <p:nvPr/>
          </p:nvSpPr>
          <p:spPr>
            <a:xfrm>
              <a:off x="5322469" y="4480564"/>
              <a:ext cx="2141677"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LONG-TERM STORAGE</a:t>
              </a:r>
            </a:p>
          </p:txBody>
        </p:sp>
        <p:sp>
          <p:nvSpPr>
            <p:cNvPr id="305" name="TextBox 304">
              <a:extLst>
                <a:ext uri="{FF2B5EF4-FFF2-40B4-BE49-F238E27FC236}">
                  <a16:creationId xmlns:a16="http://schemas.microsoft.com/office/drawing/2014/main" id="{A5710C37-3140-4C15-81EB-E119735C9498}"/>
                </a:ext>
              </a:extLst>
            </p:cNvPr>
            <p:cNvSpPr txBox="1"/>
            <p:nvPr/>
          </p:nvSpPr>
          <p:spPr>
            <a:xfrm>
              <a:off x="7210498" y="2543546"/>
              <a:ext cx="1992597"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STREAM  ANALYTICS</a:t>
              </a:r>
            </a:p>
          </p:txBody>
        </p:sp>
      </p:grpSp>
      <p:cxnSp>
        <p:nvCxnSpPr>
          <p:cNvPr id="285" name="Straight Arrow Connector 284">
            <a:extLst>
              <a:ext uri="{FF2B5EF4-FFF2-40B4-BE49-F238E27FC236}">
                <a16:creationId xmlns:a16="http://schemas.microsoft.com/office/drawing/2014/main" id="{69B45C18-2E36-4D32-8143-AE90DDA4192B}"/>
              </a:ext>
            </a:extLst>
          </p:cNvPr>
          <p:cNvCxnSpPr>
            <a:cxnSpLocks/>
          </p:cNvCxnSpPr>
          <p:nvPr/>
        </p:nvCxnSpPr>
        <p:spPr>
          <a:xfrm>
            <a:off x="1980054" y="3712622"/>
            <a:ext cx="617102" cy="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078DD876-5D3A-48D5-95BF-D0B459240B3F}"/>
              </a:ext>
            </a:extLst>
          </p:cNvPr>
          <p:cNvSpPr>
            <a:spLocks noGrp="1"/>
          </p:cNvSpPr>
          <p:nvPr>
            <p:ph type="title"/>
          </p:nvPr>
        </p:nvSpPr>
        <p:spPr>
          <a:xfrm>
            <a:off x="434366" y="171091"/>
            <a:ext cx="11336039" cy="739343"/>
          </a:xfrm>
        </p:spPr>
        <p:txBody>
          <a:bodyPr/>
          <a:lstStyle/>
          <a:p>
            <a:r>
              <a:rPr lang="en-US" dirty="0"/>
              <a:t>Stream analytics pattern in Azure</a:t>
            </a:r>
            <a:br>
              <a:rPr lang="en-US" dirty="0"/>
            </a:br>
            <a:endParaRPr lang="en-US" dirty="0"/>
          </a:p>
        </p:txBody>
      </p:sp>
      <p:sp>
        <p:nvSpPr>
          <p:cNvPr id="155" name="Text Placeholder 116">
            <a:extLst>
              <a:ext uri="{FF2B5EF4-FFF2-40B4-BE49-F238E27FC236}">
                <a16:creationId xmlns:a16="http://schemas.microsoft.com/office/drawing/2014/main" id="{25B8EF51-190A-4C2F-9657-57ED619CBD13}"/>
              </a:ext>
            </a:extLst>
          </p:cNvPr>
          <p:cNvSpPr>
            <a:spLocks noGrp="1"/>
          </p:cNvSpPr>
          <p:nvPr>
            <p:ph type="body" sz="quarter" idx="10"/>
          </p:nvPr>
        </p:nvSpPr>
        <p:spPr>
          <a:xfrm>
            <a:off x="426424" y="939816"/>
            <a:ext cx="11339774" cy="271613"/>
          </a:xfrm>
        </p:spPr>
        <p:txBody>
          <a:bodyPr/>
          <a:lstStyle/>
          <a:p>
            <a:r>
              <a:rPr lang="en-US" dirty="0"/>
              <a:t>Analyze and enrich stream data as it is ingested</a:t>
            </a:r>
          </a:p>
        </p:txBody>
      </p:sp>
      <p:pic>
        <p:nvPicPr>
          <p:cNvPr id="10" name="Graphic 9">
            <a:extLst>
              <a:ext uri="{FF2B5EF4-FFF2-40B4-BE49-F238E27FC236}">
                <a16:creationId xmlns:a16="http://schemas.microsoft.com/office/drawing/2014/main" id="{4F05AAF8-FE29-4527-B56B-84900CBB119F}"/>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652845" y="1634947"/>
            <a:ext cx="543746" cy="321176"/>
          </a:xfrm>
          <a:prstGeom prst="rect">
            <a:avLst/>
          </a:prstGeom>
        </p:spPr>
      </p:pic>
      <p:sp>
        <p:nvSpPr>
          <p:cNvPr id="158" name="TextBox 329">
            <a:extLst>
              <a:ext uri="{FF2B5EF4-FFF2-40B4-BE49-F238E27FC236}">
                <a16:creationId xmlns:a16="http://schemas.microsoft.com/office/drawing/2014/main" id="{C156A12F-5805-422A-AED2-F7BF3D797893}"/>
              </a:ext>
            </a:extLst>
          </p:cNvPr>
          <p:cNvSpPr txBox="1"/>
          <p:nvPr/>
        </p:nvSpPr>
        <p:spPr>
          <a:xfrm>
            <a:off x="6524264" y="5676263"/>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159" name="TextBox 158">
            <a:extLst>
              <a:ext uri="{FF2B5EF4-FFF2-40B4-BE49-F238E27FC236}">
                <a16:creationId xmlns:a16="http://schemas.microsoft.com/office/drawing/2014/main" id="{37817583-CC8E-45E2-94C8-933F5D603E84}"/>
              </a:ext>
            </a:extLst>
          </p:cNvPr>
          <p:cNvSpPr txBox="1"/>
          <p:nvPr/>
        </p:nvSpPr>
        <p:spPr>
          <a:xfrm>
            <a:off x="7939920" y="5656456"/>
            <a:ext cx="1221809"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1050" dirty="0"/>
              <a:t>AZURE STORAGE</a:t>
            </a:r>
          </a:p>
        </p:txBody>
      </p:sp>
      <p:sp>
        <p:nvSpPr>
          <p:cNvPr id="160" name="TextBox 159">
            <a:extLst>
              <a:ext uri="{FF2B5EF4-FFF2-40B4-BE49-F238E27FC236}">
                <a16:creationId xmlns:a16="http://schemas.microsoft.com/office/drawing/2014/main" id="{A1C55190-46E0-4A90-A764-C09353801E72}"/>
              </a:ext>
            </a:extLst>
          </p:cNvPr>
          <p:cNvSpPr txBox="1"/>
          <p:nvPr/>
        </p:nvSpPr>
        <p:spPr>
          <a:xfrm>
            <a:off x="5046661" y="5660933"/>
            <a:ext cx="1091966"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1050" dirty="0"/>
              <a:t>AZURE SQL DB</a:t>
            </a:r>
          </a:p>
        </p:txBody>
      </p:sp>
      <p:sp>
        <p:nvSpPr>
          <p:cNvPr id="161" name="TextBox 160">
            <a:extLst>
              <a:ext uri="{FF2B5EF4-FFF2-40B4-BE49-F238E27FC236}">
                <a16:creationId xmlns:a16="http://schemas.microsoft.com/office/drawing/2014/main" id="{C5A6F784-39FC-4886-848F-0D4BA654F1E1}"/>
              </a:ext>
            </a:extLst>
          </p:cNvPr>
          <p:cNvSpPr txBox="1"/>
          <p:nvPr/>
        </p:nvSpPr>
        <p:spPr>
          <a:xfrm>
            <a:off x="3419898" y="5687352"/>
            <a:ext cx="1766830"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1050" dirty="0"/>
              <a:t>AZURE DATA LAKE STORE</a:t>
            </a:r>
          </a:p>
        </p:txBody>
      </p:sp>
    </p:spTree>
    <p:extLst>
      <p:ext uri="{BB962C8B-B14F-4D97-AF65-F5344CB8AC3E}">
        <p14:creationId xmlns:p14="http://schemas.microsoft.com/office/powerpoint/2010/main" val="61173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p:txBody>
          <a:bodyPr/>
          <a:lstStyle/>
          <a:p>
            <a:r>
              <a:rPr lang="en-US" dirty="0"/>
              <a:t>Putting the architectures together</a:t>
            </a:r>
          </a:p>
        </p:txBody>
      </p:sp>
      <p:sp>
        <p:nvSpPr>
          <p:cNvPr id="10" name="TextBox 9">
            <a:extLst>
              <a:ext uri="{FF2B5EF4-FFF2-40B4-BE49-F238E27FC236}">
                <a16:creationId xmlns:a16="http://schemas.microsoft.com/office/drawing/2014/main" id="{FF70C72A-C224-4A09-B1F8-5FCB86AC6CD8}"/>
              </a:ext>
            </a:extLst>
          </p:cNvPr>
          <p:cNvSpPr txBox="1"/>
          <p:nvPr/>
        </p:nvSpPr>
        <p:spPr>
          <a:xfrm>
            <a:off x="518160" y="1280160"/>
            <a:ext cx="11421592" cy="464434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Let’s put the various elements of these architectures together</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want an architecture with:</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Batch and stream ingest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Batch and stream storage</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Batch processing and preparation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Stream analytics and scoring/enrichment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Serving to both traditional as well as streaming/real-time consumers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Also… unified storage lets us move toward a “data lake” where all our data is in one place, and we enable different constituencies (e.g. data scientists!)</a:t>
            </a:r>
          </a:p>
        </p:txBody>
      </p:sp>
    </p:spTree>
    <p:extLst>
      <p:ext uri="{BB962C8B-B14F-4D97-AF65-F5344CB8AC3E}">
        <p14:creationId xmlns:p14="http://schemas.microsoft.com/office/powerpoint/2010/main" val="251309761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Picture 124">
            <a:extLst>
              <a:ext uri="{FF2B5EF4-FFF2-40B4-BE49-F238E27FC236}">
                <a16:creationId xmlns:a16="http://schemas.microsoft.com/office/drawing/2014/main" id="{B7AA650A-F981-40CD-B824-1525DC0A31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3798" y="301763"/>
            <a:ext cx="670390" cy="673651"/>
          </a:xfrm>
          <a:prstGeom prst="rect">
            <a:avLst/>
          </a:prstGeom>
          <a:noFill/>
        </p:spPr>
      </p:pic>
      <p:grpSp>
        <p:nvGrpSpPr>
          <p:cNvPr id="8" name="Group 7">
            <a:extLst>
              <a:ext uri="{FF2B5EF4-FFF2-40B4-BE49-F238E27FC236}">
                <a16:creationId xmlns:a16="http://schemas.microsoft.com/office/drawing/2014/main" id="{CFDE9DD5-C6A1-4F94-8C04-F0B22DD263F4}"/>
              </a:ext>
            </a:extLst>
          </p:cNvPr>
          <p:cNvGrpSpPr/>
          <p:nvPr/>
        </p:nvGrpSpPr>
        <p:grpSpPr>
          <a:xfrm>
            <a:off x="45431" y="1985117"/>
            <a:ext cx="1504650" cy="3959614"/>
            <a:chOff x="45431" y="1964492"/>
            <a:chExt cx="1504650" cy="3959614"/>
          </a:xfrm>
        </p:grpSpPr>
        <p:sp>
          <p:nvSpPr>
            <p:cNvPr id="13" name="TextBox 12">
              <a:extLst>
                <a:ext uri="{FF2B5EF4-FFF2-40B4-BE49-F238E27FC236}">
                  <a16:creationId xmlns:a16="http://schemas.microsoft.com/office/drawing/2014/main" id="{B76B5562-EBFD-4C86-AB7F-6862F2AB2FF8}"/>
                </a:ext>
              </a:extLst>
            </p:cNvPr>
            <p:cNvSpPr txBox="1"/>
            <p:nvPr/>
          </p:nvSpPr>
          <p:spPr>
            <a:xfrm>
              <a:off x="70108" y="5347025"/>
              <a:ext cx="1455296" cy="57708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4" name="Group 13">
              <a:extLst>
                <a:ext uri="{FF2B5EF4-FFF2-40B4-BE49-F238E27FC236}">
                  <a16:creationId xmlns:a16="http://schemas.microsoft.com/office/drawing/2014/main" id="{5A105150-25A7-4BB8-B2CD-CCFC813A413B}"/>
                </a:ext>
              </a:extLst>
            </p:cNvPr>
            <p:cNvGrpSpPr/>
            <p:nvPr/>
          </p:nvGrpSpPr>
          <p:grpSpPr>
            <a:xfrm>
              <a:off x="253139" y="4890259"/>
              <a:ext cx="1089234" cy="406914"/>
              <a:chOff x="94228" y="4054674"/>
              <a:chExt cx="1327848" cy="496126"/>
            </a:xfrm>
          </p:grpSpPr>
          <p:grpSp>
            <p:nvGrpSpPr>
              <p:cNvPr id="43" name="Group 42">
                <a:extLst>
                  <a:ext uri="{FF2B5EF4-FFF2-40B4-BE49-F238E27FC236}">
                    <a16:creationId xmlns:a16="http://schemas.microsoft.com/office/drawing/2014/main" id="{D18449EA-D645-455D-8D9E-8BB84B91618B}"/>
                  </a:ext>
                </a:extLst>
              </p:cNvPr>
              <p:cNvGrpSpPr/>
              <p:nvPr/>
            </p:nvGrpSpPr>
            <p:grpSpPr>
              <a:xfrm>
                <a:off x="94228" y="4054674"/>
                <a:ext cx="565043" cy="490322"/>
                <a:chOff x="582887" y="2608468"/>
                <a:chExt cx="565043" cy="490322"/>
              </a:xfrm>
            </p:grpSpPr>
            <p:grpSp>
              <p:nvGrpSpPr>
                <p:cNvPr id="94" name="Group 93">
                  <a:extLst>
                    <a:ext uri="{FF2B5EF4-FFF2-40B4-BE49-F238E27FC236}">
                      <a16:creationId xmlns:a16="http://schemas.microsoft.com/office/drawing/2014/main" id="{CF51FBA0-64CF-4B5E-95F3-1879B5B237EC}"/>
                    </a:ext>
                  </a:extLst>
                </p:cNvPr>
                <p:cNvGrpSpPr/>
                <p:nvPr/>
              </p:nvGrpSpPr>
              <p:grpSpPr>
                <a:xfrm>
                  <a:off x="582887" y="2608468"/>
                  <a:ext cx="565043" cy="490322"/>
                  <a:chOff x="-2759707" y="1099472"/>
                  <a:chExt cx="7926138" cy="6799719"/>
                </a:xfrm>
              </p:grpSpPr>
              <p:sp>
                <p:nvSpPr>
                  <p:cNvPr id="99" name="Rectangle 317">
                    <a:extLst>
                      <a:ext uri="{FF2B5EF4-FFF2-40B4-BE49-F238E27FC236}">
                        <a16:creationId xmlns:a16="http://schemas.microsoft.com/office/drawing/2014/main" id="{65E02145-C2A4-4671-8932-3D9B2397D20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0" name="Rounded Rectangle 439">
                    <a:extLst>
                      <a:ext uri="{FF2B5EF4-FFF2-40B4-BE49-F238E27FC236}">
                        <a16:creationId xmlns:a16="http://schemas.microsoft.com/office/drawing/2014/main" id="{1E963205-07EB-47DD-8E86-AE10CDA6E23D}"/>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1" name="Rectangle 100">
                    <a:extLst>
                      <a:ext uri="{FF2B5EF4-FFF2-40B4-BE49-F238E27FC236}">
                        <a16:creationId xmlns:a16="http://schemas.microsoft.com/office/drawing/2014/main" id="{A359B555-61DA-4B3F-B71C-31FB09C7462F}"/>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2" name="Rectangle 101">
                    <a:extLst>
                      <a:ext uri="{FF2B5EF4-FFF2-40B4-BE49-F238E27FC236}">
                        <a16:creationId xmlns:a16="http://schemas.microsoft.com/office/drawing/2014/main" id="{89317848-2484-41C8-933A-17AD4884A693}"/>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95" name="Freeform 5">
                  <a:extLst>
                    <a:ext uri="{FF2B5EF4-FFF2-40B4-BE49-F238E27FC236}">
                      <a16:creationId xmlns:a16="http://schemas.microsoft.com/office/drawing/2014/main" id="{B1F4ECCC-2FD9-4C5E-A0A1-890968BF11AB}"/>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6" name="Rectangle 6">
                  <a:extLst>
                    <a:ext uri="{FF2B5EF4-FFF2-40B4-BE49-F238E27FC236}">
                      <a16:creationId xmlns:a16="http://schemas.microsoft.com/office/drawing/2014/main" id="{24F2A1D9-CB81-42E8-A1B3-FAE853B4B488}"/>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7" name="Rectangle 7">
                  <a:extLst>
                    <a:ext uri="{FF2B5EF4-FFF2-40B4-BE49-F238E27FC236}">
                      <a16:creationId xmlns:a16="http://schemas.microsoft.com/office/drawing/2014/main" id="{8FF9EE27-28C0-4B6B-B53F-B317798802BA}"/>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8" name="Rectangle 8">
                  <a:extLst>
                    <a:ext uri="{FF2B5EF4-FFF2-40B4-BE49-F238E27FC236}">
                      <a16:creationId xmlns:a16="http://schemas.microsoft.com/office/drawing/2014/main" id="{0DF0EA63-A5A4-4D15-ABB2-E081ACE05FFD}"/>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44" name="Group 43">
                <a:extLst>
                  <a:ext uri="{FF2B5EF4-FFF2-40B4-BE49-F238E27FC236}">
                    <a16:creationId xmlns:a16="http://schemas.microsoft.com/office/drawing/2014/main" id="{8E6E4967-7A47-4ED6-A3C4-88F376E482C6}"/>
                  </a:ext>
                </a:extLst>
              </p:cNvPr>
              <p:cNvGrpSpPr/>
              <p:nvPr/>
            </p:nvGrpSpPr>
            <p:grpSpPr>
              <a:xfrm>
                <a:off x="833546" y="4054674"/>
                <a:ext cx="588530" cy="496126"/>
                <a:chOff x="493618" y="3055549"/>
                <a:chExt cx="716256" cy="603797"/>
              </a:xfrm>
            </p:grpSpPr>
            <p:grpSp>
              <p:nvGrpSpPr>
                <p:cNvPr id="45" name="Group 44">
                  <a:extLst>
                    <a:ext uri="{FF2B5EF4-FFF2-40B4-BE49-F238E27FC236}">
                      <a16:creationId xmlns:a16="http://schemas.microsoft.com/office/drawing/2014/main" id="{F3395BD5-48B9-48B9-A9E7-FECFE7EA4C56}"/>
                    </a:ext>
                  </a:extLst>
                </p:cNvPr>
                <p:cNvGrpSpPr/>
                <p:nvPr/>
              </p:nvGrpSpPr>
              <p:grpSpPr>
                <a:xfrm>
                  <a:off x="796699" y="3403695"/>
                  <a:ext cx="413175" cy="253655"/>
                  <a:chOff x="-655566" y="3895060"/>
                  <a:chExt cx="761727" cy="430956"/>
                </a:xfrm>
              </p:grpSpPr>
              <p:grpSp>
                <p:nvGrpSpPr>
                  <p:cNvPr id="78" name="Group 77">
                    <a:extLst>
                      <a:ext uri="{FF2B5EF4-FFF2-40B4-BE49-F238E27FC236}">
                        <a16:creationId xmlns:a16="http://schemas.microsoft.com/office/drawing/2014/main" id="{93FBCBA5-D9D0-45DD-8DB8-3E8435B6A37D}"/>
                      </a:ext>
                    </a:extLst>
                  </p:cNvPr>
                  <p:cNvGrpSpPr/>
                  <p:nvPr/>
                </p:nvGrpSpPr>
                <p:grpSpPr>
                  <a:xfrm>
                    <a:off x="-655566" y="3895060"/>
                    <a:ext cx="761727" cy="430956"/>
                    <a:chOff x="10867216" y="6204939"/>
                    <a:chExt cx="791499" cy="447800"/>
                  </a:xfrm>
                </p:grpSpPr>
                <p:sp>
                  <p:nvSpPr>
                    <p:cNvPr id="87" name="Round Same Side Corner Rectangle 206">
                      <a:extLst>
                        <a:ext uri="{FF2B5EF4-FFF2-40B4-BE49-F238E27FC236}">
                          <a16:creationId xmlns:a16="http://schemas.microsoft.com/office/drawing/2014/main" id="{C8E67DB6-81B4-4237-B852-C0C250B07E1D}"/>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88" name="Group 87">
                      <a:extLst>
                        <a:ext uri="{FF2B5EF4-FFF2-40B4-BE49-F238E27FC236}">
                          <a16:creationId xmlns:a16="http://schemas.microsoft.com/office/drawing/2014/main" id="{9D07AE97-8D3B-42ED-A8CA-8D8E996D2D97}"/>
                        </a:ext>
                      </a:extLst>
                    </p:cNvPr>
                    <p:cNvGrpSpPr/>
                    <p:nvPr/>
                  </p:nvGrpSpPr>
                  <p:grpSpPr>
                    <a:xfrm>
                      <a:off x="10924674" y="6204939"/>
                      <a:ext cx="676584" cy="420187"/>
                      <a:chOff x="10924674" y="6204939"/>
                      <a:chExt cx="676584" cy="420187"/>
                    </a:xfrm>
                  </p:grpSpPr>
                  <p:grpSp>
                    <p:nvGrpSpPr>
                      <p:cNvPr id="90" name="Group 89">
                        <a:extLst>
                          <a:ext uri="{FF2B5EF4-FFF2-40B4-BE49-F238E27FC236}">
                            <a16:creationId xmlns:a16="http://schemas.microsoft.com/office/drawing/2014/main" id="{11AE41C4-DD12-4F7A-8FE7-6A1E083A1758}"/>
                          </a:ext>
                        </a:extLst>
                      </p:cNvPr>
                      <p:cNvGrpSpPr/>
                      <p:nvPr/>
                    </p:nvGrpSpPr>
                    <p:grpSpPr>
                      <a:xfrm>
                        <a:off x="10924674" y="6204939"/>
                        <a:ext cx="676584" cy="406447"/>
                        <a:chOff x="15402433" y="3770727"/>
                        <a:chExt cx="3379343" cy="2030084"/>
                      </a:xfrm>
                    </p:grpSpPr>
                    <p:sp>
                      <p:nvSpPr>
                        <p:cNvPr id="92" name="Round Same Side Corner Rectangle 211">
                          <a:extLst>
                            <a:ext uri="{FF2B5EF4-FFF2-40B4-BE49-F238E27FC236}">
                              <a16:creationId xmlns:a16="http://schemas.microsoft.com/office/drawing/2014/main" id="{E76E951B-92A5-4D0B-82C9-9CF8641F6C25}"/>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3" name="Rectangle 92">
                          <a:extLst>
                            <a:ext uri="{FF2B5EF4-FFF2-40B4-BE49-F238E27FC236}">
                              <a16:creationId xmlns:a16="http://schemas.microsoft.com/office/drawing/2014/main" id="{4AE24D89-B1F9-4CF1-894B-412D7A0ED6E3}"/>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91" name="Round Same Side Corner Rectangle 210">
                        <a:extLst>
                          <a:ext uri="{FF2B5EF4-FFF2-40B4-BE49-F238E27FC236}">
                            <a16:creationId xmlns:a16="http://schemas.microsoft.com/office/drawing/2014/main" id="{9B502965-624A-4DDF-9720-DA6F43D94A0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89" name="Round Same Side Corner Rectangle 139">
                      <a:extLst>
                        <a:ext uri="{FF2B5EF4-FFF2-40B4-BE49-F238E27FC236}">
                          <a16:creationId xmlns:a16="http://schemas.microsoft.com/office/drawing/2014/main" id="{A6F8850C-E8E6-434B-B83C-37CB5BBCB818}"/>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79" name="Group 78">
                    <a:extLst>
                      <a:ext uri="{FF2B5EF4-FFF2-40B4-BE49-F238E27FC236}">
                        <a16:creationId xmlns:a16="http://schemas.microsoft.com/office/drawing/2014/main" id="{2A9891DD-E232-493B-8475-1CAB8C9F4084}"/>
                      </a:ext>
                    </a:extLst>
                  </p:cNvPr>
                  <p:cNvGrpSpPr/>
                  <p:nvPr/>
                </p:nvGrpSpPr>
                <p:grpSpPr>
                  <a:xfrm>
                    <a:off x="-571796" y="3917872"/>
                    <a:ext cx="588901" cy="343249"/>
                    <a:chOff x="11780774" y="6292409"/>
                    <a:chExt cx="518383" cy="373899"/>
                  </a:xfrm>
                </p:grpSpPr>
                <p:sp>
                  <p:nvSpPr>
                    <p:cNvPr id="80" name="Rectangle 79">
                      <a:extLst>
                        <a:ext uri="{FF2B5EF4-FFF2-40B4-BE49-F238E27FC236}">
                          <a16:creationId xmlns:a16="http://schemas.microsoft.com/office/drawing/2014/main" id="{6801C763-D1BD-4463-A64E-3CAC233A8AFF}"/>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1" name="Rectangle 80">
                      <a:extLst>
                        <a:ext uri="{FF2B5EF4-FFF2-40B4-BE49-F238E27FC236}">
                          <a16:creationId xmlns:a16="http://schemas.microsoft.com/office/drawing/2014/main" id="{6A444F93-51E3-4262-90F8-36126B5C1788}"/>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2" name="Rectangle 81">
                      <a:extLst>
                        <a:ext uri="{FF2B5EF4-FFF2-40B4-BE49-F238E27FC236}">
                          <a16:creationId xmlns:a16="http://schemas.microsoft.com/office/drawing/2014/main" id="{076E6432-8B67-48B0-AA29-78B3BA6C1A3C}"/>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3" name="Rectangle 82">
                      <a:extLst>
                        <a:ext uri="{FF2B5EF4-FFF2-40B4-BE49-F238E27FC236}">
                          <a16:creationId xmlns:a16="http://schemas.microsoft.com/office/drawing/2014/main" id="{CDBC52B3-25FC-4B3E-B0DD-C9CE8F830A6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4" name="Rounded Rectangle 203">
                      <a:extLst>
                        <a:ext uri="{FF2B5EF4-FFF2-40B4-BE49-F238E27FC236}">
                          <a16:creationId xmlns:a16="http://schemas.microsoft.com/office/drawing/2014/main" id="{4B96DCA8-916A-4F24-A50E-22395AED87D4}"/>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5" name="Rounded Rectangle 204">
                      <a:extLst>
                        <a:ext uri="{FF2B5EF4-FFF2-40B4-BE49-F238E27FC236}">
                          <a16:creationId xmlns:a16="http://schemas.microsoft.com/office/drawing/2014/main" id="{0FB708BA-1AB1-4F39-BB1C-16D181EB0C2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6" name="Rounded Rectangle 205">
                      <a:extLst>
                        <a:ext uri="{FF2B5EF4-FFF2-40B4-BE49-F238E27FC236}">
                          <a16:creationId xmlns:a16="http://schemas.microsoft.com/office/drawing/2014/main" id="{77A29A81-9865-4879-B738-481C72CCD64F}"/>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46" name="Group 45">
                  <a:extLst>
                    <a:ext uri="{FF2B5EF4-FFF2-40B4-BE49-F238E27FC236}">
                      <a16:creationId xmlns:a16="http://schemas.microsoft.com/office/drawing/2014/main" id="{E02107B8-C178-490C-929D-C8B64CFE1232}"/>
                    </a:ext>
                  </a:extLst>
                </p:cNvPr>
                <p:cNvGrpSpPr/>
                <p:nvPr/>
              </p:nvGrpSpPr>
              <p:grpSpPr>
                <a:xfrm>
                  <a:off x="959876" y="3055549"/>
                  <a:ext cx="217476" cy="328226"/>
                  <a:chOff x="-296232" y="3492549"/>
                  <a:chExt cx="211588" cy="319338"/>
                </a:xfrm>
              </p:grpSpPr>
              <p:sp>
                <p:nvSpPr>
                  <p:cNvPr id="68" name="Rounded Rectangle 182">
                    <a:extLst>
                      <a:ext uri="{FF2B5EF4-FFF2-40B4-BE49-F238E27FC236}">
                        <a16:creationId xmlns:a16="http://schemas.microsoft.com/office/drawing/2014/main" id="{1691450B-756B-4448-BF4B-6BAC2B3CCC99}"/>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050" b="0" i="0" u="none" strike="noStrike" kern="0" cap="none" spc="-52"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9" name="Oval 68">
                    <a:extLst>
                      <a:ext uri="{FF2B5EF4-FFF2-40B4-BE49-F238E27FC236}">
                        <a16:creationId xmlns:a16="http://schemas.microsoft.com/office/drawing/2014/main" id="{8B33C54B-D6A3-471D-8C6D-27B505BD868C}"/>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70" name="Rounded Rectangle 184">
                    <a:extLst>
                      <a:ext uri="{FF2B5EF4-FFF2-40B4-BE49-F238E27FC236}">
                        <a16:creationId xmlns:a16="http://schemas.microsoft.com/office/drawing/2014/main" id="{33733F1F-DA86-4908-890C-E8618700DF65}"/>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nvGrpSpPr>
                  <p:cNvPr id="71" name="Group 70">
                    <a:extLst>
                      <a:ext uri="{FF2B5EF4-FFF2-40B4-BE49-F238E27FC236}">
                        <a16:creationId xmlns:a16="http://schemas.microsoft.com/office/drawing/2014/main" id="{174C524C-2B64-4CC8-B794-F44751557E91}"/>
                      </a:ext>
                    </a:extLst>
                  </p:cNvPr>
                  <p:cNvGrpSpPr/>
                  <p:nvPr/>
                </p:nvGrpSpPr>
                <p:grpSpPr>
                  <a:xfrm>
                    <a:off x="-267082" y="3531358"/>
                    <a:ext cx="152122" cy="225695"/>
                    <a:chOff x="11279466" y="5630123"/>
                    <a:chExt cx="137117" cy="225695"/>
                  </a:xfrm>
                </p:grpSpPr>
                <p:sp>
                  <p:nvSpPr>
                    <p:cNvPr id="72" name="Rectangle 71">
                      <a:extLst>
                        <a:ext uri="{FF2B5EF4-FFF2-40B4-BE49-F238E27FC236}">
                          <a16:creationId xmlns:a16="http://schemas.microsoft.com/office/drawing/2014/main" id="{DB51D945-102F-472D-B1AA-D4239F18188E}"/>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3" name="Rectangle 72">
                      <a:extLst>
                        <a:ext uri="{FF2B5EF4-FFF2-40B4-BE49-F238E27FC236}">
                          <a16:creationId xmlns:a16="http://schemas.microsoft.com/office/drawing/2014/main" id="{C766B45A-516E-44F1-A62E-73D3F0326754}"/>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4" name="Rounded Rectangle 195">
                      <a:extLst>
                        <a:ext uri="{FF2B5EF4-FFF2-40B4-BE49-F238E27FC236}">
                          <a16:creationId xmlns:a16="http://schemas.microsoft.com/office/drawing/2014/main" id="{BAE2D6D1-0737-4411-AB2D-94CDDC64F46E}"/>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5" name="Rounded Rectangle 196">
                      <a:extLst>
                        <a:ext uri="{FF2B5EF4-FFF2-40B4-BE49-F238E27FC236}">
                          <a16:creationId xmlns:a16="http://schemas.microsoft.com/office/drawing/2014/main" id="{5DB3D146-27C2-47A2-A02C-C6E537E4E997}"/>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6" name="Rounded Rectangle 197">
                      <a:extLst>
                        <a:ext uri="{FF2B5EF4-FFF2-40B4-BE49-F238E27FC236}">
                          <a16:creationId xmlns:a16="http://schemas.microsoft.com/office/drawing/2014/main" id="{58397F08-EED7-44B0-A6C7-D3F395FAE802}"/>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7" name="Rounded Rectangle 198">
                      <a:extLst>
                        <a:ext uri="{FF2B5EF4-FFF2-40B4-BE49-F238E27FC236}">
                          <a16:creationId xmlns:a16="http://schemas.microsoft.com/office/drawing/2014/main" id="{6EAF7697-34CF-4E5A-8A54-DA73946C2DE2}"/>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47" name="Group 46">
                  <a:extLst>
                    <a:ext uri="{FF2B5EF4-FFF2-40B4-BE49-F238E27FC236}">
                      <a16:creationId xmlns:a16="http://schemas.microsoft.com/office/drawing/2014/main" id="{B01F78E1-6BCD-47FD-B12B-64F5C7772860}"/>
                    </a:ext>
                  </a:extLst>
                </p:cNvPr>
                <p:cNvGrpSpPr/>
                <p:nvPr/>
              </p:nvGrpSpPr>
              <p:grpSpPr>
                <a:xfrm>
                  <a:off x="505834" y="3069727"/>
                  <a:ext cx="408640" cy="294744"/>
                  <a:chOff x="505834" y="3069727"/>
                  <a:chExt cx="408640" cy="294744"/>
                </a:xfrm>
              </p:grpSpPr>
              <p:sp>
                <p:nvSpPr>
                  <p:cNvPr id="61" name="Rectangle 60">
                    <a:extLst>
                      <a:ext uri="{FF2B5EF4-FFF2-40B4-BE49-F238E27FC236}">
                        <a16:creationId xmlns:a16="http://schemas.microsoft.com/office/drawing/2014/main" id="{ACC95F33-0F4C-49DF-8799-1A03C27CBA82}"/>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2" name="Rectangle 61">
                    <a:extLst>
                      <a:ext uri="{FF2B5EF4-FFF2-40B4-BE49-F238E27FC236}">
                        <a16:creationId xmlns:a16="http://schemas.microsoft.com/office/drawing/2014/main" id="{0F040955-9E7F-4EE7-A254-B9C033E86707}"/>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3" name="Rectangle 62">
                    <a:extLst>
                      <a:ext uri="{FF2B5EF4-FFF2-40B4-BE49-F238E27FC236}">
                        <a16:creationId xmlns:a16="http://schemas.microsoft.com/office/drawing/2014/main" id="{A753C732-6EB8-4923-99AB-83A74CEA25FD}"/>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4" name="Rectangle 63">
                    <a:extLst>
                      <a:ext uri="{FF2B5EF4-FFF2-40B4-BE49-F238E27FC236}">
                        <a16:creationId xmlns:a16="http://schemas.microsoft.com/office/drawing/2014/main" id="{204D4301-3CD6-4925-A933-BEAF42420CD8}"/>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ounded Rectangle 176">
                    <a:extLst>
                      <a:ext uri="{FF2B5EF4-FFF2-40B4-BE49-F238E27FC236}">
                        <a16:creationId xmlns:a16="http://schemas.microsoft.com/office/drawing/2014/main" id="{73E00024-B02C-421C-9C7E-EEF11B6DFCF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Rounded Rectangle 177">
                    <a:extLst>
                      <a:ext uri="{FF2B5EF4-FFF2-40B4-BE49-F238E27FC236}">
                        <a16:creationId xmlns:a16="http://schemas.microsoft.com/office/drawing/2014/main" id="{0BA378FB-1F51-40F2-B650-C8EDC4A8AAD4}"/>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7" name="Rounded Rectangle 178">
                    <a:extLst>
                      <a:ext uri="{FF2B5EF4-FFF2-40B4-BE49-F238E27FC236}">
                        <a16:creationId xmlns:a16="http://schemas.microsoft.com/office/drawing/2014/main" id="{3DE2D09D-0081-4584-ADEE-EC0B1BFDEC0B}"/>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48" name="Freeform 179">
                  <a:extLst>
                    <a:ext uri="{FF2B5EF4-FFF2-40B4-BE49-F238E27FC236}">
                      <a16:creationId xmlns:a16="http://schemas.microsoft.com/office/drawing/2014/main" id="{62A23DE7-E2BE-4D18-9568-86BE9108E50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9" name="Group 48">
                  <a:extLst>
                    <a:ext uri="{FF2B5EF4-FFF2-40B4-BE49-F238E27FC236}">
                      <a16:creationId xmlns:a16="http://schemas.microsoft.com/office/drawing/2014/main" id="{D14BFAD0-F649-4D12-95AC-31E466D49A1F}"/>
                    </a:ext>
                  </a:extLst>
                </p:cNvPr>
                <p:cNvGrpSpPr/>
                <p:nvPr/>
              </p:nvGrpSpPr>
              <p:grpSpPr>
                <a:xfrm>
                  <a:off x="501923" y="3414781"/>
                  <a:ext cx="268776" cy="244565"/>
                  <a:chOff x="501923" y="3414781"/>
                  <a:chExt cx="268776" cy="244565"/>
                </a:xfrm>
              </p:grpSpPr>
              <p:sp>
                <p:nvSpPr>
                  <p:cNvPr id="50" name="Rounded Rectangle 182">
                    <a:extLst>
                      <a:ext uri="{FF2B5EF4-FFF2-40B4-BE49-F238E27FC236}">
                        <a16:creationId xmlns:a16="http://schemas.microsoft.com/office/drawing/2014/main" id="{9C7A506A-D108-46F9-8426-6733CB80772B}"/>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050" b="0" i="0" u="none" strike="noStrike" kern="0" cap="none" spc="-52"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1" name="Oval 50">
                    <a:extLst>
                      <a:ext uri="{FF2B5EF4-FFF2-40B4-BE49-F238E27FC236}">
                        <a16:creationId xmlns:a16="http://schemas.microsoft.com/office/drawing/2014/main" id="{DDC04D83-EDDE-4515-B7B6-CDFD51144587}"/>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52" name="Rounded Rectangle 184">
                    <a:extLst>
                      <a:ext uri="{FF2B5EF4-FFF2-40B4-BE49-F238E27FC236}">
                        <a16:creationId xmlns:a16="http://schemas.microsoft.com/office/drawing/2014/main" id="{F546B24B-618C-4CDF-BD97-1615382F1C57}"/>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nvGrpSpPr>
                  <p:cNvPr id="53" name="Group 52">
                    <a:extLst>
                      <a:ext uri="{FF2B5EF4-FFF2-40B4-BE49-F238E27FC236}">
                        <a16:creationId xmlns:a16="http://schemas.microsoft.com/office/drawing/2014/main" id="{E63456DE-7FCF-4C19-B6FB-C31AF2F8693F}"/>
                      </a:ext>
                    </a:extLst>
                  </p:cNvPr>
                  <p:cNvGrpSpPr/>
                  <p:nvPr/>
                </p:nvGrpSpPr>
                <p:grpSpPr>
                  <a:xfrm>
                    <a:off x="518311" y="3459175"/>
                    <a:ext cx="235999" cy="157484"/>
                    <a:chOff x="505834" y="3069727"/>
                    <a:chExt cx="408640" cy="294744"/>
                  </a:xfrm>
                </p:grpSpPr>
                <p:sp>
                  <p:nvSpPr>
                    <p:cNvPr id="54" name="Rectangle 53">
                      <a:extLst>
                        <a:ext uri="{FF2B5EF4-FFF2-40B4-BE49-F238E27FC236}">
                          <a16:creationId xmlns:a16="http://schemas.microsoft.com/office/drawing/2014/main" id="{C2D298AC-C0CF-4EFC-A77A-B3BF45ADE9F2}"/>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a:extLst>
                        <a:ext uri="{FF2B5EF4-FFF2-40B4-BE49-F238E27FC236}">
                          <a16:creationId xmlns:a16="http://schemas.microsoft.com/office/drawing/2014/main" id="{C141E421-C464-4FCE-994A-F98F9CC3B170}"/>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6" name="Rectangle 55">
                      <a:extLst>
                        <a:ext uri="{FF2B5EF4-FFF2-40B4-BE49-F238E27FC236}">
                          <a16:creationId xmlns:a16="http://schemas.microsoft.com/office/drawing/2014/main" id="{47DABFAB-9B0B-46F2-A883-1E952FE0633B}"/>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7" name="Rectangle 56">
                      <a:extLst>
                        <a:ext uri="{FF2B5EF4-FFF2-40B4-BE49-F238E27FC236}">
                          <a16:creationId xmlns:a16="http://schemas.microsoft.com/office/drawing/2014/main" id="{B5D83530-2EB0-4D6C-980C-56E6FD667F2E}"/>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8" name="Rounded Rectangle 176">
                      <a:extLst>
                        <a:ext uri="{FF2B5EF4-FFF2-40B4-BE49-F238E27FC236}">
                          <a16:creationId xmlns:a16="http://schemas.microsoft.com/office/drawing/2014/main" id="{D7D7EA45-EC6E-43F3-9DD7-7DDEF7E9E097}"/>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9" name="Rounded Rectangle 177">
                      <a:extLst>
                        <a:ext uri="{FF2B5EF4-FFF2-40B4-BE49-F238E27FC236}">
                          <a16:creationId xmlns:a16="http://schemas.microsoft.com/office/drawing/2014/main" id="{2ADB391D-F5AC-4628-8E98-84AE681E7640}"/>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ounded Rectangle 178">
                      <a:extLst>
                        <a:ext uri="{FF2B5EF4-FFF2-40B4-BE49-F238E27FC236}">
                          <a16:creationId xmlns:a16="http://schemas.microsoft.com/office/drawing/2014/main" id="{24EC7D38-8C51-4806-B591-1DF78562BAD6}"/>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grpSp>
        <p:sp>
          <p:nvSpPr>
            <p:cNvPr id="15" name="TextBox 14">
              <a:extLst>
                <a:ext uri="{FF2B5EF4-FFF2-40B4-BE49-F238E27FC236}">
                  <a16:creationId xmlns:a16="http://schemas.microsoft.com/office/drawing/2014/main" id="{14F8CBA1-A3D6-4810-8868-280E6DC3828C}"/>
                </a:ext>
              </a:extLst>
            </p:cNvPr>
            <p:cNvSpPr txBox="1"/>
            <p:nvPr/>
          </p:nvSpPr>
          <p:spPr>
            <a:xfrm>
              <a:off x="45431" y="3862175"/>
              <a:ext cx="1504650" cy="57708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FILES AND MEDIA</a:t>
              </a:r>
              <a:b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 name="Group 15">
              <a:extLst>
                <a:ext uri="{FF2B5EF4-FFF2-40B4-BE49-F238E27FC236}">
                  <a16:creationId xmlns:a16="http://schemas.microsoft.com/office/drawing/2014/main" id="{0A8542C1-1E48-41CC-A8E7-69234DF3C963}"/>
                </a:ext>
              </a:extLst>
            </p:cNvPr>
            <p:cNvGrpSpPr/>
            <p:nvPr/>
          </p:nvGrpSpPr>
          <p:grpSpPr>
            <a:xfrm>
              <a:off x="216359" y="3496428"/>
              <a:ext cx="1162794" cy="318190"/>
              <a:chOff x="149010" y="2104220"/>
              <a:chExt cx="1139936" cy="311980"/>
            </a:xfrm>
          </p:grpSpPr>
          <p:pic>
            <p:nvPicPr>
              <p:cNvPr id="40" name="Graphic 39">
                <a:extLst>
                  <a:ext uri="{FF2B5EF4-FFF2-40B4-BE49-F238E27FC236}">
                    <a16:creationId xmlns:a16="http://schemas.microsoft.com/office/drawing/2014/main" id="{4F2A4324-C4BD-4C30-9FF9-7A1450ECE6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010" y="2124261"/>
                <a:ext cx="271899" cy="271899"/>
              </a:xfrm>
              <a:prstGeom prst="rect">
                <a:avLst/>
              </a:prstGeom>
            </p:spPr>
          </p:pic>
          <p:sp>
            <p:nvSpPr>
              <p:cNvPr id="41" name="Freeform: Shape 40">
                <a:extLst>
                  <a:ext uri="{FF2B5EF4-FFF2-40B4-BE49-F238E27FC236}">
                    <a16:creationId xmlns:a16="http://schemas.microsoft.com/office/drawing/2014/main" id="{679F5343-E832-4DA8-A97D-DE6F812A4D4F}"/>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r</a:t>
                </a:r>
              </a:p>
            </p:txBody>
          </p:sp>
          <p:pic>
            <p:nvPicPr>
              <p:cNvPr id="42" name="Picture 41">
                <a:extLst>
                  <a:ext uri="{FF2B5EF4-FFF2-40B4-BE49-F238E27FC236}">
                    <a16:creationId xmlns:a16="http://schemas.microsoft.com/office/drawing/2014/main" id="{C434BF40-86CA-4F20-86F5-A5DB618DE0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17" name="TextBox 16">
              <a:extLst>
                <a:ext uri="{FF2B5EF4-FFF2-40B4-BE49-F238E27FC236}">
                  <a16:creationId xmlns:a16="http://schemas.microsoft.com/office/drawing/2014/main" id="{1278206E-55DD-46CD-A42A-F38B42DCD883}"/>
                </a:ext>
              </a:extLst>
            </p:cNvPr>
            <p:cNvSpPr txBox="1"/>
            <p:nvPr/>
          </p:nvSpPr>
          <p:spPr>
            <a:xfrm>
              <a:off x="146005" y="2437861"/>
              <a:ext cx="1337226" cy="415498"/>
            </a:xfrm>
            <a:prstGeom prst="rect">
              <a:avLst/>
            </a:prstGeom>
            <a:noFill/>
          </p:spPr>
          <p:txBody>
            <a:bodyPr wrap="none" lIns="91440" tIns="45720" rIns="91440" bIns="45720" rtlCol="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8" name="Group 17">
              <a:extLst>
                <a:ext uri="{FF2B5EF4-FFF2-40B4-BE49-F238E27FC236}">
                  <a16:creationId xmlns:a16="http://schemas.microsoft.com/office/drawing/2014/main" id="{EB3757DA-F0B9-416A-B17D-294D53BBCAFB}"/>
                </a:ext>
              </a:extLst>
            </p:cNvPr>
            <p:cNvGrpSpPr/>
            <p:nvPr/>
          </p:nvGrpSpPr>
          <p:grpSpPr>
            <a:xfrm>
              <a:off x="543391" y="1964492"/>
              <a:ext cx="675110" cy="476324"/>
              <a:chOff x="490076" y="4279014"/>
              <a:chExt cx="903210" cy="637350"/>
            </a:xfrm>
          </p:grpSpPr>
          <p:grpSp>
            <p:nvGrpSpPr>
              <p:cNvPr id="20" name="Group 19">
                <a:extLst>
                  <a:ext uri="{FF2B5EF4-FFF2-40B4-BE49-F238E27FC236}">
                    <a16:creationId xmlns:a16="http://schemas.microsoft.com/office/drawing/2014/main" id="{39B273E6-EB30-4CA5-A0F8-27B4BF7D4055}"/>
                  </a:ext>
                </a:extLst>
              </p:cNvPr>
              <p:cNvGrpSpPr/>
              <p:nvPr/>
            </p:nvGrpSpPr>
            <p:grpSpPr>
              <a:xfrm>
                <a:off x="490076" y="4279014"/>
                <a:ext cx="709853" cy="637350"/>
                <a:chOff x="8331639" y="4886641"/>
                <a:chExt cx="1370300" cy="1230341"/>
              </a:xfrm>
            </p:grpSpPr>
            <p:grpSp>
              <p:nvGrpSpPr>
                <p:cNvPr id="31" name="Group 30">
                  <a:extLst>
                    <a:ext uri="{FF2B5EF4-FFF2-40B4-BE49-F238E27FC236}">
                      <a16:creationId xmlns:a16="http://schemas.microsoft.com/office/drawing/2014/main" id="{4DF25DD3-0AED-4E25-A9C1-CE8983F6CFF2}"/>
                    </a:ext>
                  </a:extLst>
                </p:cNvPr>
                <p:cNvGrpSpPr/>
                <p:nvPr/>
              </p:nvGrpSpPr>
              <p:grpSpPr>
                <a:xfrm>
                  <a:off x="8331639" y="4886641"/>
                  <a:ext cx="1370300" cy="1230341"/>
                  <a:chOff x="-2759707" y="1099472"/>
                  <a:chExt cx="7926138" cy="6799719"/>
                </a:xfrm>
              </p:grpSpPr>
              <p:sp>
                <p:nvSpPr>
                  <p:cNvPr id="36" name="Rectangle 317">
                    <a:extLst>
                      <a:ext uri="{FF2B5EF4-FFF2-40B4-BE49-F238E27FC236}">
                        <a16:creationId xmlns:a16="http://schemas.microsoft.com/office/drawing/2014/main" id="{7708ED91-5146-4893-80A1-E802CC5274C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7" name="Rounded Rectangle 162">
                    <a:extLst>
                      <a:ext uri="{FF2B5EF4-FFF2-40B4-BE49-F238E27FC236}">
                        <a16:creationId xmlns:a16="http://schemas.microsoft.com/office/drawing/2014/main" id="{28B3E129-8B5F-4050-9F4A-8C5F54C57C34}"/>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B7F15EE1-18F9-41FA-AEEE-20897D5D98E9}"/>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9" name="Rectangle 38">
                    <a:extLst>
                      <a:ext uri="{FF2B5EF4-FFF2-40B4-BE49-F238E27FC236}">
                        <a16:creationId xmlns:a16="http://schemas.microsoft.com/office/drawing/2014/main" id="{A0F136C3-E7B3-47B4-8B09-ECB4707F73BB}"/>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32" name="Group 31">
                  <a:extLst>
                    <a:ext uri="{FF2B5EF4-FFF2-40B4-BE49-F238E27FC236}">
                      <a16:creationId xmlns:a16="http://schemas.microsoft.com/office/drawing/2014/main" id="{2095F4F0-1D83-4605-A2CE-FBF6A99D9D38}"/>
                    </a:ext>
                  </a:extLst>
                </p:cNvPr>
                <p:cNvGrpSpPr/>
                <p:nvPr/>
              </p:nvGrpSpPr>
              <p:grpSpPr>
                <a:xfrm>
                  <a:off x="8809547" y="5122604"/>
                  <a:ext cx="418607" cy="484954"/>
                  <a:chOff x="8008997" y="3602971"/>
                  <a:chExt cx="1156786" cy="1376926"/>
                </a:xfrm>
              </p:grpSpPr>
              <p:sp>
                <p:nvSpPr>
                  <p:cNvPr id="33" name="Freeform 112">
                    <a:extLst>
                      <a:ext uri="{FF2B5EF4-FFF2-40B4-BE49-F238E27FC236}">
                        <a16:creationId xmlns:a16="http://schemas.microsoft.com/office/drawing/2014/main" id="{A1173771-F968-45D0-8DF7-CA09DC04D295}"/>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4" name="Freeform 113">
                    <a:extLst>
                      <a:ext uri="{FF2B5EF4-FFF2-40B4-BE49-F238E27FC236}">
                        <a16:creationId xmlns:a16="http://schemas.microsoft.com/office/drawing/2014/main" id="{F69A3A14-8CD5-495C-8C71-AAF30A2C2F25}"/>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5" name="Freeform 114">
                    <a:extLst>
                      <a:ext uri="{FF2B5EF4-FFF2-40B4-BE49-F238E27FC236}">
                        <a16:creationId xmlns:a16="http://schemas.microsoft.com/office/drawing/2014/main" id="{E4490D46-7B5C-448E-B41B-B12BB91F0CB2}"/>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1" name="Group 20">
                <a:extLst>
                  <a:ext uri="{FF2B5EF4-FFF2-40B4-BE49-F238E27FC236}">
                    <a16:creationId xmlns:a16="http://schemas.microsoft.com/office/drawing/2014/main" id="{5A6510D8-0361-49A1-BC19-72B2E0D595B9}"/>
                  </a:ext>
                </a:extLst>
              </p:cNvPr>
              <p:cNvGrpSpPr/>
              <p:nvPr/>
            </p:nvGrpSpPr>
            <p:grpSpPr>
              <a:xfrm>
                <a:off x="1121287" y="4532810"/>
                <a:ext cx="271999" cy="271999"/>
                <a:chOff x="6734349" y="1631589"/>
                <a:chExt cx="2704850" cy="2704850"/>
              </a:xfrm>
            </p:grpSpPr>
            <p:sp>
              <p:nvSpPr>
                <p:cNvPr id="22" name="Rectangle 21">
                  <a:extLst>
                    <a:ext uri="{FF2B5EF4-FFF2-40B4-BE49-F238E27FC236}">
                      <a16:creationId xmlns:a16="http://schemas.microsoft.com/office/drawing/2014/main" id="{C7AA8EC0-5EF8-43DF-854E-10703BF6D340}"/>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3" name="Rectangle 22">
                  <a:extLst>
                    <a:ext uri="{FF2B5EF4-FFF2-40B4-BE49-F238E27FC236}">
                      <a16:creationId xmlns:a16="http://schemas.microsoft.com/office/drawing/2014/main" id="{89050422-2216-4014-BF79-0421A92A3E42}"/>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4" name="Group 23">
                  <a:extLst>
                    <a:ext uri="{FF2B5EF4-FFF2-40B4-BE49-F238E27FC236}">
                      <a16:creationId xmlns:a16="http://schemas.microsoft.com/office/drawing/2014/main" id="{5651EE61-837C-4322-BCA9-8A018017913A}"/>
                    </a:ext>
                  </a:extLst>
                </p:cNvPr>
                <p:cNvGrpSpPr/>
                <p:nvPr/>
              </p:nvGrpSpPr>
              <p:grpSpPr>
                <a:xfrm rot="16200000">
                  <a:off x="6733543" y="2161430"/>
                  <a:ext cx="2704850" cy="1645167"/>
                  <a:chOff x="6734349" y="2021473"/>
                  <a:chExt cx="2704850" cy="1645167"/>
                </a:xfrm>
              </p:grpSpPr>
              <p:sp>
                <p:nvSpPr>
                  <p:cNvPr id="29" name="Rectangle 28">
                    <a:extLst>
                      <a:ext uri="{FF2B5EF4-FFF2-40B4-BE49-F238E27FC236}">
                        <a16:creationId xmlns:a16="http://schemas.microsoft.com/office/drawing/2014/main" id="{A659E60B-1144-43E7-AF92-BE2CC72A983F}"/>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Rectangle 29">
                    <a:extLst>
                      <a:ext uri="{FF2B5EF4-FFF2-40B4-BE49-F238E27FC236}">
                        <a16:creationId xmlns:a16="http://schemas.microsoft.com/office/drawing/2014/main" id="{B8D389FC-13BC-4130-BCDB-7E8C9E0D8F98}"/>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5" name="Rectangle 24">
                  <a:extLst>
                    <a:ext uri="{FF2B5EF4-FFF2-40B4-BE49-F238E27FC236}">
                      <a16:creationId xmlns:a16="http://schemas.microsoft.com/office/drawing/2014/main" id="{B59582CE-A811-4DE1-ADF9-09A72345C5D2}"/>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ounded Rectangle 263">
                  <a:extLst>
                    <a:ext uri="{FF2B5EF4-FFF2-40B4-BE49-F238E27FC236}">
                      <a16:creationId xmlns:a16="http://schemas.microsoft.com/office/drawing/2014/main" id="{322F55A1-FA00-4DC8-9CC7-DF4C33156EA6}"/>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ounded Rectangle 264">
                  <a:extLst>
                    <a:ext uri="{FF2B5EF4-FFF2-40B4-BE49-F238E27FC236}">
                      <a16:creationId xmlns:a16="http://schemas.microsoft.com/office/drawing/2014/main" id="{983A108D-F028-415C-92DC-5E8CB86162E1}"/>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Freeform 265">
                  <a:extLst>
                    <a:ext uri="{FF2B5EF4-FFF2-40B4-BE49-F238E27FC236}">
                      <a16:creationId xmlns:a16="http://schemas.microsoft.com/office/drawing/2014/main" id="{6EC7407E-67C8-4E91-B406-3018F19AEEFE}"/>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pic>
          <p:nvPicPr>
            <p:cNvPr id="19" name="Picture 18">
              <a:extLst>
                <a:ext uri="{FF2B5EF4-FFF2-40B4-BE49-F238E27FC236}">
                  <a16:creationId xmlns:a16="http://schemas.microsoft.com/office/drawing/2014/main" id="{A4084087-BD16-491C-B1CC-4AF88BED392B}"/>
                </a:ext>
              </a:extLst>
            </p:cNvPr>
            <p:cNvPicPr>
              <a:picLocks noChangeAspect="1"/>
            </p:cNvPicPr>
            <p:nvPr/>
          </p:nvPicPr>
          <p:blipFill>
            <a:blip r:embed="rId7"/>
            <a:stretch>
              <a:fillRect/>
            </a:stretch>
          </p:blipFill>
          <p:spPr>
            <a:xfrm>
              <a:off x="859796" y="2292189"/>
              <a:ext cx="274293" cy="177123"/>
            </a:xfrm>
            <a:prstGeom prst="rect">
              <a:avLst/>
            </a:prstGeom>
          </p:spPr>
        </p:pic>
      </p:grpSp>
      <p:cxnSp>
        <p:nvCxnSpPr>
          <p:cNvPr id="103" name="Connector: Elbow 102">
            <a:extLst>
              <a:ext uri="{FF2B5EF4-FFF2-40B4-BE49-F238E27FC236}">
                <a16:creationId xmlns:a16="http://schemas.microsoft.com/office/drawing/2014/main" id="{51A7AA2A-55DB-4FF4-8AD6-A9E562F7EAC3}"/>
              </a:ext>
            </a:extLst>
          </p:cNvPr>
          <p:cNvCxnSpPr>
            <a:cxnSpLocks/>
            <a:stCxn id="17" idx="3"/>
            <a:endCxn id="116" idx="1"/>
          </p:cNvCxnSpPr>
          <p:nvPr/>
        </p:nvCxnSpPr>
        <p:spPr>
          <a:xfrm flipV="1">
            <a:off x="1483231" y="830452"/>
            <a:ext cx="666303" cy="1835783"/>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5C5DE012-83A5-4AE8-ACD6-749A3EE39E9F}"/>
              </a:ext>
            </a:extLst>
          </p:cNvPr>
          <p:cNvPicPr>
            <a:picLocks noChangeAspect="1"/>
          </p:cNvPicPr>
          <p:nvPr/>
        </p:nvPicPr>
        <p:blipFill>
          <a:blip r:embed="rId8"/>
          <a:stretch>
            <a:fillRect/>
          </a:stretch>
        </p:blipFill>
        <p:spPr>
          <a:xfrm>
            <a:off x="2875283" y="487963"/>
            <a:ext cx="395269" cy="395269"/>
          </a:xfrm>
          <a:prstGeom prst="rect">
            <a:avLst/>
          </a:prstGeom>
          <a:noFill/>
        </p:spPr>
      </p:pic>
      <p:sp>
        <p:nvSpPr>
          <p:cNvPr id="113" name="TextBox 112">
            <a:extLst>
              <a:ext uri="{FF2B5EF4-FFF2-40B4-BE49-F238E27FC236}">
                <a16:creationId xmlns:a16="http://schemas.microsoft.com/office/drawing/2014/main" id="{760FA1A8-C022-416A-A05B-A7DAA9065E73}"/>
              </a:ext>
            </a:extLst>
          </p:cNvPr>
          <p:cNvSpPr txBox="1"/>
          <p:nvPr/>
        </p:nvSpPr>
        <p:spPr>
          <a:xfrm>
            <a:off x="2231104" y="853550"/>
            <a:ext cx="58541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HUBS</a:t>
            </a:r>
          </a:p>
        </p:txBody>
      </p:sp>
      <p:sp>
        <p:nvSpPr>
          <p:cNvPr id="114" name="TextBox 113">
            <a:extLst>
              <a:ext uri="{FF2B5EF4-FFF2-40B4-BE49-F238E27FC236}">
                <a16:creationId xmlns:a16="http://schemas.microsoft.com/office/drawing/2014/main" id="{868DB743-CD79-456A-BBFE-6E07B2D7B2CB}"/>
              </a:ext>
            </a:extLst>
          </p:cNvPr>
          <p:cNvSpPr txBox="1"/>
          <p:nvPr/>
        </p:nvSpPr>
        <p:spPr>
          <a:xfrm>
            <a:off x="2848361" y="874888"/>
            <a:ext cx="460382"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HUB</a:t>
            </a:r>
          </a:p>
        </p:txBody>
      </p:sp>
      <p:sp>
        <p:nvSpPr>
          <p:cNvPr id="115" name="TextBox 114">
            <a:extLst>
              <a:ext uri="{FF2B5EF4-FFF2-40B4-BE49-F238E27FC236}">
                <a16:creationId xmlns:a16="http://schemas.microsoft.com/office/drawing/2014/main" id="{DF2ACE38-F8CF-40F7-AE49-ACB872B4CC5D}"/>
              </a:ext>
            </a:extLst>
          </p:cNvPr>
          <p:cNvSpPr txBox="1"/>
          <p:nvPr/>
        </p:nvSpPr>
        <p:spPr>
          <a:xfrm>
            <a:off x="3292230" y="905202"/>
            <a:ext cx="1635996" cy="25391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HDINSIGHT </a:t>
            </a:r>
          </a:p>
        </p:txBody>
      </p:sp>
      <p:sp>
        <p:nvSpPr>
          <p:cNvPr id="116" name="Rectangle: Rounded Corners 115">
            <a:extLst>
              <a:ext uri="{FF2B5EF4-FFF2-40B4-BE49-F238E27FC236}">
                <a16:creationId xmlns:a16="http://schemas.microsoft.com/office/drawing/2014/main" id="{F84787BA-90BB-45BC-B983-8305A8576198}"/>
              </a:ext>
            </a:extLst>
          </p:cNvPr>
          <p:cNvSpPr/>
          <p:nvPr/>
        </p:nvSpPr>
        <p:spPr bwMode="auto">
          <a:xfrm>
            <a:off x="2149534" y="356195"/>
            <a:ext cx="2708844" cy="948514"/>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117" name="Picture 8" descr="Image result for Apache Kafka icon">
            <a:extLst>
              <a:ext uri="{FF2B5EF4-FFF2-40B4-BE49-F238E27FC236}">
                <a16:creationId xmlns:a16="http://schemas.microsoft.com/office/drawing/2014/main" id="{497EA3A4-3A58-4A7B-B536-C335AE90AD0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78604" y="404084"/>
            <a:ext cx="930925" cy="558555"/>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6" descr="https://pbs.twimg.com/profile_images/928135110217441280/voCtWZjZ.jpg">
            <a:extLst>
              <a:ext uri="{FF2B5EF4-FFF2-40B4-BE49-F238E27FC236}">
                <a16:creationId xmlns:a16="http://schemas.microsoft.com/office/drawing/2014/main" id="{1018EE6D-3911-4D2C-B96C-E406E7B1AEA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79685" y="459313"/>
            <a:ext cx="456608" cy="45660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 descr="Image result for Azure Event Hub icon">
            <a:extLst>
              <a:ext uri="{FF2B5EF4-FFF2-40B4-BE49-F238E27FC236}">
                <a16:creationId xmlns:a16="http://schemas.microsoft.com/office/drawing/2014/main" id="{3A975C3C-382C-4340-8038-60CBDE97CA1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18979" y="493774"/>
            <a:ext cx="368980" cy="368980"/>
          </a:xfrm>
          <a:prstGeom prst="rect">
            <a:avLst/>
          </a:prstGeom>
          <a:noFill/>
          <a:extLst/>
        </p:spPr>
      </p:pic>
      <p:sp>
        <p:nvSpPr>
          <p:cNvPr id="120" name="TextBox 119">
            <a:extLst>
              <a:ext uri="{FF2B5EF4-FFF2-40B4-BE49-F238E27FC236}">
                <a16:creationId xmlns:a16="http://schemas.microsoft.com/office/drawing/2014/main" id="{05A5A421-817A-4F9F-A99C-1F71DF30D1A5}"/>
              </a:ext>
            </a:extLst>
          </p:cNvPr>
          <p:cNvSpPr txBox="1"/>
          <p:nvPr/>
        </p:nvSpPr>
        <p:spPr>
          <a:xfrm>
            <a:off x="2010632" y="-22498"/>
            <a:ext cx="204293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STREAM INGESTION</a:t>
            </a:r>
          </a:p>
        </p:txBody>
      </p:sp>
      <p:pic>
        <p:nvPicPr>
          <p:cNvPr id="121" name="Picture 120">
            <a:extLst>
              <a:ext uri="{FF2B5EF4-FFF2-40B4-BE49-F238E27FC236}">
                <a16:creationId xmlns:a16="http://schemas.microsoft.com/office/drawing/2014/main" id="{CD77F8C9-5528-4179-B616-0CFA8F483116}"/>
              </a:ext>
            </a:extLst>
          </p:cNvPr>
          <p:cNvPicPr>
            <a:picLocks noChangeAspect="1"/>
          </p:cNvPicPr>
          <p:nvPr/>
        </p:nvPicPr>
        <p:blipFill>
          <a:blip r:embed="rId12"/>
          <a:stretch>
            <a:fillRect/>
          </a:stretch>
        </p:blipFill>
        <p:spPr>
          <a:xfrm>
            <a:off x="5924923" y="313383"/>
            <a:ext cx="649917" cy="649917"/>
          </a:xfrm>
          <a:prstGeom prst="rect">
            <a:avLst/>
          </a:prstGeom>
          <a:noFill/>
        </p:spPr>
      </p:pic>
      <p:sp>
        <p:nvSpPr>
          <p:cNvPr id="122" name="TextBox 121">
            <a:extLst>
              <a:ext uri="{FF2B5EF4-FFF2-40B4-BE49-F238E27FC236}">
                <a16:creationId xmlns:a16="http://schemas.microsoft.com/office/drawing/2014/main" id="{F148E60F-99CE-45F8-A729-9475E96683E6}"/>
              </a:ext>
            </a:extLst>
          </p:cNvPr>
          <p:cNvSpPr txBox="1"/>
          <p:nvPr/>
        </p:nvSpPr>
        <p:spPr>
          <a:xfrm>
            <a:off x="5786384" y="886472"/>
            <a:ext cx="915635" cy="415498"/>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 </a:t>
            </a:r>
          </a:p>
        </p:txBody>
      </p:sp>
      <p:sp>
        <p:nvSpPr>
          <p:cNvPr id="123" name="TextBox 122">
            <a:extLst>
              <a:ext uri="{FF2B5EF4-FFF2-40B4-BE49-F238E27FC236}">
                <a16:creationId xmlns:a16="http://schemas.microsoft.com/office/drawing/2014/main" id="{7F837799-5FD2-4418-81BD-F3A39B9B2F7C}"/>
              </a:ext>
            </a:extLst>
          </p:cNvPr>
          <p:cNvSpPr txBox="1"/>
          <p:nvPr/>
        </p:nvSpPr>
        <p:spPr>
          <a:xfrm>
            <a:off x="8015026" y="897248"/>
            <a:ext cx="93807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STORM on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 </a:t>
            </a:r>
          </a:p>
        </p:txBody>
      </p:sp>
      <p:sp>
        <p:nvSpPr>
          <p:cNvPr id="124" name="Rectangle 123">
            <a:extLst>
              <a:ext uri="{FF2B5EF4-FFF2-40B4-BE49-F238E27FC236}">
                <a16:creationId xmlns:a16="http://schemas.microsoft.com/office/drawing/2014/main" id="{A4030F3D-373E-4035-AC3A-6ECBD728DDA5}"/>
              </a:ext>
            </a:extLst>
          </p:cNvPr>
          <p:cNvSpPr/>
          <p:nvPr/>
        </p:nvSpPr>
        <p:spPr>
          <a:xfrm>
            <a:off x="6610175" y="877070"/>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Streaming)</a:t>
            </a:r>
          </a:p>
        </p:txBody>
      </p:sp>
      <p:sp>
        <p:nvSpPr>
          <p:cNvPr id="126" name="Rectangle: Rounded Corners 125">
            <a:extLst>
              <a:ext uri="{FF2B5EF4-FFF2-40B4-BE49-F238E27FC236}">
                <a16:creationId xmlns:a16="http://schemas.microsoft.com/office/drawing/2014/main" id="{1A802EF5-1024-4479-B15A-32362EBDBB43}"/>
              </a:ext>
            </a:extLst>
          </p:cNvPr>
          <p:cNvSpPr/>
          <p:nvPr/>
        </p:nvSpPr>
        <p:spPr bwMode="auto">
          <a:xfrm>
            <a:off x="5737161" y="318366"/>
            <a:ext cx="3303450" cy="1056045"/>
          </a:xfrm>
          <a:custGeom>
            <a:avLst/>
            <a:gdLst>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176011 w 3303450"/>
              <a:gd name="connsiteY6" fmla="*/ 1056045 h 1056045"/>
              <a:gd name="connsiteX7" fmla="*/ 0 w 3303450"/>
              <a:gd name="connsiteY7" fmla="*/ 880034 h 1056045"/>
              <a:gd name="connsiteX8" fmla="*/ 0 w 3303450"/>
              <a:gd name="connsiteY8" fmla="*/ 176011 h 1056045"/>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803339 w 3303450"/>
              <a:gd name="connsiteY6" fmla="*/ 1053234 h 1056045"/>
              <a:gd name="connsiteX7" fmla="*/ 176011 w 3303450"/>
              <a:gd name="connsiteY7" fmla="*/ 1056045 h 1056045"/>
              <a:gd name="connsiteX8" fmla="*/ 0 w 3303450"/>
              <a:gd name="connsiteY8" fmla="*/ 880034 h 1056045"/>
              <a:gd name="connsiteX9" fmla="*/ 0 w 3303450"/>
              <a:gd name="connsiteY9" fmla="*/ 176011 h 1056045"/>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2314639 w 3303450"/>
              <a:gd name="connsiteY6" fmla="*/ 1053234 h 1056045"/>
              <a:gd name="connsiteX7" fmla="*/ 803339 w 3303450"/>
              <a:gd name="connsiteY7" fmla="*/ 1053234 h 1056045"/>
              <a:gd name="connsiteX8" fmla="*/ 176011 w 3303450"/>
              <a:gd name="connsiteY8" fmla="*/ 1056045 h 1056045"/>
              <a:gd name="connsiteX9" fmla="*/ 0 w 3303450"/>
              <a:gd name="connsiteY9" fmla="*/ 880034 h 1056045"/>
              <a:gd name="connsiteX10" fmla="*/ 0 w 3303450"/>
              <a:gd name="connsiteY10" fmla="*/ 176011 h 105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3450" h="1056045">
                <a:moveTo>
                  <a:pt x="0" y="176011"/>
                </a:moveTo>
                <a:cubicBezTo>
                  <a:pt x="0" y="78803"/>
                  <a:pt x="78803" y="0"/>
                  <a:pt x="176011" y="0"/>
                </a:cubicBezTo>
                <a:lnTo>
                  <a:pt x="3127439" y="0"/>
                </a:lnTo>
                <a:cubicBezTo>
                  <a:pt x="3224647" y="0"/>
                  <a:pt x="3303450" y="78803"/>
                  <a:pt x="3303450" y="176011"/>
                </a:cubicBezTo>
                <a:lnTo>
                  <a:pt x="3303450" y="880034"/>
                </a:lnTo>
                <a:cubicBezTo>
                  <a:pt x="3303450" y="977242"/>
                  <a:pt x="3224647" y="1056045"/>
                  <a:pt x="3127439" y="1056045"/>
                </a:cubicBezTo>
                <a:lnTo>
                  <a:pt x="2314639" y="1053234"/>
                </a:lnTo>
                <a:lnTo>
                  <a:pt x="803339" y="1053234"/>
                </a:lnTo>
                <a:lnTo>
                  <a:pt x="176011" y="1056045"/>
                </a:lnTo>
                <a:cubicBezTo>
                  <a:pt x="78803" y="1056045"/>
                  <a:pt x="0" y="977242"/>
                  <a:pt x="0" y="880034"/>
                </a:cubicBezTo>
                <a:lnTo>
                  <a:pt x="0" y="176011"/>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127" name="Picture 2" descr="Image result for Apache Storm icon">
            <a:extLst>
              <a:ext uri="{FF2B5EF4-FFF2-40B4-BE49-F238E27FC236}">
                <a16:creationId xmlns:a16="http://schemas.microsoft.com/office/drawing/2014/main" id="{A28DC884-DF94-4BB8-AD35-7972BAE3C22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82481" y="401945"/>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6" descr="https://pbs.twimg.com/profile_images/928135110217441280/voCtWZjZ.jpg">
            <a:extLst>
              <a:ext uri="{FF2B5EF4-FFF2-40B4-BE49-F238E27FC236}">
                <a16:creationId xmlns:a16="http://schemas.microsoft.com/office/drawing/2014/main" id="{9C5B303E-90D3-44F7-8FA3-E349329A884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77123" y="403404"/>
            <a:ext cx="505358" cy="505358"/>
          </a:xfrm>
          <a:prstGeom prst="rect">
            <a:avLst/>
          </a:prstGeom>
          <a:noFill/>
          <a:extLst>
            <a:ext uri="{909E8E84-426E-40DD-AFC4-6F175D3DCCD1}">
              <a14:hiddenFill xmlns:a14="http://schemas.microsoft.com/office/drawing/2010/main">
                <a:solidFill>
                  <a:srgbClr val="FFFFFF"/>
                </a:solidFill>
              </a14:hiddenFill>
            </a:ext>
          </a:extLst>
        </p:spPr>
      </p:pic>
      <p:cxnSp>
        <p:nvCxnSpPr>
          <p:cNvPr id="129" name="Straight Arrow Connector 128">
            <a:extLst>
              <a:ext uri="{FF2B5EF4-FFF2-40B4-BE49-F238E27FC236}">
                <a16:creationId xmlns:a16="http://schemas.microsoft.com/office/drawing/2014/main" id="{914D96C0-516B-4D1D-A97D-C58C20CE61C9}"/>
              </a:ext>
            </a:extLst>
          </p:cNvPr>
          <p:cNvCxnSpPr>
            <a:cxnSpLocks/>
            <a:stCxn id="116" idx="3"/>
          </p:cNvCxnSpPr>
          <p:nvPr/>
        </p:nvCxnSpPr>
        <p:spPr>
          <a:xfrm flipV="1">
            <a:off x="4858378" y="826927"/>
            <a:ext cx="878783" cy="3525"/>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668B144C-8FE5-40A8-918C-99937618EBEC}"/>
              </a:ext>
            </a:extLst>
          </p:cNvPr>
          <p:cNvSpPr txBox="1"/>
          <p:nvPr/>
        </p:nvSpPr>
        <p:spPr>
          <a:xfrm>
            <a:off x="5657002" y="-28872"/>
            <a:ext cx="1992597"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STREAM  ANALYTICS</a:t>
            </a:r>
          </a:p>
        </p:txBody>
      </p:sp>
      <p:sp>
        <p:nvSpPr>
          <p:cNvPr id="131" name="TextBox 130">
            <a:extLst>
              <a:ext uri="{FF2B5EF4-FFF2-40B4-BE49-F238E27FC236}">
                <a16:creationId xmlns:a16="http://schemas.microsoft.com/office/drawing/2014/main" id="{13BDB488-35D3-4FB1-86ED-3F2CFFE36469}"/>
              </a:ext>
            </a:extLst>
          </p:cNvPr>
          <p:cNvSpPr txBox="1"/>
          <p:nvPr/>
        </p:nvSpPr>
        <p:spPr>
          <a:xfrm>
            <a:off x="6137387" y="2553935"/>
            <a:ext cx="1004938" cy="5803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COGNITIVE SERVICES</a:t>
            </a:r>
          </a:p>
        </p:txBody>
      </p:sp>
      <p:pic>
        <p:nvPicPr>
          <p:cNvPr id="132" name="Picture 131">
            <a:extLst>
              <a:ext uri="{FF2B5EF4-FFF2-40B4-BE49-F238E27FC236}">
                <a16:creationId xmlns:a16="http://schemas.microsoft.com/office/drawing/2014/main" id="{B37D6D9E-DC7A-43D1-8C88-22456EB3DA0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405170" y="2172216"/>
            <a:ext cx="670390" cy="647646"/>
          </a:xfrm>
          <a:prstGeom prst="rect">
            <a:avLst/>
          </a:prstGeom>
          <a:noFill/>
        </p:spPr>
      </p:pic>
      <p:sp>
        <p:nvSpPr>
          <p:cNvPr id="133" name="Rectangle 132">
            <a:extLst>
              <a:ext uri="{FF2B5EF4-FFF2-40B4-BE49-F238E27FC236}">
                <a16:creationId xmlns:a16="http://schemas.microsoft.com/office/drawing/2014/main" id="{4D1FBB74-481E-489B-85EE-9E120478EC18}"/>
              </a:ext>
            </a:extLst>
          </p:cNvPr>
          <p:cNvSpPr/>
          <p:nvPr/>
        </p:nvSpPr>
        <p:spPr>
          <a:xfrm>
            <a:off x="7002443" y="2676594"/>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ML)</a:t>
            </a:r>
          </a:p>
        </p:txBody>
      </p:sp>
      <p:sp>
        <p:nvSpPr>
          <p:cNvPr id="134" name="Rectangle 133">
            <a:extLst>
              <a:ext uri="{FF2B5EF4-FFF2-40B4-BE49-F238E27FC236}">
                <a16:creationId xmlns:a16="http://schemas.microsoft.com/office/drawing/2014/main" id="{EB7ECBC1-66A2-4E08-BAF1-78195028D82A}"/>
              </a:ext>
            </a:extLst>
          </p:cNvPr>
          <p:cNvSpPr/>
          <p:nvPr/>
        </p:nvSpPr>
        <p:spPr bwMode="auto">
          <a:xfrm>
            <a:off x="5550651" y="2369206"/>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5" name="Rectangle: Rounded Corners 134">
            <a:extLst>
              <a:ext uri="{FF2B5EF4-FFF2-40B4-BE49-F238E27FC236}">
                <a16:creationId xmlns:a16="http://schemas.microsoft.com/office/drawing/2014/main" id="{918A769D-CB50-4F24-894B-93C3F53F4D25}"/>
              </a:ext>
            </a:extLst>
          </p:cNvPr>
          <p:cNvSpPr/>
          <p:nvPr/>
        </p:nvSpPr>
        <p:spPr bwMode="auto">
          <a:xfrm>
            <a:off x="5469175" y="2247899"/>
            <a:ext cx="2845705" cy="863601"/>
          </a:xfrm>
          <a:custGeom>
            <a:avLst/>
            <a:gdLst>
              <a:gd name="connsiteX0" fmla="*/ 0 w 2845705"/>
              <a:gd name="connsiteY0" fmla="*/ 139594 h 837546"/>
              <a:gd name="connsiteX1" fmla="*/ 139594 w 2845705"/>
              <a:gd name="connsiteY1" fmla="*/ 0 h 837546"/>
              <a:gd name="connsiteX2" fmla="*/ 2706111 w 2845705"/>
              <a:gd name="connsiteY2" fmla="*/ 0 h 837546"/>
              <a:gd name="connsiteX3" fmla="*/ 2845705 w 2845705"/>
              <a:gd name="connsiteY3" fmla="*/ 139594 h 837546"/>
              <a:gd name="connsiteX4" fmla="*/ 2845705 w 2845705"/>
              <a:gd name="connsiteY4" fmla="*/ 697952 h 837546"/>
              <a:gd name="connsiteX5" fmla="*/ 2706111 w 2845705"/>
              <a:gd name="connsiteY5" fmla="*/ 837546 h 837546"/>
              <a:gd name="connsiteX6" fmla="*/ 139594 w 2845705"/>
              <a:gd name="connsiteY6" fmla="*/ 837546 h 837546"/>
              <a:gd name="connsiteX7" fmla="*/ 0 w 2845705"/>
              <a:gd name="connsiteY7" fmla="*/ 697952 h 837546"/>
              <a:gd name="connsiteX8" fmla="*/ 0 w 2845705"/>
              <a:gd name="connsiteY8" fmla="*/ 139594 h 837546"/>
              <a:gd name="connsiteX0" fmla="*/ 0 w 2845705"/>
              <a:gd name="connsiteY0" fmla="*/ 162275 h 860227"/>
              <a:gd name="connsiteX1" fmla="*/ 139594 w 2845705"/>
              <a:gd name="connsiteY1" fmla="*/ 22681 h 860227"/>
              <a:gd name="connsiteX2" fmla="*/ 1541225 w 2845705"/>
              <a:gd name="connsiteY2" fmla="*/ 0 h 860227"/>
              <a:gd name="connsiteX3" fmla="*/ 2706111 w 2845705"/>
              <a:gd name="connsiteY3" fmla="*/ 22681 h 860227"/>
              <a:gd name="connsiteX4" fmla="*/ 2845705 w 2845705"/>
              <a:gd name="connsiteY4" fmla="*/ 162275 h 860227"/>
              <a:gd name="connsiteX5" fmla="*/ 2845705 w 2845705"/>
              <a:gd name="connsiteY5" fmla="*/ 720633 h 860227"/>
              <a:gd name="connsiteX6" fmla="*/ 2706111 w 2845705"/>
              <a:gd name="connsiteY6" fmla="*/ 860227 h 860227"/>
              <a:gd name="connsiteX7" fmla="*/ 139594 w 2845705"/>
              <a:gd name="connsiteY7" fmla="*/ 860227 h 860227"/>
              <a:gd name="connsiteX8" fmla="*/ 0 w 2845705"/>
              <a:gd name="connsiteY8" fmla="*/ 720633 h 860227"/>
              <a:gd name="connsiteX9" fmla="*/ 0 w 2845705"/>
              <a:gd name="connsiteY9" fmla="*/ 162275 h 860227"/>
              <a:gd name="connsiteX0" fmla="*/ 0 w 2845705"/>
              <a:gd name="connsiteY0" fmla="*/ 162275 h 863601"/>
              <a:gd name="connsiteX1" fmla="*/ 139594 w 2845705"/>
              <a:gd name="connsiteY1" fmla="*/ 22681 h 863601"/>
              <a:gd name="connsiteX2" fmla="*/ 1541225 w 2845705"/>
              <a:gd name="connsiteY2" fmla="*/ 0 h 863601"/>
              <a:gd name="connsiteX3" fmla="*/ 2706111 w 2845705"/>
              <a:gd name="connsiteY3" fmla="*/ 22681 h 863601"/>
              <a:gd name="connsiteX4" fmla="*/ 2845705 w 2845705"/>
              <a:gd name="connsiteY4" fmla="*/ 162275 h 863601"/>
              <a:gd name="connsiteX5" fmla="*/ 2845705 w 2845705"/>
              <a:gd name="connsiteY5" fmla="*/ 720633 h 863601"/>
              <a:gd name="connsiteX6" fmla="*/ 2706111 w 2845705"/>
              <a:gd name="connsiteY6" fmla="*/ 860227 h 863601"/>
              <a:gd name="connsiteX7" fmla="*/ 1515825 w 2845705"/>
              <a:gd name="connsiteY7" fmla="*/ 863601 h 863601"/>
              <a:gd name="connsiteX8" fmla="*/ 139594 w 2845705"/>
              <a:gd name="connsiteY8" fmla="*/ 860227 h 863601"/>
              <a:gd name="connsiteX9" fmla="*/ 0 w 2845705"/>
              <a:gd name="connsiteY9" fmla="*/ 720633 h 863601"/>
              <a:gd name="connsiteX10" fmla="*/ 0 w 2845705"/>
              <a:gd name="connsiteY10" fmla="*/ 162275 h 86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5705" h="863601">
                <a:moveTo>
                  <a:pt x="0" y="162275"/>
                </a:moveTo>
                <a:cubicBezTo>
                  <a:pt x="0" y="85179"/>
                  <a:pt x="62498" y="22681"/>
                  <a:pt x="139594" y="22681"/>
                </a:cubicBezTo>
                <a:lnTo>
                  <a:pt x="1541225" y="0"/>
                </a:lnTo>
                <a:lnTo>
                  <a:pt x="2706111" y="22681"/>
                </a:lnTo>
                <a:cubicBezTo>
                  <a:pt x="2783207" y="22681"/>
                  <a:pt x="2845705" y="85179"/>
                  <a:pt x="2845705" y="162275"/>
                </a:cubicBezTo>
                <a:lnTo>
                  <a:pt x="2845705" y="720633"/>
                </a:lnTo>
                <a:cubicBezTo>
                  <a:pt x="2845705" y="797729"/>
                  <a:pt x="2783207" y="860227"/>
                  <a:pt x="2706111" y="860227"/>
                </a:cubicBezTo>
                <a:lnTo>
                  <a:pt x="1515825" y="863601"/>
                </a:lnTo>
                <a:lnTo>
                  <a:pt x="139594" y="860227"/>
                </a:lnTo>
                <a:cubicBezTo>
                  <a:pt x="62498" y="860227"/>
                  <a:pt x="0" y="797729"/>
                  <a:pt x="0" y="720633"/>
                </a:cubicBezTo>
                <a:lnTo>
                  <a:pt x="0" y="162275"/>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136" name="Picture 22" descr="Image result for Azure ML icon">
            <a:extLst>
              <a:ext uri="{FF2B5EF4-FFF2-40B4-BE49-F238E27FC236}">
                <a16:creationId xmlns:a16="http://schemas.microsoft.com/office/drawing/2014/main" id="{046089DD-0E25-4662-8347-1318EE6E527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45872" y="2316540"/>
            <a:ext cx="342248" cy="342248"/>
          </a:xfrm>
          <a:prstGeom prst="rect">
            <a:avLst/>
          </a:prstGeom>
          <a:noFill/>
          <a:extLst>
            <a:ext uri="{909E8E84-426E-40DD-AFC4-6F175D3DCCD1}">
              <a14:hiddenFill xmlns:a14="http://schemas.microsoft.com/office/drawing/2010/main">
                <a:solidFill>
                  <a:srgbClr val="FFFFFF"/>
                </a:solidFill>
              </a14:hiddenFill>
            </a:ext>
          </a:extLst>
        </p:spPr>
      </p:pic>
      <p:sp>
        <p:nvSpPr>
          <p:cNvPr id="137" name="TextBox 136">
            <a:extLst>
              <a:ext uri="{FF2B5EF4-FFF2-40B4-BE49-F238E27FC236}">
                <a16:creationId xmlns:a16="http://schemas.microsoft.com/office/drawing/2014/main" id="{E116EBDD-A08B-41FA-BD0F-14A28CA3649B}"/>
              </a:ext>
            </a:extLst>
          </p:cNvPr>
          <p:cNvSpPr txBox="1"/>
          <p:nvPr/>
        </p:nvSpPr>
        <p:spPr>
          <a:xfrm>
            <a:off x="5367449" y="1896976"/>
            <a:ext cx="1234953"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ML AND AI</a:t>
            </a:r>
          </a:p>
        </p:txBody>
      </p:sp>
      <p:pic>
        <p:nvPicPr>
          <p:cNvPr id="143" name="Graphic 142">
            <a:extLst>
              <a:ext uri="{FF2B5EF4-FFF2-40B4-BE49-F238E27FC236}">
                <a16:creationId xmlns:a16="http://schemas.microsoft.com/office/drawing/2014/main" id="{FE7DD594-960E-4C6E-A99B-AD817549C087}"/>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88782" y="2319490"/>
            <a:ext cx="543746" cy="321176"/>
          </a:xfrm>
          <a:prstGeom prst="rect">
            <a:avLst/>
          </a:prstGeom>
        </p:spPr>
      </p:pic>
      <p:pic>
        <p:nvPicPr>
          <p:cNvPr id="145" name="Picture 24" descr="Image result for Azure Cosmos DB icon">
            <a:extLst>
              <a:ext uri="{FF2B5EF4-FFF2-40B4-BE49-F238E27FC236}">
                <a16:creationId xmlns:a16="http://schemas.microsoft.com/office/drawing/2014/main" id="{EA8D6AD3-022E-435F-8B48-7037571C473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702360" y="3673047"/>
            <a:ext cx="696688" cy="365760"/>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pic>
        <p:nvPicPr>
          <p:cNvPr id="146" name="Picture 26" descr="Image result for Azure Blob Storage icon">
            <a:extLst>
              <a:ext uri="{FF2B5EF4-FFF2-40B4-BE49-F238E27FC236}">
                <a16:creationId xmlns:a16="http://schemas.microsoft.com/office/drawing/2014/main" id="{3ACE12A6-CBD3-42FE-AFB1-C4C26EDAEBF1}"/>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408193" y="3621846"/>
            <a:ext cx="445027" cy="445027"/>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pic>
        <p:nvPicPr>
          <p:cNvPr id="147" name="Picture 146">
            <a:extLst>
              <a:ext uri="{FF2B5EF4-FFF2-40B4-BE49-F238E27FC236}">
                <a16:creationId xmlns:a16="http://schemas.microsoft.com/office/drawing/2014/main" id="{27C646CC-B8BB-494C-9D99-A99D2D94D6FA}"/>
              </a:ext>
            </a:extLst>
          </p:cNvPr>
          <p:cNvPicPr>
            <a:picLocks noChangeAspect="1"/>
          </p:cNvPicPr>
          <p:nvPr/>
        </p:nvPicPr>
        <p:blipFill>
          <a:blip r:embed="rId21"/>
          <a:stretch>
            <a:fillRect/>
          </a:stretch>
        </p:blipFill>
        <p:spPr>
          <a:xfrm>
            <a:off x="2470364" y="3600619"/>
            <a:ext cx="474405" cy="474405"/>
          </a:xfrm>
          <a:prstGeom prst="rect">
            <a:avLst/>
          </a:prstGeom>
          <a:noFill/>
          <a:ln w="19050" cap="flat" cmpd="sng" algn="ctr">
            <a:solidFill>
              <a:schemeClr val="tx2"/>
            </a:solidFill>
            <a:prstDash val="sysDot"/>
            <a:headEnd type="none"/>
            <a:tailEnd type="none"/>
          </a:ln>
          <a:effectLst/>
        </p:spPr>
      </p:pic>
      <p:pic>
        <p:nvPicPr>
          <p:cNvPr id="148" name="Picture 30" descr="Image result for Azure SQL DB icon">
            <a:extLst>
              <a:ext uri="{FF2B5EF4-FFF2-40B4-BE49-F238E27FC236}">
                <a16:creationId xmlns:a16="http://schemas.microsoft.com/office/drawing/2014/main" id="{9186479C-C0D3-4C01-A0A8-78D5C4F49E33}"/>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169649" y="3636409"/>
            <a:ext cx="436139" cy="436139"/>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sp>
        <p:nvSpPr>
          <p:cNvPr id="149" name="Rectangle: Rounded Corners 148">
            <a:extLst>
              <a:ext uri="{FF2B5EF4-FFF2-40B4-BE49-F238E27FC236}">
                <a16:creationId xmlns:a16="http://schemas.microsoft.com/office/drawing/2014/main" id="{036449CA-FCD7-4C35-8FE4-44CEC141A445}"/>
              </a:ext>
            </a:extLst>
          </p:cNvPr>
          <p:cNvSpPr/>
          <p:nvPr/>
        </p:nvSpPr>
        <p:spPr bwMode="auto">
          <a:xfrm>
            <a:off x="2144392" y="3554672"/>
            <a:ext cx="3541531" cy="948513"/>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sp>
        <p:nvSpPr>
          <p:cNvPr id="150" name="TextBox 149">
            <a:extLst>
              <a:ext uri="{FF2B5EF4-FFF2-40B4-BE49-F238E27FC236}">
                <a16:creationId xmlns:a16="http://schemas.microsoft.com/office/drawing/2014/main" id="{37541465-1D3D-4CBB-B558-BD31C24F43B7}"/>
              </a:ext>
            </a:extLst>
          </p:cNvPr>
          <p:cNvSpPr txBox="1"/>
          <p:nvPr/>
        </p:nvSpPr>
        <p:spPr>
          <a:xfrm>
            <a:off x="2197233" y="3194840"/>
            <a:ext cx="1143646"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STORAGE</a:t>
            </a:r>
          </a:p>
        </p:txBody>
      </p:sp>
      <p:sp>
        <p:nvSpPr>
          <p:cNvPr id="151" name="TextBox 329">
            <a:extLst>
              <a:ext uri="{FF2B5EF4-FFF2-40B4-BE49-F238E27FC236}">
                <a16:creationId xmlns:a16="http://schemas.microsoft.com/office/drawing/2014/main" id="{EFB351B1-C6AD-438A-9B10-BEE31E0A4138}"/>
              </a:ext>
            </a:extLst>
          </p:cNvPr>
          <p:cNvSpPr txBox="1"/>
          <p:nvPr/>
        </p:nvSpPr>
        <p:spPr>
          <a:xfrm>
            <a:off x="4638366" y="4070618"/>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152" name="TextBox 151">
            <a:extLst>
              <a:ext uri="{FF2B5EF4-FFF2-40B4-BE49-F238E27FC236}">
                <a16:creationId xmlns:a16="http://schemas.microsoft.com/office/drawing/2014/main" id="{3D1ACBC3-B8B7-4FDE-8F2B-88FD676DD7F3}"/>
              </a:ext>
            </a:extLst>
          </p:cNvPr>
          <p:cNvSpPr txBox="1"/>
          <p:nvPr/>
        </p:nvSpPr>
        <p:spPr>
          <a:xfrm>
            <a:off x="3245826" y="4078536"/>
            <a:ext cx="769763"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STORAGE</a:t>
            </a:r>
          </a:p>
        </p:txBody>
      </p:sp>
      <p:sp>
        <p:nvSpPr>
          <p:cNvPr id="153" name="TextBox 152">
            <a:extLst>
              <a:ext uri="{FF2B5EF4-FFF2-40B4-BE49-F238E27FC236}">
                <a16:creationId xmlns:a16="http://schemas.microsoft.com/office/drawing/2014/main" id="{556D94CF-A380-4926-A1C2-80B459CA7764}"/>
              </a:ext>
            </a:extLst>
          </p:cNvPr>
          <p:cNvSpPr txBox="1"/>
          <p:nvPr/>
        </p:nvSpPr>
        <p:spPr>
          <a:xfrm>
            <a:off x="4053564" y="4078536"/>
            <a:ext cx="639919"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SQL DB</a:t>
            </a:r>
          </a:p>
        </p:txBody>
      </p:sp>
      <p:sp>
        <p:nvSpPr>
          <p:cNvPr id="154" name="TextBox 153">
            <a:extLst>
              <a:ext uri="{FF2B5EF4-FFF2-40B4-BE49-F238E27FC236}">
                <a16:creationId xmlns:a16="http://schemas.microsoft.com/office/drawing/2014/main" id="{DF2464F0-6603-4565-8BFE-56CDA71AA118}"/>
              </a:ext>
            </a:extLst>
          </p:cNvPr>
          <p:cNvSpPr txBox="1"/>
          <p:nvPr/>
        </p:nvSpPr>
        <p:spPr>
          <a:xfrm>
            <a:off x="2197392" y="4087687"/>
            <a:ext cx="986167"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DATA</a:t>
            </a:r>
          </a:p>
          <a:p>
            <a:pPr algn="ctr"/>
            <a:r>
              <a:rPr lang="en-US" sz="1050" dirty="0"/>
              <a:t>LAKE STORE</a:t>
            </a:r>
          </a:p>
        </p:txBody>
      </p:sp>
      <p:sp>
        <p:nvSpPr>
          <p:cNvPr id="165" name="Rectangle: Rounded Corners 528">
            <a:extLst>
              <a:ext uri="{FF2B5EF4-FFF2-40B4-BE49-F238E27FC236}">
                <a16:creationId xmlns:a16="http://schemas.microsoft.com/office/drawing/2014/main" id="{CAEF6C64-CEDF-49D9-B6F4-1428E4239FFA}"/>
              </a:ext>
            </a:extLst>
          </p:cNvPr>
          <p:cNvSpPr/>
          <p:nvPr/>
        </p:nvSpPr>
        <p:spPr bwMode="auto">
          <a:xfrm>
            <a:off x="2052562" y="5183904"/>
            <a:ext cx="3525375"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167" name="Picture 166">
            <a:extLst>
              <a:ext uri="{FF2B5EF4-FFF2-40B4-BE49-F238E27FC236}">
                <a16:creationId xmlns:a16="http://schemas.microsoft.com/office/drawing/2014/main" id="{B884871F-3B0B-40DD-8432-CD7280BE05F9}"/>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278333" y="5306042"/>
            <a:ext cx="426125" cy="426125"/>
          </a:xfrm>
          <a:prstGeom prst="rect">
            <a:avLst/>
          </a:prstGeom>
        </p:spPr>
      </p:pic>
      <p:pic>
        <p:nvPicPr>
          <p:cNvPr id="168" name="Picture 167">
            <a:extLst>
              <a:ext uri="{FF2B5EF4-FFF2-40B4-BE49-F238E27FC236}">
                <a16:creationId xmlns:a16="http://schemas.microsoft.com/office/drawing/2014/main" id="{5B883D2C-8960-47A7-ADAD-F948D503CBA3}"/>
              </a:ext>
            </a:extLst>
          </p:cNvPr>
          <p:cNvPicPr>
            <a:picLocks noChangeAspect="1"/>
          </p:cNvPicPr>
          <p:nvPr/>
        </p:nvPicPr>
        <p:blipFill>
          <a:blip r:embed="rId24">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3155096" y="5306043"/>
            <a:ext cx="426125" cy="426125"/>
          </a:xfrm>
          <a:prstGeom prst="rect">
            <a:avLst/>
          </a:prstGeom>
        </p:spPr>
      </p:pic>
      <p:pic>
        <p:nvPicPr>
          <p:cNvPr id="169" name="Picture 168">
            <a:extLst>
              <a:ext uri="{FF2B5EF4-FFF2-40B4-BE49-F238E27FC236}">
                <a16:creationId xmlns:a16="http://schemas.microsoft.com/office/drawing/2014/main" id="{C35FFA70-9387-42DA-A4AB-B59BFAF3F9B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922710" y="5306042"/>
            <a:ext cx="426125" cy="426125"/>
          </a:xfrm>
          <a:prstGeom prst="rect">
            <a:avLst/>
          </a:prstGeom>
        </p:spPr>
      </p:pic>
      <p:pic>
        <p:nvPicPr>
          <p:cNvPr id="170" name="Picture 169">
            <a:extLst>
              <a:ext uri="{FF2B5EF4-FFF2-40B4-BE49-F238E27FC236}">
                <a16:creationId xmlns:a16="http://schemas.microsoft.com/office/drawing/2014/main" id="{AEADF655-6071-40BF-A576-87A8B2951CD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144738" y="5283869"/>
            <a:ext cx="426125" cy="474825"/>
          </a:xfrm>
          <a:prstGeom prst="rect">
            <a:avLst/>
          </a:prstGeom>
        </p:spPr>
      </p:pic>
      <p:sp>
        <p:nvSpPr>
          <p:cNvPr id="171" name="TextBox 170">
            <a:extLst>
              <a:ext uri="{FF2B5EF4-FFF2-40B4-BE49-F238E27FC236}">
                <a16:creationId xmlns:a16="http://schemas.microsoft.com/office/drawing/2014/main" id="{1FF318CD-EA72-4565-9288-5C31B6B8F823}"/>
              </a:ext>
            </a:extLst>
          </p:cNvPr>
          <p:cNvSpPr txBox="1"/>
          <p:nvPr/>
        </p:nvSpPr>
        <p:spPr>
          <a:xfrm>
            <a:off x="2028473" y="4832313"/>
            <a:ext cx="1639295"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DATA LOADING</a:t>
            </a:r>
          </a:p>
        </p:txBody>
      </p:sp>
      <p:sp>
        <p:nvSpPr>
          <p:cNvPr id="173" name="TextBox 172">
            <a:extLst>
              <a:ext uri="{FF2B5EF4-FFF2-40B4-BE49-F238E27FC236}">
                <a16:creationId xmlns:a16="http://schemas.microsoft.com/office/drawing/2014/main" id="{AEE77D72-71D0-4230-B383-4DD9486F6064}"/>
              </a:ext>
            </a:extLst>
          </p:cNvPr>
          <p:cNvSpPr txBox="1"/>
          <p:nvPr/>
        </p:nvSpPr>
        <p:spPr>
          <a:xfrm>
            <a:off x="1980357" y="5788713"/>
            <a:ext cx="986167"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DATA</a:t>
            </a:r>
          </a:p>
          <a:p>
            <a:pPr algn="ctr"/>
            <a:r>
              <a:rPr lang="en-US" sz="1050" dirty="0"/>
              <a:t>FACTORY</a:t>
            </a:r>
          </a:p>
        </p:txBody>
      </p:sp>
      <p:sp>
        <p:nvSpPr>
          <p:cNvPr id="174" name="TextBox 173">
            <a:extLst>
              <a:ext uri="{FF2B5EF4-FFF2-40B4-BE49-F238E27FC236}">
                <a16:creationId xmlns:a16="http://schemas.microsoft.com/office/drawing/2014/main" id="{CA13323F-5386-47EE-B5C8-0FDF27F99CB2}"/>
              </a:ext>
            </a:extLst>
          </p:cNvPr>
          <p:cNvSpPr txBox="1"/>
          <p:nvPr/>
        </p:nvSpPr>
        <p:spPr>
          <a:xfrm>
            <a:off x="2821942" y="5798780"/>
            <a:ext cx="1213795"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IMPORT/</a:t>
            </a:r>
          </a:p>
          <a:p>
            <a:pPr algn="ctr"/>
            <a:r>
              <a:rPr lang="en-US" sz="1050" dirty="0"/>
              <a:t>EXPORT SERVICE</a:t>
            </a:r>
          </a:p>
        </p:txBody>
      </p:sp>
      <p:sp>
        <p:nvSpPr>
          <p:cNvPr id="175" name="TextBox 174">
            <a:extLst>
              <a:ext uri="{FF2B5EF4-FFF2-40B4-BE49-F238E27FC236}">
                <a16:creationId xmlns:a16="http://schemas.microsoft.com/office/drawing/2014/main" id="{9FE3C3EB-6F3A-4B46-B8B1-22C2D1AC2739}"/>
              </a:ext>
            </a:extLst>
          </p:cNvPr>
          <p:cNvSpPr txBox="1"/>
          <p:nvPr/>
        </p:nvSpPr>
        <p:spPr>
          <a:xfrm>
            <a:off x="3946542" y="5807776"/>
            <a:ext cx="837089"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DATA BOX</a:t>
            </a:r>
          </a:p>
        </p:txBody>
      </p:sp>
      <p:sp>
        <p:nvSpPr>
          <p:cNvPr id="176" name="TextBox 175">
            <a:extLst>
              <a:ext uri="{FF2B5EF4-FFF2-40B4-BE49-F238E27FC236}">
                <a16:creationId xmlns:a16="http://schemas.microsoft.com/office/drawing/2014/main" id="{CD59A822-7A35-47C7-944F-AECC94551DF4}"/>
              </a:ext>
            </a:extLst>
          </p:cNvPr>
          <p:cNvSpPr txBox="1"/>
          <p:nvPr/>
        </p:nvSpPr>
        <p:spPr>
          <a:xfrm>
            <a:off x="4677000" y="5823033"/>
            <a:ext cx="888385"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CLI, TOOLS,</a:t>
            </a:r>
          </a:p>
          <a:p>
            <a:pPr algn="ctr"/>
            <a:r>
              <a:rPr lang="en-US" sz="1050" dirty="0"/>
              <a:t>SDKs, APIs</a:t>
            </a:r>
          </a:p>
        </p:txBody>
      </p:sp>
      <p:cxnSp>
        <p:nvCxnSpPr>
          <p:cNvPr id="180" name="Connector: Elbow 179">
            <a:extLst>
              <a:ext uri="{FF2B5EF4-FFF2-40B4-BE49-F238E27FC236}">
                <a16:creationId xmlns:a16="http://schemas.microsoft.com/office/drawing/2014/main" id="{15EA053C-4DC5-4F38-969C-8CA71970C0DE}"/>
              </a:ext>
            </a:extLst>
          </p:cNvPr>
          <p:cNvCxnSpPr>
            <a:cxnSpLocks/>
            <a:endCxn id="149" idx="1"/>
          </p:cNvCxnSpPr>
          <p:nvPr/>
        </p:nvCxnSpPr>
        <p:spPr>
          <a:xfrm flipV="1">
            <a:off x="1550081" y="4028929"/>
            <a:ext cx="594311" cy="543847"/>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CEAB941E-DD00-4434-A7CC-2306C7E9A789}"/>
              </a:ext>
            </a:extLst>
          </p:cNvPr>
          <p:cNvCxnSpPr>
            <a:cxnSpLocks/>
            <a:stCxn id="165" idx="0"/>
            <a:endCxn id="152" idx="2"/>
          </p:cNvCxnSpPr>
          <p:nvPr/>
        </p:nvCxnSpPr>
        <p:spPr>
          <a:xfrm rot="16200000" flipV="1">
            <a:off x="3378044" y="4746698"/>
            <a:ext cx="689870" cy="184542"/>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43ABC19E-6652-4F25-92C0-397AECA4C7CC}"/>
              </a:ext>
            </a:extLst>
          </p:cNvPr>
          <p:cNvPicPr>
            <a:picLocks noChangeAspect="1"/>
          </p:cNvPicPr>
          <p:nvPr/>
        </p:nvPicPr>
        <p:blipFill>
          <a:blip r:embed="rId27"/>
          <a:stretch>
            <a:fillRect/>
          </a:stretch>
        </p:blipFill>
        <p:spPr>
          <a:xfrm>
            <a:off x="10877266" y="756644"/>
            <a:ext cx="857889" cy="856043"/>
          </a:xfrm>
          <a:prstGeom prst="rect">
            <a:avLst/>
          </a:prstGeom>
          <a:effectLst>
            <a:outerShdw blurRad="50800" dist="38100" dir="5400000" algn="t" rotWithShape="0">
              <a:prstClr val="black">
                <a:alpha val="40000"/>
              </a:prstClr>
            </a:outerShdw>
          </a:effectLst>
        </p:spPr>
      </p:pic>
      <p:sp>
        <p:nvSpPr>
          <p:cNvPr id="189" name="TextBox 188">
            <a:extLst>
              <a:ext uri="{FF2B5EF4-FFF2-40B4-BE49-F238E27FC236}">
                <a16:creationId xmlns:a16="http://schemas.microsoft.com/office/drawing/2014/main" id="{677E5923-1FCF-438D-B992-9B40FBD8C7FE}"/>
              </a:ext>
            </a:extLst>
          </p:cNvPr>
          <p:cNvSpPr txBox="1"/>
          <p:nvPr/>
        </p:nvSpPr>
        <p:spPr>
          <a:xfrm>
            <a:off x="10859406" y="1545631"/>
            <a:ext cx="1098378"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a:t>
            </a:r>
          </a:p>
        </p:txBody>
      </p:sp>
      <p:sp>
        <p:nvSpPr>
          <p:cNvPr id="190" name="TextBox 189">
            <a:extLst>
              <a:ext uri="{FF2B5EF4-FFF2-40B4-BE49-F238E27FC236}">
                <a16:creationId xmlns:a16="http://schemas.microsoft.com/office/drawing/2014/main" id="{BBCFF84B-B800-4C9E-862D-3016CCEFD5A7}"/>
              </a:ext>
            </a:extLst>
          </p:cNvPr>
          <p:cNvSpPr txBox="1"/>
          <p:nvPr/>
        </p:nvSpPr>
        <p:spPr>
          <a:xfrm>
            <a:off x="10965320" y="2861310"/>
            <a:ext cx="1069524"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DASHBOARDS</a:t>
            </a:r>
          </a:p>
        </p:txBody>
      </p:sp>
      <p:pic>
        <p:nvPicPr>
          <p:cNvPr id="191" name="Picture 2" descr="Image result for Azure Power BI icon">
            <a:extLst>
              <a:ext uri="{FF2B5EF4-FFF2-40B4-BE49-F238E27FC236}">
                <a16:creationId xmlns:a16="http://schemas.microsoft.com/office/drawing/2014/main" id="{4EEC9E75-1B1D-46FE-A293-D41A471179F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1009594" y="2035137"/>
            <a:ext cx="791169" cy="791169"/>
          </a:xfrm>
          <a:prstGeom prst="rect">
            <a:avLst/>
          </a:prstGeom>
          <a:noFill/>
          <a:extLst>
            <a:ext uri="{909E8E84-426E-40DD-AFC4-6F175D3DCCD1}">
              <a14:hiddenFill xmlns:a14="http://schemas.microsoft.com/office/drawing/2010/main">
                <a:solidFill>
                  <a:srgbClr val="FFFFFF"/>
                </a:solidFill>
              </a14:hiddenFill>
            </a:ext>
          </a:extLst>
        </p:spPr>
      </p:pic>
      <p:cxnSp>
        <p:nvCxnSpPr>
          <p:cNvPr id="192" name="Straight Connector 191">
            <a:extLst>
              <a:ext uri="{FF2B5EF4-FFF2-40B4-BE49-F238E27FC236}">
                <a16:creationId xmlns:a16="http://schemas.microsoft.com/office/drawing/2014/main" id="{6679F99E-96E9-4949-A0E3-C768561DAE86}"/>
              </a:ext>
            </a:extLst>
          </p:cNvPr>
          <p:cNvCxnSpPr>
            <a:cxnSpLocks/>
          </p:cNvCxnSpPr>
          <p:nvPr/>
        </p:nvCxnSpPr>
        <p:spPr>
          <a:xfrm>
            <a:off x="10643937" y="441222"/>
            <a:ext cx="0" cy="615007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93456B17-2D23-4194-A187-127C219FAD5C}"/>
              </a:ext>
            </a:extLst>
          </p:cNvPr>
          <p:cNvCxnSpPr>
            <a:cxnSpLocks/>
            <a:stCxn id="126" idx="4"/>
          </p:cNvCxnSpPr>
          <p:nvPr/>
        </p:nvCxnSpPr>
        <p:spPr>
          <a:xfrm>
            <a:off x="9040611" y="1198400"/>
            <a:ext cx="1583745" cy="597398"/>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46" name="Connector: Elbow 245">
            <a:extLst>
              <a:ext uri="{FF2B5EF4-FFF2-40B4-BE49-F238E27FC236}">
                <a16:creationId xmlns:a16="http://schemas.microsoft.com/office/drawing/2014/main" id="{8CF312CD-AB87-4AFB-B646-7E2DE2DA101D}"/>
              </a:ext>
            </a:extLst>
          </p:cNvPr>
          <p:cNvCxnSpPr>
            <a:cxnSpLocks/>
            <a:endCxn id="165" idx="1"/>
          </p:cNvCxnSpPr>
          <p:nvPr/>
        </p:nvCxnSpPr>
        <p:spPr>
          <a:xfrm>
            <a:off x="1536616" y="5283869"/>
            <a:ext cx="515946" cy="412205"/>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D22AD5C0-A612-4F32-BC50-AE343B939732}"/>
              </a:ext>
            </a:extLst>
          </p:cNvPr>
          <p:cNvCxnSpPr>
            <a:cxnSpLocks/>
            <a:stCxn id="126" idx="7"/>
            <a:endCxn id="149" idx="0"/>
          </p:cNvCxnSpPr>
          <p:nvPr/>
        </p:nvCxnSpPr>
        <p:spPr>
          <a:xfrm flipH="1">
            <a:off x="3915158" y="1371600"/>
            <a:ext cx="2625342" cy="2183072"/>
          </a:xfrm>
          <a:prstGeom prst="bentConnector4">
            <a:avLst>
              <a:gd name="adj1" fmla="val 484"/>
              <a:gd name="adj2" fmla="val 13996"/>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55" name="Rectangle: Rounded Corners 498">
            <a:extLst>
              <a:ext uri="{FF2B5EF4-FFF2-40B4-BE49-F238E27FC236}">
                <a16:creationId xmlns:a16="http://schemas.microsoft.com/office/drawing/2014/main" id="{CB64BC7D-6298-4CD0-A116-2056BBA7A6E3}"/>
              </a:ext>
            </a:extLst>
          </p:cNvPr>
          <p:cNvSpPr/>
          <p:nvPr/>
        </p:nvSpPr>
        <p:spPr bwMode="auto">
          <a:xfrm>
            <a:off x="6469330" y="4191000"/>
            <a:ext cx="1377450" cy="2574576"/>
          </a:xfrm>
          <a:custGeom>
            <a:avLst/>
            <a:gdLst>
              <a:gd name="connsiteX0" fmla="*/ 0 w 1377450"/>
              <a:gd name="connsiteY0" fmla="*/ 129838 h 2565992"/>
              <a:gd name="connsiteX1" fmla="*/ 129838 w 1377450"/>
              <a:gd name="connsiteY1" fmla="*/ 0 h 2565992"/>
              <a:gd name="connsiteX2" fmla="*/ 1247612 w 1377450"/>
              <a:gd name="connsiteY2" fmla="*/ 0 h 2565992"/>
              <a:gd name="connsiteX3" fmla="*/ 1377450 w 1377450"/>
              <a:gd name="connsiteY3" fmla="*/ 129838 h 2565992"/>
              <a:gd name="connsiteX4" fmla="*/ 1377450 w 1377450"/>
              <a:gd name="connsiteY4" fmla="*/ 2436154 h 2565992"/>
              <a:gd name="connsiteX5" fmla="*/ 1247612 w 1377450"/>
              <a:gd name="connsiteY5" fmla="*/ 2565992 h 2565992"/>
              <a:gd name="connsiteX6" fmla="*/ 129838 w 1377450"/>
              <a:gd name="connsiteY6" fmla="*/ 2565992 h 2565992"/>
              <a:gd name="connsiteX7" fmla="*/ 0 w 1377450"/>
              <a:gd name="connsiteY7" fmla="*/ 2436154 h 2565992"/>
              <a:gd name="connsiteX8" fmla="*/ 0 w 1377450"/>
              <a:gd name="connsiteY8" fmla="*/ 129838 h 2565992"/>
              <a:gd name="connsiteX0" fmla="*/ 0 w 1377450"/>
              <a:gd name="connsiteY0" fmla="*/ 138422 h 2574576"/>
              <a:gd name="connsiteX1" fmla="*/ 129838 w 1377450"/>
              <a:gd name="connsiteY1" fmla="*/ 8584 h 2574576"/>
              <a:gd name="connsiteX2" fmla="*/ 1074470 w 1377450"/>
              <a:gd name="connsiteY2" fmla="*/ 0 h 2574576"/>
              <a:gd name="connsiteX3" fmla="*/ 1247612 w 1377450"/>
              <a:gd name="connsiteY3" fmla="*/ 8584 h 2574576"/>
              <a:gd name="connsiteX4" fmla="*/ 1377450 w 1377450"/>
              <a:gd name="connsiteY4" fmla="*/ 138422 h 2574576"/>
              <a:gd name="connsiteX5" fmla="*/ 1377450 w 1377450"/>
              <a:gd name="connsiteY5" fmla="*/ 2444738 h 2574576"/>
              <a:gd name="connsiteX6" fmla="*/ 1247612 w 1377450"/>
              <a:gd name="connsiteY6" fmla="*/ 2574576 h 2574576"/>
              <a:gd name="connsiteX7" fmla="*/ 129838 w 1377450"/>
              <a:gd name="connsiteY7" fmla="*/ 2574576 h 2574576"/>
              <a:gd name="connsiteX8" fmla="*/ 0 w 1377450"/>
              <a:gd name="connsiteY8" fmla="*/ 2444738 h 2574576"/>
              <a:gd name="connsiteX9" fmla="*/ 0 w 1377450"/>
              <a:gd name="connsiteY9" fmla="*/ 138422 h 257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450" h="2574576">
                <a:moveTo>
                  <a:pt x="0" y="138422"/>
                </a:moveTo>
                <a:cubicBezTo>
                  <a:pt x="0" y="66714"/>
                  <a:pt x="58130" y="8584"/>
                  <a:pt x="129838" y="8584"/>
                </a:cubicBezTo>
                <a:lnTo>
                  <a:pt x="1074470" y="0"/>
                </a:lnTo>
                <a:lnTo>
                  <a:pt x="1247612" y="8584"/>
                </a:lnTo>
                <a:cubicBezTo>
                  <a:pt x="1319320" y="8584"/>
                  <a:pt x="1377450" y="66714"/>
                  <a:pt x="1377450" y="138422"/>
                </a:cubicBezTo>
                <a:lnTo>
                  <a:pt x="1377450" y="2444738"/>
                </a:lnTo>
                <a:cubicBezTo>
                  <a:pt x="1377450" y="2516446"/>
                  <a:pt x="1319320" y="2574576"/>
                  <a:pt x="1247612" y="2574576"/>
                </a:cubicBezTo>
                <a:lnTo>
                  <a:pt x="129838" y="2574576"/>
                </a:lnTo>
                <a:cubicBezTo>
                  <a:pt x="58130" y="2574576"/>
                  <a:pt x="0" y="2516446"/>
                  <a:pt x="0" y="2444738"/>
                </a:cubicBezTo>
                <a:lnTo>
                  <a:pt x="0" y="138422"/>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261" name="Group 260">
            <a:extLst>
              <a:ext uri="{FF2B5EF4-FFF2-40B4-BE49-F238E27FC236}">
                <a16:creationId xmlns:a16="http://schemas.microsoft.com/office/drawing/2014/main" id="{69F9E1E3-6EFE-4A59-A9A6-501CEE41B439}"/>
              </a:ext>
            </a:extLst>
          </p:cNvPr>
          <p:cNvGrpSpPr/>
          <p:nvPr/>
        </p:nvGrpSpPr>
        <p:grpSpPr>
          <a:xfrm>
            <a:off x="6826697" y="4993162"/>
            <a:ext cx="504826" cy="381083"/>
            <a:chOff x="7996238" y="2078038"/>
            <a:chExt cx="731838" cy="552450"/>
          </a:xfrm>
          <a:solidFill>
            <a:srgbClr val="0078D7"/>
          </a:solidFill>
        </p:grpSpPr>
        <p:sp>
          <p:nvSpPr>
            <p:cNvPr id="262" name="Freeform 5">
              <a:extLst>
                <a:ext uri="{FF2B5EF4-FFF2-40B4-BE49-F238E27FC236}">
                  <a16:creationId xmlns:a16="http://schemas.microsoft.com/office/drawing/2014/main" id="{7A4F43AD-AA8E-4B25-9BC1-03E2B8CD9FD5}"/>
                </a:ext>
              </a:extLst>
            </p:cNvPr>
            <p:cNvSpPr>
              <a:spLocks noEditPoints="1"/>
            </p:cNvSpPr>
            <p:nvPr/>
          </p:nvSpPr>
          <p:spPr bwMode="auto">
            <a:xfrm>
              <a:off x="8021638" y="2090738"/>
              <a:ext cx="706438" cy="539750"/>
            </a:xfrm>
            <a:custGeom>
              <a:avLst/>
              <a:gdLst>
                <a:gd name="T0" fmla="*/ 384 w 1064"/>
                <a:gd name="T1" fmla="*/ 666 h 813"/>
                <a:gd name="T2" fmla="*/ 317 w 1064"/>
                <a:gd name="T3" fmla="*/ 719 h 813"/>
                <a:gd name="T4" fmla="*/ 157 w 1064"/>
                <a:gd name="T5" fmla="*/ 776 h 813"/>
                <a:gd name="T6" fmla="*/ 22 w 1064"/>
                <a:gd name="T7" fmla="*/ 605 h 813"/>
                <a:gd name="T8" fmla="*/ 81 w 1064"/>
                <a:gd name="T9" fmla="*/ 501 h 813"/>
                <a:gd name="T10" fmla="*/ 21 w 1064"/>
                <a:gd name="T11" fmla="*/ 360 h 813"/>
                <a:gd name="T12" fmla="*/ 94 w 1064"/>
                <a:gd name="T13" fmla="*/ 242 h 813"/>
                <a:gd name="T14" fmla="*/ 98 w 1064"/>
                <a:gd name="T15" fmla="*/ 317 h 813"/>
                <a:gd name="T16" fmla="*/ 68 w 1064"/>
                <a:gd name="T17" fmla="*/ 347 h 813"/>
                <a:gd name="T18" fmla="*/ 154 w 1064"/>
                <a:gd name="T19" fmla="*/ 252 h 813"/>
                <a:gd name="T20" fmla="*/ 443 w 1064"/>
                <a:gd name="T21" fmla="*/ 110 h 813"/>
                <a:gd name="T22" fmla="*/ 705 w 1064"/>
                <a:gd name="T23" fmla="*/ 8 h 813"/>
                <a:gd name="T24" fmla="*/ 917 w 1064"/>
                <a:gd name="T25" fmla="*/ 176 h 813"/>
                <a:gd name="T26" fmla="*/ 1036 w 1064"/>
                <a:gd name="T27" fmla="*/ 157 h 813"/>
                <a:gd name="T28" fmla="*/ 867 w 1064"/>
                <a:gd name="T29" fmla="*/ 512 h 813"/>
                <a:gd name="T30" fmla="*/ 709 w 1064"/>
                <a:gd name="T31" fmla="*/ 568 h 813"/>
                <a:gd name="T32" fmla="*/ 677 w 1064"/>
                <a:gd name="T33" fmla="*/ 544 h 813"/>
                <a:gd name="T34" fmla="*/ 604 w 1064"/>
                <a:gd name="T35" fmla="*/ 743 h 813"/>
                <a:gd name="T36" fmla="*/ 493 w 1064"/>
                <a:gd name="T37" fmla="*/ 807 h 813"/>
                <a:gd name="T38" fmla="*/ 894 w 1064"/>
                <a:gd name="T39" fmla="*/ 186 h 813"/>
                <a:gd name="T40" fmla="*/ 810 w 1064"/>
                <a:gd name="T41" fmla="*/ 105 h 813"/>
                <a:gd name="T42" fmla="*/ 522 w 1064"/>
                <a:gd name="T43" fmla="*/ 67 h 813"/>
                <a:gd name="T44" fmla="*/ 467 w 1064"/>
                <a:gd name="T45" fmla="*/ 127 h 813"/>
                <a:gd name="T46" fmla="*/ 268 w 1064"/>
                <a:gd name="T47" fmla="*/ 332 h 813"/>
                <a:gd name="T48" fmla="*/ 362 w 1064"/>
                <a:gd name="T49" fmla="*/ 362 h 813"/>
                <a:gd name="T50" fmla="*/ 339 w 1064"/>
                <a:gd name="T51" fmla="*/ 518 h 813"/>
                <a:gd name="T52" fmla="*/ 510 w 1064"/>
                <a:gd name="T53" fmla="*/ 472 h 813"/>
                <a:gd name="T54" fmla="*/ 526 w 1064"/>
                <a:gd name="T55" fmla="*/ 261 h 813"/>
                <a:gd name="T56" fmla="*/ 546 w 1064"/>
                <a:gd name="T57" fmla="*/ 477 h 813"/>
                <a:gd name="T58" fmla="*/ 410 w 1064"/>
                <a:gd name="T59" fmla="*/ 539 h 813"/>
                <a:gd name="T60" fmla="*/ 284 w 1064"/>
                <a:gd name="T61" fmla="*/ 480 h 813"/>
                <a:gd name="T62" fmla="*/ 253 w 1064"/>
                <a:gd name="T63" fmla="*/ 314 h 813"/>
                <a:gd name="T64" fmla="*/ 334 w 1064"/>
                <a:gd name="T65" fmla="*/ 197 h 813"/>
                <a:gd name="T66" fmla="*/ 155 w 1064"/>
                <a:gd name="T67" fmla="*/ 620 h 813"/>
                <a:gd name="T68" fmla="*/ 170 w 1064"/>
                <a:gd name="T69" fmla="*/ 756 h 813"/>
                <a:gd name="T70" fmla="*/ 287 w 1064"/>
                <a:gd name="T71" fmla="*/ 727 h 813"/>
                <a:gd name="T72" fmla="*/ 321 w 1064"/>
                <a:gd name="T73" fmla="*/ 621 h 813"/>
                <a:gd name="T74" fmla="*/ 448 w 1064"/>
                <a:gd name="T75" fmla="*/ 625 h 813"/>
                <a:gd name="T76" fmla="*/ 459 w 1064"/>
                <a:gd name="T77" fmla="*/ 669 h 813"/>
                <a:gd name="T78" fmla="*/ 397 w 1064"/>
                <a:gd name="T79" fmla="*/ 709 h 813"/>
                <a:gd name="T80" fmla="*/ 549 w 1064"/>
                <a:gd name="T81" fmla="*/ 723 h 813"/>
                <a:gd name="T82" fmla="*/ 634 w 1064"/>
                <a:gd name="T83" fmla="*/ 509 h 813"/>
                <a:gd name="T84" fmla="*/ 719 w 1064"/>
                <a:gd name="T85" fmla="*/ 545 h 813"/>
                <a:gd name="T86" fmla="*/ 821 w 1064"/>
                <a:gd name="T87" fmla="*/ 501 h 813"/>
                <a:gd name="T88" fmla="*/ 734 w 1064"/>
                <a:gd name="T89" fmla="*/ 520 h 813"/>
                <a:gd name="T90" fmla="*/ 858 w 1064"/>
                <a:gd name="T91" fmla="*/ 487 h 813"/>
                <a:gd name="T92" fmla="*/ 1012 w 1064"/>
                <a:gd name="T93" fmla="*/ 158 h 813"/>
                <a:gd name="T94" fmla="*/ 914 w 1064"/>
                <a:gd name="T95" fmla="*/ 231 h 813"/>
                <a:gd name="T96" fmla="*/ 894 w 1064"/>
                <a:gd name="T97" fmla="*/ 334 h 813"/>
                <a:gd name="T98" fmla="*/ 877 w 1064"/>
                <a:gd name="T99" fmla="*/ 267 h 813"/>
                <a:gd name="T100" fmla="*/ 860 w 1064"/>
                <a:gd name="T101" fmla="*/ 259 h 813"/>
                <a:gd name="T102" fmla="*/ 895 w 1064"/>
                <a:gd name="T103" fmla="*/ 239 h 813"/>
                <a:gd name="T104" fmla="*/ 865 w 1064"/>
                <a:gd name="T105" fmla="*/ 213 h 813"/>
                <a:gd name="T106" fmla="*/ 847 w 1064"/>
                <a:gd name="T107" fmla="*/ 224 h 813"/>
                <a:gd name="T108" fmla="*/ 95 w 1064"/>
                <a:gd name="T109" fmla="*/ 534 h 813"/>
                <a:gd name="T110" fmla="*/ 105 w 1064"/>
                <a:gd name="T111" fmla="*/ 675 h 813"/>
                <a:gd name="T112" fmla="*/ 95 w 1064"/>
                <a:gd name="T113" fmla="*/ 534 h 813"/>
                <a:gd name="T114" fmla="*/ 588 w 1064"/>
                <a:gd name="T115" fmla="*/ 712 h 813"/>
                <a:gd name="T116" fmla="*/ 688 w 1064"/>
                <a:gd name="T117" fmla="*/ 693 h 813"/>
                <a:gd name="T118" fmla="*/ 68 w 1064"/>
                <a:gd name="T119" fmla="*/ 271 h 813"/>
                <a:gd name="T120" fmla="*/ 43 w 1064"/>
                <a:gd name="T121" fmla="*/ 369 h 813"/>
                <a:gd name="T122" fmla="*/ 70 w 1064"/>
                <a:gd name="T123" fmla="*/ 366 h 813"/>
                <a:gd name="T124" fmla="*/ 62 w 1064"/>
                <a:gd name="T125" fmla="*/ 318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4" h="813">
                  <a:moveTo>
                    <a:pt x="439" y="806"/>
                  </a:moveTo>
                  <a:cubicBezTo>
                    <a:pt x="407" y="787"/>
                    <a:pt x="389" y="757"/>
                    <a:pt x="375" y="723"/>
                  </a:cubicBezTo>
                  <a:cubicBezTo>
                    <a:pt x="368" y="704"/>
                    <a:pt x="362" y="684"/>
                    <a:pt x="384" y="666"/>
                  </a:cubicBezTo>
                  <a:cubicBezTo>
                    <a:pt x="368" y="665"/>
                    <a:pt x="355" y="664"/>
                    <a:pt x="342" y="664"/>
                  </a:cubicBezTo>
                  <a:cubicBezTo>
                    <a:pt x="334" y="664"/>
                    <a:pt x="330" y="667"/>
                    <a:pt x="331" y="674"/>
                  </a:cubicBezTo>
                  <a:cubicBezTo>
                    <a:pt x="334" y="692"/>
                    <a:pt x="326" y="706"/>
                    <a:pt x="317" y="719"/>
                  </a:cubicBezTo>
                  <a:cubicBezTo>
                    <a:pt x="309" y="730"/>
                    <a:pt x="307" y="742"/>
                    <a:pt x="306" y="754"/>
                  </a:cubicBezTo>
                  <a:cubicBezTo>
                    <a:pt x="304" y="790"/>
                    <a:pt x="289" y="802"/>
                    <a:pt x="253" y="800"/>
                  </a:cubicBezTo>
                  <a:cubicBezTo>
                    <a:pt x="219" y="798"/>
                    <a:pt x="188" y="787"/>
                    <a:pt x="157" y="776"/>
                  </a:cubicBezTo>
                  <a:cubicBezTo>
                    <a:pt x="128" y="765"/>
                    <a:pt x="119" y="748"/>
                    <a:pt x="132" y="720"/>
                  </a:cubicBezTo>
                  <a:cubicBezTo>
                    <a:pt x="137" y="708"/>
                    <a:pt x="135" y="705"/>
                    <a:pt x="122" y="702"/>
                  </a:cubicBezTo>
                  <a:cubicBezTo>
                    <a:pt x="73" y="694"/>
                    <a:pt x="33" y="654"/>
                    <a:pt x="22" y="605"/>
                  </a:cubicBezTo>
                  <a:cubicBezTo>
                    <a:pt x="20" y="593"/>
                    <a:pt x="21" y="585"/>
                    <a:pt x="31" y="578"/>
                  </a:cubicBezTo>
                  <a:cubicBezTo>
                    <a:pt x="47" y="567"/>
                    <a:pt x="61" y="551"/>
                    <a:pt x="72" y="535"/>
                  </a:cubicBezTo>
                  <a:cubicBezTo>
                    <a:pt x="77" y="524"/>
                    <a:pt x="83" y="514"/>
                    <a:pt x="81" y="501"/>
                  </a:cubicBezTo>
                  <a:cubicBezTo>
                    <a:pt x="76" y="473"/>
                    <a:pt x="74" y="445"/>
                    <a:pt x="77" y="416"/>
                  </a:cubicBezTo>
                  <a:cubicBezTo>
                    <a:pt x="77" y="409"/>
                    <a:pt x="77" y="404"/>
                    <a:pt x="67" y="403"/>
                  </a:cubicBezTo>
                  <a:cubicBezTo>
                    <a:pt x="40" y="401"/>
                    <a:pt x="27" y="384"/>
                    <a:pt x="21" y="360"/>
                  </a:cubicBezTo>
                  <a:cubicBezTo>
                    <a:pt x="20" y="351"/>
                    <a:pt x="0" y="331"/>
                    <a:pt x="13" y="301"/>
                  </a:cubicBezTo>
                  <a:cubicBezTo>
                    <a:pt x="27" y="271"/>
                    <a:pt x="53" y="255"/>
                    <a:pt x="82" y="243"/>
                  </a:cubicBezTo>
                  <a:cubicBezTo>
                    <a:pt x="86" y="242"/>
                    <a:pt x="90" y="239"/>
                    <a:pt x="94" y="242"/>
                  </a:cubicBezTo>
                  <a:cubicBezTo>
                    <a:pt x="98" y="246"/>
                    <a:pt x="94" y="251"/>
                    <a:pt x="93" y="254"/>
                  </a:cubicBezTo>
                  <a:cubicBezTo>
                    <a:pt x="88" y="263"/>
                    <a:pt x="90" y="271"/>
                    <a:pt x="94" y="280"/>
                  </a:cubicBezTo>
                  <a:cubicBezTo>
                    <a:pt x="101" y="291"/>
                    <a:pt x="101" y="305"/>
                    <a:pt x="98" y="317"/>
                  </a:cubicBezTo>
                  <a:cubicBezTo>
                    <a:pt x="96" y="323"/>
                    <a:pt x="94" y="326"/>
                    <a:pt x="88" y="321"/>
                  </a:cubicBezTo>
                  <a:cubicBezTo>
                    <a:pt x="85" y="318"/>
                    <a:pt x="84" y="313"/>
                    <a:pt x="78" y="315"/>
                  </a:cubicBezTo>
                  <a:cubicBezTo>
                    <a:pt x="79" y="326"/>
                    <a:pt x="73" y="337"/>
                    <a:pt x="68" y="347"/>
                  </a:cubicBezTo>
                  <a:cubicBezTo>
                    <a:pt x="71" y="350"/>
                    <a:pt x="74" y="350"/>
                    <a:pt x="77" y="349"/>
                  </a:cubicBezTo>
                  <a:cubicBezTo>
                    <a:pt x="94" y="342"/>
                    <a:pt x="105" y="326"/>
                    <a:pt x="113" y="310"/>
                  </a:cubicBezTo>
                  <a:cubicBezTo>
                    <a:pt x="124" y="288"/>
                    <a:pt x="137" y="269"/>
                    <a:pt x="154" y="252"/>
                  </a:cubicBezTo>
                  <a:cubicBezTo>
                    <a:pt x="207" y="199"/>
                    <a:pt x="274" y="176"/>
                    <a:pt x="346" y="167"/>
                  </a:cubicBezTo>
                  <a:cubicBezTo>
                    <a:pt x="361" y="164"/>
                    <a:pt x="373" y="159"/>
                    <a:pt x="383" y="148"/>
                  </a:cubicBezTo>
                  <a:cubicBezTo>
                    <a:pt x="400" y="130"/>
                    <a:pt x="416" y="112"/>
                    <a:pt x="443" y="110"/>
                  </a:cubicBezTo>
                  <a:cubicBezTo>
                    <a:pt x="449" y="110"/>
                    <a:pt x="451" y="105"/>
                    <a:pt x="454" y="101"/>
                  </a:cubicBezTo>
                  <a:cubicBezTo>
                    <a:pt x="493" y="53"/>
                    <a:pt x="544" y="22"/>
                    <a:pt x="604" y="8"/>
                  </a:cubicBezTo>
                  <a:cubicBezTo>
                    <a:pt x="631" y="3"/>
                    <a:pt x="682" y="0"/>
                    <a:pt x="705" y="8"/>
                  </a:cubicBezTo>
                  <a:cubicBezTo>
                    <a:pt x="737" y="19"/>
                    <a:pt x="764" y="38"/>
                    <a:pt x="791" y="58"/>
                  </a:cubicBezTo>
                  <a:cubicBezTo>
                    <a:pt x="808" y="72"/>
                    <a:pt x="823" y="89"/>
                    <a:pt x="842" y="100"/>
                  </a:cubicBezTo>
                  <a:cubicBezTo>
                    <a:pt x="874" y="120"/>
                    <a:pt x="899" y="144"/>
                    <a:pt x="917" y="176"/>
                  </a:cubicBezTo>
                  <a:cubicBezTo>
                    <a:pt x="922" y="184"/>
                    <a:pt x="926" y="185"/>
                    <a:pt x="934" y="182"/>
                  </a:cubicBezTo>
                  <a:cubicBezTo>
                    <a:pt x="948" y="175"/>
                    <a:pt x="959" y="163"/>
                    <a:pt x="969" y="150"/>
                  </a:cubicBezTo>
                  <a:cubicBezTo>
                    <a:pt x="991" y="123"/>
                    <a:pt x="1019" y="126"/>
                    <a:pt x="1036" y="157"/>
                  </a:cubicBezTo>
                  <a:cubicBezTo>
                    <a:pt x="1047" y="178"/>
                    <a:pt x="1053" y="200"/>
                    <a:pt x="1057" y="223"/>
                  </a:cubicBezTo>
                  <a:cubicBezTo>
                    <a:pt x="1064" y="269"/>
                    <a:pt x="1063" y="342"/>
                    <a:pt x="1054" y="390"/>
                  </a:cubicBezTo>
                  <a:cubicBezTo>
                    <a:pt x="1028" y="478"/>
                    <a:pt x="958" y="523"/>
                    <a:pt x="867" y="512"/>
                  </a:cubicBezTo>
                  <a:cubicBezTo>
                    <a:pt x="853" y="510"/>
                    <a:pt x="844" y="513"/>
                    <a:pt x="840" y="528"/>
                  </a:cubicBezTo>
                  <a:cubicBezTo>
                    <a:pt x="838" y="539"/>
                    <a:pt x="831" y="547"/>
                    <a:pt x="824" y="555"/>
                  </a:cubicBezTo>
                  <a:cubicBezTo>
                    <a:pt x="803" y="585"/>
                    <a:pt x="747" y="603"/>
                    <a:pt x="709" y="568"/>
                  </a:cubicBezTo>
                  <a:cubicBezTo>
                    <a:pt x="699" y="560"/>
                    <a:pt x="690" y="551"/>
                    <a:pt x="680" y="541"/>
                  </a:cubicBezTo>
                  <a:cubicBezTo>
                    <a:pt x="679" y="539"/>
                    <a:pt x="677" y="538"/>
                    <a:pt x="676" y="539"/>
                  </a:cubicBezTo>
                  <a:cubicBezTo>
                    <a:pt x="675" y="540"/>
                    <a:pt x="677" y="543"/>
                    <a:pt x="677" y="544"/>
                  </a:cubicBezTo>
                  <a:cubicBezTo>
                    <a:pt x="702" y="591"/>
                    <a:pt x="701" y="643"/>
                    <a:pt x="709" y="693"/>
                  </a:cubicBezTo>
                  <a:cubicBezTo>
                    <a:pt x="716" y="730"/>
                    <a:pt x="702" y="745"/>
                    <a:pt x="665" y="744"/>
                  </a:cubicBezTo>
                  <a:cubicBezTo>
                    <a:pt x="644" y="743"/>
                    <a:pt x="623" y="747"/>
                    <a:pt x="604" y="743"/>
                  </a:cubicBezTo>
                  <a:cubicBezTo>
                    <a:pt x="573" y="735"/>
                    <a:pt x="552" y="748"/>
                    <a:pt x="532" y="768"/>
                  </a:cubicBezTo>
                  <a:cubicBezTo>
                    <a:pt x="527" y="773"/>
                    <a:pt x="522" y="777"/>
                    <a:pt x="518" y="783"/>
                  </a:cubicBezTo>
                  <a:cubicBezTo>
                    <a:pt x="511" y="793"/>
                    <a:pt x="504" y="802"/>
                    <a:pt x="493" y="807"/>
                  </a:cubicBezTo>
                  <a:cubicBezTo>
                    <a:pt x="480" y="813"/>
                    <a:pt x="449" y="813"/>
                    <a:pt x="439" y="806"/>
                  </a:cubicBezTo>
                  <a:close/>
                  <a:moveTo>
                    <a:pt x="892" y="185"/>
                  </a:moveTo>
                  <a:cubicBezTo>
                    <a:pt x="892" y="186"/>
                    <a:pt x="893" y="186"/>
                    <a:pt x="894" y="186"/>
                  </a:cubicBezTo>
                  <a:cubicBezTo>
                    <a:pt x="894" y="185"/>
                    <a:pt x="894" y="184"/>
                    <a:pt x="894" y="184"/>
                  </a:cubicBezTo>
                  <a:cubicBezTo>
                    <a:pt x="874" y="152"/>
                    <a:pt x="855" y="119"/>
                    <a:pt x="808" y="121"/>
                  </a:cubicBezTo>
                  <a:cubicBezTo>
                    <a:pt x="816" y="115"/>
                    <a:pt x="816" y="111"/>
                    <a:pt x="810" y="105"/>
                  </a:cubicBezTo>
                  <a:cubicBezTo>
                    <a:pt x="783" y="80"/>
                    <a:pt x="755" y="57"/>
                    <a:pt x="721" y="41"/>
                  </a:cubicBezTo>
                  <a:cubicBezTo>
                    <a:pt x="695" y="27"/>
                    <a:pt x="667" y="22"/>
                    <a:pt x="637" y="26"/>
                  </a:cubicBezTo>
                  <a:cubicBezTo>
                    <a:pt x="596" y="32"/>
                    <a:pt x="557" y="46"/>
                    <a:pt x="522" y="67"/>
                  </a:cubicBezTo>
                  <a:cubicBezTo>
                    <a:pt x="505" y="78"/>
                    <a:pt x="490" y="91"/>
                    <a:pt x="480" y="111"/>
                  </a:cubicBezTo>
                  <a:cubicBezTo>
                    <a:pt x="497" y="113"/>
                    <a:pt x="513" y="109"/>
                    <a:pt x="532" y="113"/>
                  </a:cubicBezTo>
                  <a:cubicBezTo>
                    <a:pt x="509" y="122"/>
                    <a:pt x="488" y="124"/>
                    <a:pt x="467" y="127"/>
                  </a:cubicBezTo>
                  <a:cubicBezTo>
                    <a:pt x="448" y="130"/>
                    <a:pt x="431" y="134"/>
                    <a:pt x="417" y="148"/>
                  </a:cubicBezTo>
                  <a:cubicBezTo>
                    <a:pt x="376" y="191"/>
                    <a:pt x="335" y="234"/>
                    <a:pt x="299" y="281"/>
                  </a:cubicBezTo>
                  <a:cubicBezTo>
                    <a:pt x="287" y="297"/>
                    <a:pt x="276" y="313"/>
                    <a:pt x="268" y="332"/>
                  </a:cubicBezTo>
                  <a:cubicBezTo>
                    <a:pt x="262" y="348"/>
                    <a:pt x="263" y="363"/>
                    <a:pt x="274" y="376"/>
                  </a:cubicBezTo>
                  <a:cubicBezTo>
                    <a:pt x="285" y="393"/>
                    <a:pt x="299" y="407"/>
                    <a:pt x="309" y="426"/>
                  </a:cubicBezTo>
                  <a:cubicBezTo>
                    <a:pt x="327" y="404"/>
                    <a:pt x="344" y="384"/>
                    <a:pt x="362" y="362"/>
                  </a:cubicBezTo>
                  <a:cubicBezTo>
                    <a:pt x="364" y="371"/>
                    <a:pt x="360" y="375"/>
                    <a:pt x="357" y="380"/>
                  </a:cubicBezTo>
                  <a:cubicBezTo>
                    <a:pt x="343" y="405"/>
                    <a:pt x="328" y="429"/>
                    <a:pt x="316" y="455"/>
                  </a:cubicBezTo>
                  <a:cubicBezTo>
                    <a:pt x="300" y="486"/>
                    <a:pt x="307" y="502"/>
                    <a:pt x="339" y="518"/>
                  </a:cubicBezTo>
                  <a:cubicBezTo>
                    <a:pt x="345" y="521"/>
                    <a:pt x="351" y="523"/>
                    <a:pt x="359" y="525"/>
                  </a:cubicBezTo>
                  <a:cubicBezTo>
                    <a:pt x="381" y="530"/>
                    <a:pt x="402" y="522"/>
                    <a:pt x="421" y="509"/>
                  </a:cubicBezTo>
                  <a:cubicBezTo>
                    <a:pt x="449" y="493"/>
                    <a:pt x="476" y="475"/>
                    <a:pt x="510" y="472"/>
                  </a:cubicBezTo>
                  <a:cubicBezTo>
                    <a:pt x="521" y="471"/>
                    <a:pt x="526" y="466"/>
                    <a:pt x="529" y="456"/>
                  </a:cubicBezTo>
                  <a:cubicBezTo>
                    <a:pt x="537" y="432"/>
                    <a:pt x="537" y="407"/>
                    <a:pt x="534" y="381"/>
                  </a:cubicBezTo>
                  <a:cubicBezTo>
                    <a:pt x="528" y="342"/>
                    <a:pt x="523" y="301"/>
                    <a:pt x="526" y="261"/>
                  </a:cubicBezTo>
                  <a:cubicBezTo>
                    <a:pt x="527" y="251"/>
                    <a:pt x="526" y="241"/>
                    <a:pt x="536" y="231"/>
                  </a:cubicBezTo>
                  <a:cubicBezTo>
                    <a:pt x="538" y="273"/>
                    <a:pt x="542" y="312"/>
                    <a:pt x="552" y="350"/>
                  </a:cubicBezTo>
                  <a:cubicBezTo>
                    <a:pt x="562" y="393"/>
                    <a:pt x="561" y="435"/>
                    <a:pt x="546" y="477"/>
                  </a:cubicBezTo>
                  <a:cubicBezTo>
                    <a:pt x="543" y="486"/>
                    <a:pt x="539" y="490"/>
                    <a:pt x="529" y="491"/>
                  </a:cubicBezTo>
                  <a:cubicBezTo>
                    <a:pt x="508" y="492"/>
                    <a:pt x="488" y="499"/>
                    <a:pt x="469" y="509"/>
                  </a:cubicBezTo>
                  <a:cubicBezTo>
                    <a:pt x="450" y="518"/>
                    <a:pt x="429" y="528"/>
                    <a:pt x="410" y="539"/>
                  </a:cubicBezTo>
                  <a:cubicBezTo>
                    <a:pt x="375" y="555"/>
                    <a:pt x="342" y="553"/>
                    <a:pt x="313" y="526"/>
                  </a:cubicBezTo>
                  <a:cubicBezTo>
                    <a:pt x="306" y="522"/>
                    <a:pt x="300" y="516"/>
                    <a:pt x="294" y="511"/>
                  </a:cubicBezTo>
                  <a:cubicBezTo>
                    <a:pt x="282" y="503"/>
                    <a:pt x="278" y="493"/>
                    <a:pt x="284" y="480"/>
                  </a:cubicBezTo>
                  <a:cubicBezTo>
                    <a:pt x="300" y="450"/>
                    <a:pt x="286" y="427"/>
                    <a:pt x="266" y="406"/>
                  </a:cubicBezTo>
                  <a:cubicBezTo>
                    <a:pt x="265" y="406"/>
                    <a:pt x="265" y="405"/>
                    <a:pt x="264" y="405"/>
                  </a:cubicBezTo>
                  <a:cubicBezTo>
                    <a:pt x="236" y="377"/>
                    <a:pt x="233" y="348"/>
                    <a:pt x="253" y="314"/>
                  </a:cubicBezTo>
                  <a:cubicBezTo>
                    <a:pt x="277" y="274"/>
                    <a:pt x="303" y="234"/>
                    <a:pt x="336" y="200"/>
                  </a:cubicBezTo>
                  <a:cubicBezTo>
                    <a:pt x="336" y="199"/>
                    <a:pt x="336" y="197"/>
                    <a:pt x="335" y="196"/>
                  </a:cubicBezTo>
                  <a:cubicBezTo>
                    <a:pt x="334" y="196"/>
                    <a:pt x="334" y="197"/>
                    <a:pt x="334" y="197"/>
                  </a:cubicBezTo>
                  <a:cubicBezTo>
                    <a:pt x="310" y="198"/>
                    <a:pt x="288" y="205"/>
                    <a:pt x="267" y="213"/>
                  </a:cubicBezTo>
                  <a:cubicBezTo>
                    <a:pt x="157" y="253"/>
                    <a:pt x="93" y="354"/>
                    <a:pt x="103" y="470"/>
                  </a:cubicBezTo>
                  <a:cubicBezTo>
                    <a:pt x="108" y="524"/>
                    <a:pt x="128" y="575"/>
                    <a:pt x="155" y="620"/>
                  </a:cubicBezTo>
                  <a:cubicBezTo>
                    <a:pt x="174" y="649"/>
                    <a:pt x="174" y="677"/>
                    <a:pt x="165" y="706"/>
                  </a:cubicBezTo>
                  <a:cubicBezTo>
                    <a:pt x="163" y="714"/>
                    <a:pt x="160" y="721"/>
                    <a:pt x="158" y="727"/>
                  </a:cubicBezTo>
                  <a:cubicBezTo>
                    <a:pt x="152" y="742"/>
                    <a:pt x="155" y="750"/>
                    <a:pt x="170" y="756"/>
                  </a:cubicBezTo>
                  <a:cubicBezTo>
                    <a:pt x="197" y="765"/>
                    <a:pt x="224" y="772"/>
                    <a:pt x="252" y="775"/>
                  </a:cubicBezTo>
                  <a:cubicBezTo>
                    <a:pt x="274" y="777"/>
                    <a:pt x="282" y="770"/>
                    <a:pt x="282" y="748"/>
                  </a:cubicBezTo>
                  <a:cubicBezTo>
                    <a:pt x="282" y="740"/>
                    <a:pt x="281" y="733"/>
                    <a:pt x="287" y="727"/>
                  </a:cubicBezTo>
                  <a:cubicBezTo>
                    <a:pt x="305" y="707"/>
                    <a:pt x="310" y="683"/>
                    <a:pt x="310" y="656"/>
                  </a:cubicBezTo>
                  <a:cubicBezTo>
                    <a:pt x="310" y="635"/>
                    <a:pt x="308" y="614"/>
                    <a:pt x="313" y="593"/>
                  </a:cubicBezTo>
                  <a:cubicBezTo>
                    <a:pt x="317" y="603"/>
                    <a:pt x="320" y="612"/>
                    <a:pt x="321" y="621"/>
                  </a:cubicBezTo>
                  <a:cubicBezTo>
                    <a:pt x="322" y="635"/>
                    <a:pt x="330" y="639"/>
                    <a:pt x="343" y="640"/>
                  </a:cubicBezTo>
                  <a:cubicBezTo>
                    <a:pt x="372" y="644"/>
                    <a:pt x="402" y="642"/>
                    <a:pt x="431" y="639"/>
                  </a:cubicBezTo>
                  <a:cubicBezTo>
                    <a:pt x="441" y="638"/>
                    <a:pt x="446" y="634"/>
                    <a:pt x="448" y="625"/>
                  </a:cubicBezTo>
                  <a:cubicBezTo>
                    <a:pt x="450" y="617"/>
                    <a:pt x="454" y="609"/>
                    <a:pt x="457" y="601"/>
                  </a:cubicBezTo>
                  <a:cubicBezTo>
                    <a:pt x="458" y="601"/>
                    <a:pt x="459" y="601"/>
                    <a:pt x="459" y="601"/>
                  </a:cubicBezTo>
                  <a:cubicBezTo>
                    <a:pt x="459" y="624"/>
                    <a:pt x="459" y="646"/>
                    <a:pt x="459" y="669"/>
                  </a:cubicBezTo>
                  <a:cubicBezTo>
                    <a:pt x="453" y="668"/>
                    <a:pt x="451" y="660"/>
                    <a:pt x="446" y="662"/>
                  </a:cubicBezTo>
                  <a:cubicBezTo>
                    <a:pt x="429" y="671"/>
                    <a:pt x="411" y="678"/>
                    <a:pt x="398" y="693"/>
                  </a:cubicBezTo>
                  <a:cubicBezTo>
                    <a:pt x="394" y="697"/>
                    <a:pt x="394" y="703"/>
                    <a:pt x="397" y="709"/>
                  </a:cubicBezTo>
                  <a:cubicBezTo>
                    <a:pt x="407" y="735"/>
                    <a:pt x="420" y="760"/>
                    <a:pt x="442" y="778"/>
                  </a:cubicBezTo>
                  <a:cubicBezTo>
                    <a:pt x="455" y="789"/>
                    <a:pt x="478" y="789"/>
                    <a:pt x="488" y="777"/>
                  </a:cubicBezTo>
                  <a:cubicBezTo>
                    <a:pt x="505" y="755"/>
                    <a:pt x="526" y="738"/>
                    <a:pt x="549" y="723"/>
                  </a:cubicBezTo>
                  <a:cubicBezTo>
                    <a:pt x="584" y="699"/>
                    <a:pt x="605" y="664"/>
                    <a:pt x="622" y="626"/>
                  </a:cubicBezTo>
                  <a:cubicBezTo>
                    <a:pt x="635" y="600"/>
                    <a:pt x="642" y="573"/>
                    <a:pt x="649" y="546"/>
                  </a:cubicBezTo>
                  <a:cubicBezTo>
                    <a:pt x="655" y="521"/>
                    <a:pt x="655" y="522"/>
                    <a:pt x="634" y="509"/>
                  </a:cubicBezTo>
                  <a:cubicBezTo>
                    <a:pt x="620" y="501"/>
                    <a:pt x="606" y="493"/>
                    <a:pt x="601" y="474"/>
                  </a:cubicBezTo>
                  <a:cubicBezTo>
                    <a:pt x="604" y="475"/>
                    <a:pt x="606" y="475"/>
                    <a:pt x="607" y="476"/>
                  </a:cubicBezTo>
                  <a:cubicBezTo>
                    <a:pt x="645" y="497"/>
                    <a:pt x="687" y="513"/>
                    <a:pt x="719" y="545"/>
                  </a:cubicBezTo>
                  <a:cubicBezTo>
                    <a:pt x="721" y="548"/>
                    <a:pt x="725" y="550"/>
                    <a:pt x="728" y="552"/>
                  </a:cubicBezTo>
                  <a:cubicBezTo>
                    <a:pt x="770" y="579"/>
                    <a:pt x="814" y="561"/>
                    <a:pt x="823" y="512"/>
                  </a:cubicBezTo>
                  <a:cubicBezTo>
                    <a:pt x="824" y="508"/>
                    <a:pt x="828" y="503"/>
                    <a:pt x="821" y="501"/>
                  </a:cubicBezTo>
                  <a:cubicBezTo>
                    <a:pt x="815" y="501"/>
                    <a:pt x="814" y="505"/>
                    <a:pt x="812" y="509"/>
                  </a:cubicBezTo>
                  <a:cubicBezTo>
                    <a:pt x="798" y="542"/>
                    <a:pt x="776" y="551"/>
                    <a:pt x="744" y="539"/>
                  </a:cubicBezTo>
                  <a:cubicBezTo>
                    <a:pt x="735" y="535"/>
                    <a:pt x="731" y="530"/>
                    <a:pt x="734" y="520"/>
                  </a:cubicBezTo>
                  <a:cubicBezTo>
                    <a:pt x="741" y="498"/>
                    <a:pt x="745" y="476"/>
                    <a:pt x="740" y="450"/>
                  </a:cubicBezTo>
                  <a:cubicBezTo>
                    <a:pt x="747" y="454"/>
                    <a:pt x="753" y="455"/>
                    <a:pt x="758" y="458"/>
                  </a:cubicBezTo>
                  <a:cubicBezTo>
                    <a:pt x="790" y="472"/>
                    <a:pt x="823" y="482"/>
                    <a:pt x="858" y="487"/>
                  </a:cubicBezTo>
                  <a:cubicBezTo>
                    <a:pt x="961" y="501"/>
                    <a:pt x="1026" y="452"/>
                    <a:pt x="1040" y="350"/>
                  </a:cubicBezTo>
                  <a:cubicBezTo>
                    <a:pt x="1047" y="293"/>
                    <a:pt x="1039" y="238"/>
                    <a:pt x="1027" y="183"/>
                  </a:cubicBezTo>
                  <a:cubicBezTo>
                    <a:pt x="1025" y="174"/>
                    <a:pt x="1020" y="165"/>
                    <a:pt x="1012" y="158"/>
                  </a:cubicBezTo>
                  <a:cubicBezTo>
                    <a:pt x="1005" y="151"/>
                    <a:pt x="997" y="149"/>
                    <a:pt x="991" y="158"/>
                  </a:cubicBezTo>
                  <a:cubicBezTo>
                    <a:pt x="974" y="181"/>
                    <a:pt x="953" y="196"/>
                    <a:pt x="926" y="205"/>
                  </a:cubicBezTo>
                  <a:cubicBezTo>
                    <a:pt x="915" y="209"/>
                    <a:pt x="911" y="217"/>
                    <a:pt x="914" y="231"/>
                  </a:cubicBezTo>
                  <a:cubicBezTo>
                    <a:pt x="920" y="259"/>
                    <a:pt x="919" y="287"/>
                    <a:pt x="911" y="314"/>
                  </a:cubicBezTo>
                  <a:cubicBezTo>
                    <a:pt x="908" y="326"/>
                    <a:pt x="905" y="338"/>
                    <a:pt x="893" y="346"/>
                  </a:cubicBezTo>
                  <a:cubicBezTo>
                    <a:pt x="892" y="341"/>
                    <a:pt x="893" y="338"/>
                    <a:pt x="894" y="334"/>
                  </a:cubicBezTo>
                  <a:cubicBezTo>
                    <a:pt x="898" y="315"/>
                    <a:pt x="902" y="296"/>
                    <a:pt x="901" y="276"/>
                  </a:cubicBezTo>
                  <a:cubicBezTo>
                    <a:pt x="901" y="271"/>
                    <a:pt x="902" y="263"/>
                    <a:pt x="896" y="261"/>
                  </a:cubicBezTo>
                  <a:cubicBezTo>
                    <a:pt x="888" y="258"/>
                    <a:pt x="882" y="263"/>
                    <a:pt x="877" y="267"/>
                  </a:cubicBezTo>
                  <a:cubicBezTo>
                    <a:pt x="871" y="275"/>
                    <a:pt x="869" y="283"/>
                    <a:pt x="866" y="291"/>
                  </a:cubicBezTo>
                  <a:cubicBezTo>
                    <a:pt x="862" y="302"/>
                    <a:pt x="862" y="315"/>
                    <a:pt x="852" y="325"/>
                  </a:cubicBezTo>
                  <a:cubicBezTo>
                    <a:pt x="851" y="303"/>
                    <a:pt x="852" y="281"/>
                    <a:pt x="860" y="259"/>
                  </a:cubicBezTo>
                  <a:cubicBezTo>
                    <a:pt x="836" y="265"/>
                    <a:pt x="837" y="291"/>
                    <a:pt x="820" y="302"/>
                  </a:cubicBezTo>
                  <a:cubicBezTo>
                    <a:pt x="828" y="255"/>
                    <a:pt x="853" y="235"/>
                    <a:pt x="887" y="242"/>
                  </a:cubicBezTo>
                  <a:cubicBezTo>
                    <a:pt x="890" y="242"/>
                    <a:pt x="894" y="244"/>
                    <a:pt x="895" y="239"/>
                  </a:cubicBezTo>
                  <a:cubicBezTo>
                    <a:pt x="896" y="234"/>
                    <a:pt x="892" y="234"/>
                    <a:pt x="888" y="232"/>
                  </a:cubicBezTo>
                  <a:cubicBezTo>
                    <a:pt x="883" y="230"/>
                    <a:pt x="872" y="235"/>
                    <a:pt x="873" y="223"/>
                  </a:cubicBezTo>
                  <a:cubicBezTo>
                    <a:pt x="873" y="217"/>
                    <a:pt x="873" y="212"/>
                    <a:pt x="865" y="213"/>
                  </a:cubicBezTo>
                  <a:cubicBezTo>
                    <a:pt x="858" y="213"/>
                    <a:pt x="856" y="217"/>
                    <a:pt x="858" y="224"/>
                  </a:cubicBezTo>
                  <a:cubicBezTo>
                    <a:pt x="858" y="227"/>
                    <a:pt x="858" y="230"/>
                    <a:pt x="853" y="230"/>
                  </a:cubicBezTo>
                  <a:cubicBezTo>
                    <a:pt x="849" y="230"/>
                    <a:pt x="848" y="227"/>
                    <a:pt x="847" y="224"/>
                  </a:cubicBezTo>
                  <a:cubicBezTo>
                    <a:pt x="841" y="204"/>
                    <a:pt x="854" y="185"/>
                    <a:pt x="875" y="184"/>
                  </a:cubicBezTo>
                  <a:cubicBezTo>
                    <a:pt x="881" y="184"/>
                    <a:pt x="887" y="185"/>
                    <a:pt x="892" y="185"/>
                  </a:cubicBezTo>
                  <a:close/>
                  <a:moveTo>
                    <a:pt x="95" y="534"/>
                  </a:moveTo>
                  <a:cubicBezTo>
                    <a:pt x="86" y="556"/>
                    <a:pt x="73" y="569"/>
                    <a:pt x="59" y="581"/>
                  </a:cubicBezTo>
                  <a:cubicBezTo>
                    <a:pt x="45" y="594"/>
                    <a:pt x="45" y="607"/>
                    <a:pt x="52" y="622"/>
                  </a:cubicBezTo>
                  <a:cubicBezTo>
                    <a:pt x="64" y="645"/>
                    <a:pt x="81" y="663"/>
                    <a:pt x="105" y="675"/>
                  </a:cubicBezTo>
                  <a:cubicBezTo>
                    <a:pt x="114" y="680"/>
                    <a:pt x="124" y="682"/>
                    <a:pt x="134" y="681"/>
                  </a:cubicBezTo>
                  <a:cubicBezTo>
                    <a:pt x="148" y="679"/>
                    <a:pt x="158" y="664"/>
                    <a:pt x="151" y="653"/>
                  </a:cubicBezTo>
                  <a:cubicBezTo>
                    <a:pt x="130" y="617"/>
                    <a:pt x="111" y="579"/>
                    <a:pt x="95" y="534"/>
                  </a:cubicBezTo>
                  <a:close/>
                  <a:moveTo>
                    <a:pt x="665" y="565"/>
                  </a:moveTo>
                  <a:cubicBezTo>
                    <a:pt x="662" y="570"/>
                    <a:pt x="660" y="572"/>
                    <a:pt x="660" y="573"/>
                  </a:cubicBezTo>
                  <a:cubicBezTo>
                    <a:pt x="647" y="625"/>
                    <a:pt x="627" y="673"/>
                    <a:pt x="588" y="712"/>
                  </a:cubicBezTo>
                  <a:cubicBezTo>
                    <a:pt x="579" y="721"/>
                    <a:pt x="588" y="722"/>
                    <a:pt x="595" y="723"/>
                  </a:cubicBezTo>
                  <a:cubicBezTo>
                    <a:pt x="617" y="726"/>
                    <a:pt x="640" y="725"/>
                    <a:pt x="663" y="724"/>
                  </a:cubicBezTo>
                  <a:cubicBezTo>
                    <a:pt x="685" y="724"/>
                    <a:pt x="695" y="714"/>
                    <a:pt x="688" y="693"/>
                  </a:cubicBezTo>
                  <a:cubicBezTo>
                    <a:pt x="682" y="674"/>
                    <a:pt x="683" y="655"/>
                    <a:pt x="682" y="636"/>
                  </a:cubicBezTo>
                  <a:cubicBezTo>
                    <a:pt x="680" y="613"/>
                    <a:pt x="674" y="591"/>
                    <a:pt x="665" y="565"/>
                  </a:cubicBezTo>
                  <a:close/>
                  <a:moveTo>
                    <a:pt x="68" y="271"/>
                  </a:moveTo>
                  <a:cubicBezTo>
                    <a:pt x="50" y="280"/>
                    <a:pt x="38" y="292"/>
                    <a:pt x="27" y="308"/>
                  </a:cubicBezTo>
                  <a:cubicBezTo>
                    <a:pt x="22" y="316"/>
                    <a:pt x="19" y="326"/>
                    <a:pt x="25" y="334"/>
                  </a:cubicBezTo>
                  <a:cubicBezTo>
                    <a:pt x="34" y="345"/>
                    <a:pt x="37" y="357"/>
                    <a:pt x="43" y="369"/>
                  </a:cubicBezTo>
                  <a:cubicBezTo>
                    <a:pt x="49" y="383"/>
                    <a:pt x="65" y="388"/>
                    <a:pt x="81" y="384"/>
                  </a:cubicBezTo>
                  <a:cubicBezTo>
                    <a:pt x="98" y="379"/>
                    <a:pt x="96" y="366"/>
                    <a:pt x="98" y="353"/>
                  </a:cubicBezTo>
                  <a:cubicBezTo>
                    <a:pt x="87" y="359"/>
                    <a:pt x="80" y="365"/>
                    <a:pt x="70" y="366"/>
                  </a:cubicBezTo>
                  <a:cubicBezTo>
                    <a:pt x="61" y="367"/>
                    <a:pt x="55" y="363"/>
                    <a:pt x="51" y="355"/>
                  </a:cubicBezTo>
                  <a:cubicBezTo>
                    <a:pt x="47" y="349"/>
                    <a:pt x="50" y="345"/>
                    <a:pt x="55" y="340"/>
                  </a:cubicBezTo>
                  <a:cubicBezTo>
                    <a:pt x="61" y="334"/>
                    <a:pt x="63" y="326"/>
                    <a:pt x="62" y="318"/>
                  </a:cubicBezTo>
                  <a:cubicBezTo>
                    <a:pt x="62" y="302"/>
                    <a:pt x="60" y="286"/>
                    <a:pt x="68" y="27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3" name="Freeform 6">
              <a:extLst>
                <a:ext uri="{FF2B5EF4-FFF2-40B4-BE49-F238E27FC236}">
                  <a16:creationId xmlns:a16="http://schemas.microsoft.com/office/drawing/2014/main" id="{B4921C56-C7DE-4411-ACFF-2201DAD46B91}"/>
                </a:ext>
              </a:extLst>
            </p:cNvPr>
            <p:cNvSpPr>
              <a:spLocks/>
            </p:cNvSpPr>
            <p:nvPr/>
          </p:nvSpPr>
          <p:spPr bwMode="auto">
            <a:xfrm>
              <a:off x="8001000" y="2241550"/>
              <a:ext cx="36513" cy="71437"/>
            </a:xfrm>
            <a:custGeom>
              <a:avLst/>
              <a:gdLst>
                <a:gd name="T0" fmla="*/ 6 w 55"/>
                <a:gd name="T1" fmla="*/ 109 h 109"/>
                <a:gd name="T2" fmla="*/ 55 w 55"/>
                <a:gd name="T3" fmla="*/ 0 h 109"/>
                <a:gd name="T4" fmla="*/ 6 w 55"/>
                <a:gd name="T5" fmla="*/ 109 h 109"/>
              </a:gdLst>
              <a:ahLst/>
              <a:cxnLst>
                <a:cxn ang="0">
                  <a:pos x="T0" y="T1"/>
                </a:cxn>
                <a:cxn ang="0">
                  <a:pos x="T2" y="T3"/>
                </a:cxn>
                <a:cxn ang="0">
                  <a:pos x="T4" y="T5"/>
                </a:cxn>
              </a:cxnLst>
              <a:rect l="0" t="0" r="r" b="b"/>
              <a:pathLst>
                <a:path w="55" h="109">
                  <a:moveTo>
                    <a:pt x="6" y="109"/>
                  </a:moveTo>
                  <a:cubicBezTo>
                    <a:pt x="10" y="60"/>
                    <a:pt x="19" y="38"/>
                    <a:pt x="55" y="0"/>
                  </a:cubicBezTo>
                  <a:cubicBezTo>
                    <a:pt x="11" y="33"/>
                    <a:pt x="0" y="46"/>
                    <a:pt x="6" y="109"/>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4" name="Freeform 7">
              <a:extLst>
                <a:ext uri="{FF2B5EF4-FFF2-40B4-BE49-F238E27FC236}">
                  <a16:creationId xmlns:a16="http://schemas.microsoft.com/office/drawing/2014/main" id="{B521E4F2-6BB4-465A-8F5A-527A57E3829C}"/>
                </a:ext>
              </a:extLst>
            </p:cNvPr>
            <p:cNvSpPr>
              <a:spLocks/>
            </p:cNvSpPr>
            <p:nvPr/>
          </p:nvSpPr>
          <p:spPr bwMode="auto">
            <a:xfrm>
              <a:off x="8313738" y="2078038"/>
              <a:ext cx="55563" cy="53975"/>
            </a:xfrm>
            <a:custGeom>
              <a:avLst/>
              <a:gdLst>
                <a:gd name="T0" fmla="*/ 0 w 82"/>
                <a:gd name="T1" fmla="*/ 82 h 82"/>
                <a:gd name="T2" fmla="*/ 82 w 82"/>
                <a:gd name="T3" fmla="*/ 0 h 82"/>
                <a:gd name="T4" fmla="*/ 0 w 82"/>
                <a:gd name="T5" fmla="*/ 82 h 82"/>
              </a:gdLst>
              <a:ahLst/>
              <a:cxnLst>
                <a:cxn ang="0">
                  <a:pos x="T0" y="T1"/>
                </a:cxn>
                <a:cxn ang="0">
                  <a:pos x="T2" y="T3"/>
                </a:cxn>
                <a:cxn ang="0">
                  <a:pos x="T4" y="T5"/>
                </a:cxn>
              </a:cxnLst>
              <a:rect l="0" t="0" r="r" b="b"/>
              <a:pathLst>
                <a:path w="82" h="82">
                  <a:moveTo>
                    <a:pt x="0" y="82"/>
                  </a:moveTo>
                  <a:cubicBezTo>
                    <a:pt x="22" y="38"/>
                    <a:pt x="39" y="21"/>
                    <a:pt x="82" y="0"/>
                  </a:cubicBezTo>
                  <a:cubicBezTo>
                    <a:pt x="33" y="11"/>
                    <a:pt x="17" y="21"/>
                    <a:pt x="0" y="8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5" name="Freeform 8">
              <a:extLst>
                <a:ext uri="{FF2B5EF4-FFF2-40B4-BE49-F238E27FC236}">
                  <a16:creationId xmlns:a16="http://schemas.microsoft.com/office/drawing/2014/main" id="{D931C988-69C0-41F5-81A1-8DF99DB57EF5}"/>
                </a:ext>
              </a:extLst>
            </p:cNvPr>
            <p:cNvSpPr>
              <a:spLocks/>
            </p:cNvSpPr>
            <p:nvPr/>
          </p:nvSpPr>
          <p:spPr bwMode="auto">
            <a:xfrm>
              <a:off x="7996238" y="2255838"/>
              <a:ext cx="14288" cy="30162"/>
            </a:xfrm>
            <a:custGeom>
              <a:avLst/>
              <a:gdLst>
                <a:gd name="T0" fmla="*/ 2 w 21"/>
                <a:gd name="T1" fmla="*/ 47 h 47"/>
                <a:gd name="T2" fmla="*/ 21 w 21"/>
                <a:gd name="T3" fmla="*/ 0 h 47"/>
                <a:gd name="T4" fmla="*/ 2 w 21"/>
                <a:gd name="T5" fmla="*/ 47 h 47"/>
              </a:gdLst>
              <a:ahLst/>
              <a:cxnLst>
                <a:cxn ang="0">
                  <a:pos x="T0" y="T1"/>
                </a:cxn>
                <a:cxn ang="0">
                  <a:pos x="T2" y="T3"/>
                </a:cxn>
                <a:cxn ang="0">
                  <a:pos x="T4" y="T5"/>
                </a:cxn>
              </a:cxnLst>
              <a:rect l="0" t="0" r="r" b="b"/>
              <a:pathLst>
                <a:path w="21" h="47">
                  <a:moveTo>
                    <a:pt x="2" y="47"/>
                  </a:moveTo>
                  <a:cubicBezTo>
                    <a:pt x="7" y="25"/>
                    <a:pt x="10" y="18"/>
                    <a:pt x="21" y="0"/>
                  </a:cubicBezTo>
                  <a:cubicBezTo>
                    <a:pt x="4" y="14"/>
                    <a:pt x="0" y="22"/>
                    <a:pt x="2" y="4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6" name="Freeform 9">
              <a:extLst>
                <a:ext uri="{FF2B5EF4-FFF2-40B4-BE49-F238E27FC236}">
                  <a16:creationId xmlns:a16="http://schemas.microsoft.com/office/drawing/2014/main" id="{41BAAF3B-3079-4F0A-8465-3C63D43B4050}"/>
                </a:ext>
              </a:extLst>
            </p:cNvPr>
            <p:cNvSpPr>
              <a:spLocks/>
            </p:cNvSpPr>
            <p:nvPr/>
          </p:nvSpPr>
          <p:spPr bwMode="auto">
            <a:xfrm>
              <a:off x="8313738" y="2082800"/>
              <a:ext cx="28575" cy="22225"/>
            </a:xfrm>
            <a:custGeom>
              <a:avLst/>
              <a:gdLst>
                <a:gd name="T0" fmla="*/ 41 w 41"/>
                <a:gd name="T1" fmla="*/ 0 h 34"/>
                <a:gd name="T2" fmla="*/ 0 w 41"/>
                <a:gd name="T3" fmla="*/ 34 h 34"/>
                <a:gd name="T4" fmla="*/ 41 w 41"/>
                <a:gd name="T5" fmla="*/ 0 h 34"/>
              </a:gdLst>
              <a:ahLst/>
              <a:cxnLst>
                <a:cxn ang="0">
                  <a:pos x="T0" y="T1"/>
                </a:cxn>
                <a:cxn ang="0">
                  <a:pos x="T2" y="T3"/>
                </a:cxn>
                <a:cxn ang="0">
                  <a:pos x="T4" y="T5"/>
                </a:cxn>
              </a:cxnLst>
              <a:rect l="0" t="0" r="r" b="b"/>
              <a:pathLst>
                <a:path w="41" h="34">
                  <a:moveTo>
                    <a:pt x="41" y="0"/>
                  </a:moveTo>
                  <a:cubicBezTo>
                    <a:pt x="13" y="5"/>
                    <a:pt x="9" y="9"/>
                    <a:pt x="0" y="34"/>
                  </a:cubicBezTo>
                  <a:cubicBezTo>
                    <a:pt x="13" y="16"/>
                    <a:pt x="21" y="10"/>
                    <a:pt x="41" y="0"/>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7" name="Freeform 10">
              <a:extLst>
                <a:ext uri="{FF2B5EF4-FFF2-40B4-BE49-F238E27FC236}">
                  <a16:creationId xmlns:a16="http://schemas.microsoft.com/office/drawing/2014/main" id="{FA4738DA-7FE2-4D48-AD8E-FB8F0DF08C7A}"/>
                </a:ext>
              </a:extLst>
            </p:cNvPr>
            <p:cNvSpPr>
              <a:spLocks/>
            </p:cNvSpPr>
            <p:nvPr/>
          </p:nvSpPr>
          <p:spPr bwMode="auto">
            <a:xfrm>
              <a:off x="8289925" y="2184400"/>
              <a:ext cx="88900" cy="85725"/>
            </a:xfrm>
            <a:custGeom>
              <a:avLst/>
              <a:gdLst>
                <a:gd name="T0" fmla="*/ 42 w 135"/>
                <a:gd name="T1" fmla="*/ 21 h 128"/>
                <a:gd name="T2" fmla="*/ 0 w 135"/>
                <a:gd name="T3" fmla="*/ 128 h 128"/>
                <a:gd name="T4" fmla="*/ 50 w 135"/>
                <a:gd name="T5" fmla="*/ 32 h 128"/>
                <a:gd name="T6" fmla="*/ 61 w 135"/>
                <a:gd name="T7" fmla="*/ 24 h 128"/>
                <a:gd name="T8" fmla="*/ 54 w 135"/>
                <a:gd name="T9" fmla="*/ 78 h 128"/>
                <a:gd name="T10" fmla="*/ 84 w 135"/>
                <a:gd name="T11" fmla="*/ 17 h 128"/>
                <a:gd name="T12" fmla="*/ 135 w 135"/>
                <a:gd name="T13" fmla="*/ 0 h 128"/>
                <a:gd name="T14" fmla="*/ 75 w 135"/>
                <a:gd name="T15" fmla="*/ 7 h 128"/>
                <a:gd name="T16" fmla="*/ 42 w 135"/>
                <a:gd name="T17" fmla="*/ 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28">
                  <a:moveTo>
                    <a:pt x="42" y="21"/>
                  </a:moveTo>
                  <a:cubicBezTo>
                    <a:pt x="23" y="38"/>
                    <a:pt x="6" y="103"/>
                    <a:pt x="0" y="128"/>
                  </a:cubicBezTo>
                  <a:cubicBezTo>
                    <a:pt x="8" y="107"/>
                    <a:pt x="31" y="47"/>
                    <a:pt x="50" y="32"/>
                  </a:cubicBezTo>
                  <a:cubicBezTo>
                    <a:pt x="54" y="28"/>
                    <a:pt x="57" y="26"/>
                    <a:pt x="61" y="24"/>
                  </a:cubicBezTo>
                  <a:cubicBezTo>
                    <a:pt x="48" y="45"/>
                    <a:pt x="50" y="49"/>
                    <a:pt x="54" y="78"/>
                  </a:cubicBezTo>
                  <a:cubicBezTo>
                    <a:pt x="57" y="49"/>
                    <a:pt x="67" y="38"/>
                    <a:pt x="84" y="17"/>
                  </a:cubicBezTo>
                  <a:cubicBezTo>
                    <a:pt x="101" y="13"/>
                    <a:pt x="118" y="7"/>
                    <a:pt x="135" y="0"/>
                  </a:cubicBezTo>
                  <a:cubicBezTo>
                    <a:pt x="116" y="1"/>
                    <a:pt x="95" y="5"/>
                    <a:pt x="75" y="7"/>
                  </a:cubicBezTo>
                  <a:cubicBezTo>
                    <a:pt x="57" y="7"/>
                    <a:pt x="54" y="7"/>
                    <a:pt x="42" y="2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8" name="Freeform 11">
              <a:extLst>
                <a:ext uri="{FF2B5EF4-FFF2-40B4-BE49-F238E27FC236}">
                  <a16:creationId xmlns:a16="http://schemas.microsoft.com/office/drawing/2014/main" id="{D7438B30-A16F-495D-B03F-E8C98B0E4D84}"/>
                </a:ext>
              </a:extLst>
            </p:cNvPr>
            <p:cNvSpPr>
              <a:spLocks/>
            </p:cNvSpPr>
            <p:nvPr/>
          </p:nvSpPr>
          <p:spPr bwMode="auto">
            <a:xfrm>
              <a:off x="8440738" y="2182813"/>
              <a:ext cx="39688" cy="44450"/>
            </a:xfrm>
            <a:custGeom>
              <a:avLst/>
              <a:gdLst>
                <a:gd name="T0" fmla="*/ 5 w 61"/>
                <a:gd name="T1" fmla="*/ 67 h 67"/>
                <a:gd name="T2" fmla="*/ 61 w 61"/>
                <a:gd name="T3" fmla="*/ 0 h 67"/>
                <a:gd name="T4" fmla="*/ 5 w 61"/>
                <a:gd name="T5" fmla="*/ 67 h 67"/>
              </a:gdLst>
              <a:ahLst/>
              <a:cxnLst>
                <a:cxn ang="0">
                  <a:pos x="T0" y="T1"/>
                </a:cxn>
                <a:cxn ang="0">
                  <a:pos x="T2" y="T3"/>
                </a:cxn>
                <a:cxn ang="0">
                  <a:pos x="T4" y="T5"/>
                </a:cxn>
              </a:cxnLst>
              <a:rect l="0" t="0" r="r" b="b"/>
              <a:pathLst>
                <a:path w="61" h="67">
                  <a:moveTo>
                    <a:pt x="5" y="67"/>
                  </a:moveTo>
                  <a:cubicBezTo>
                    <a:pt x="11" y="42"/>
                    <a:pt x="23" y="17"/>
                    <a:pt x="61" y="0"/>
                  </a:cubicBezTo>
                  <a:cubicBezTo>
                    <a:pt x="9" y="11"/>
                    <a:pt x="0" y="34"/>
                    <a:pt x="5" y="6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9" name="Freeform 12">
              <a:extLst>
                <a:ext uri="{FF2B5EF4-FFF2-40B4-BE49-F238E27FC236}">
                  <a16:creationId xmlns:a16="http://schemas.microsoft.com/office/drawing/2014/main" id="{2E47D3BD-B54A-49C2-8C12-942680E785AF}"/>
                </a:ext>
              </a:extLst>
            </p:cNvPr>
            <p:cNvSpPr>
              <a:spLocks/>
            </p:cNvSpPr>
            <p:nvPr/>
          </p:nvSpPr>
          <p:spPr bwMode="auto">
            <a:xfrm>
              <a:off x="8462963" y="2224088"/>
              <a:ext cx="84138" cy="63500"/>
            </a:xfrm>
            <a:custGeom>
              <a:avLst/>
              <a:gdLst>
                <a:gd name="T0" fmla="*/ 91 w 126"/>
                <a:gd name="T1" fmla="*/ 32 h 97"/>
                <a:gd name="T2" fmla="*/ 72 w 126"/>
                <a:gd name="T3" fmla="*/ 13 h 97"/>
                <a:gd name="T4" fmla="*/ 91 w 126"/>
                <a:gd name="T5" fmla="*/ 0 h 97"/>
                <a:gd name="T6" fmla="*/ 42 w 126"/>
                <a:gd name="T7" fmla="*/ 17 h 97"/>
                <a:gd name="T8" fmla="*/ 0 w 126"/>
                <a:gd name="T9" fmla="*/ 63 h 97"/>
                <a:gd name="T10" fmla="*/ 25 w 126"/>
                <a:gd name="T11" fmla="*/ 48 h 97"/>
                <a:gd name="T12" fmla="*/ 29 w 126"/>
                <a:gd name="T13" fmla="*/ 61 h 97"/>
                <a:gd name="T14" fmla="*/ 38 w 126"/>
                <a:gd name="T15" fmla="*/ 72 h 97"/>
                <a:gd name="T16" fmla="*/ 36 w 126"/>
                <a:gd name="T17" fmla="*/ 69 h 97"/>
                <a:gd name="T18" fmla="*/ 42 w 126"/>
                <a:gd name="T19" fmla="*/ 50 h 97"/>
                <a:gd name="T20" fmla="*/ 61 w 126"/>
                <a:gd name="T21" fmla="*/ 57 h 97"/>
                <a:gd name="T22" fmla="*/ 63 w 126"/>
                <a:gd name="T23" fmla="*/ 59 h 97"/>
                <a:gd name="T24" fmla="*/ 44 w 126"/>
                <a:gd name="T25" fmla="*/ 76 h 97"/>
                <a:gd name="T26" fmla="*/ 32 w 126"/>
                <a:gd name="T27" fmla="*/ 97 h 97"/>
                <a:gd name="T28" fmla="*/ 126 w 126"/>
                <a:gd name="T29" fmla="*/ 38 h 97"/>
                <a:gd name="T30" fmla="*/ 93 w 126"/>
                <a:gd name="T31" fmla="*/ 42 h 97"/>
                <a:gd name="T32" fmla="*/ 91 w 126"/>
                <a:gd name="T33" fmla="*/ 3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97">
                  <a:moveTo>
                    <a:pt x="91" y="32"/>
                  </a:moveTo>
                  <a:cubicBezTo>
                    <a:pt x="88" y="23"/>
                    <a:pt x="80" y="17"/>
                    <a:pt x="72" y="13"/>
                  </a:cubicBezTo>
                  <a:cubicBezTo>
                    <a:pt x="80" y="9"/>
                    <a:pt x="86" y="6"/>
                    <a:pt x="91" y="0"/>
                  </a:cubicBezTo>
                  <a:cubicBezTo>
                    <a:pt x="76" y="9"/>
                    <a:pt x="57" y="7"/>
                    <a:pt x="42" y="17"/>
                  </a:cubicBezTo>
                  <a:cubicBezTo>
                    <a:pt x="29" y="25"/>
                    <a:pt x="11" y="51"/>
                    <a:pt x="0" y="63"/>
                  </a:cubicBezTo>
                  <a:cubicBezTo>
                    <a:pt x="8" y="59"/>
                    <a:pt x="17" y="53"/>
                    <a:pt x="25" y="48"/>
                  </a:cubicBezTo>
                  <a:cubicBezTo>
                    <a:pt x="25" y="51"/>
                    <a:pt x="27" y="57"/>
                    <a:pt x="29" y="61"/>
                  </a:cubicBezTo>
                  <a:cubicBezTo>
                    <a:pt x="30" y="67"/>
                    <a:pt x="34" y="71"/>
                    <a:pt x="38" y="72"/>
                  </a:cubicBezTo>
                  <a:cubicBezTo>
                    <a:pt x="38" y="72"/>
                    <a:pt x="36" y="71"/>
                    <a:pt x="36" y="69"/>
                  </a:cubicBezTo>
                  <a:cubicBezTo>
                    <a:pt x="32" y="63"/>
                    <a:pt x="36" y="53"/>
                    <a:pt x="42" y="50"/>
                  </a:cubicBezTo>
                  <a:cubicBezTo>
                    <a:pt x="49" y="48"/>
                    <a:pt x="59" y="50"/>
                    <a:pt x="61" y="57"/>
                  </a:cubicBezTo>
                  <a:cubicBezTo>
                    <a:pt x="63" y="57"/>
                    <a:pt x="63" y="59"/>
                    <a:pt x="63" y="59"/>
                  </a:cubicBezTo>
                  <a:cubicBezTo>
                    <a:pt x="55" y="65"/>
                    <a:pt x="49" y="71"/>
                    <a:pt x="44" y="76"/>
                  </a:cubicBezTo>
                  <a:cubicBezTo>
                    <a:pt x="40" y="84"/>
                    <a:pt x="36" y="90"/>
                    <a:pt x="32" y="97"/>
                  </a:cubicBezTo>
                  <a:cubicBezTo>
                    <a:pt x="57" y="69"/>
                    <a:pt x="93" y="48"/>
                    <a:pt x="126" y="38"/>
                  </a:cubicBezTo>
                  <a:cubicBezTo>
                    <a:pt x="116" y="38"/>
                    <a:pt x="105" y="38"/>
                    <a:pt x="93" y="42"/>
                  </a:cubicBezTo>
                  <a:cubicBezTo>
                    <a:pt x="93" y="38"/>
                    <a:pt x="93" y="34"/>
                    <a:pt x="91" y="3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70" name="Freeform 13">
              <a:extLst>
                <a:ext uri="{FF2B5EF4-FFF2-40B4-BE49-F238E27FC236}">
                  <a16:creationId xmlns:a16="http://schemas.microsoft.com/office/drawing/2014/main" id="{26FB0922-14A4-48C4-8A40-51CA90025C94}"/>
                </a:ext>
              </a:extLst>
            </p:cNvPr>
            <p:cNvSpPr>
              <a:spLocks/>
            </p:cNvSpPr>
            <p:nvPr/>
          </p:nvSpPr>
          <p:spPr bwMode="auto">
            <a:xfrm>
              <a:off x="8496300" y="2371725"/>
              <a:ext cx="31750" cy="34925"/>
            </a:xfrm>
            <a:custGeom>
              <a:avLst/>
              <a:gdLst>
                <a:gd name="T0" fmla="*/ 4 w 48"/>
                <a:gd name="T1" fmla="*/ 27 h 52"/>
                <a:gd name="T2" fmla="*/ 0 w 48"/>
                <a:gd name="T3" fmla="*/ 52 h 52"/>
                <a:gd name="T4" fmla="*/ 12 w 48"/>
                <a:gd name="T5" fmla="*/ 25 h 52"/>
                <a:gd name="T6" fmla="*/ 27 w 48"/>
                <a:gd name="T7" fmla="*/ 12 h 52"/>
                <a:gd name="T8" fmla="*/ 48 w 48"/>
                <a:gd name="T9" fmla="*/ 0 h 52"/>
                <a:gd name="T10" fmla="*/ 25 w 48"/>
                <a:gd name="T11" fmla="*/ 4 h 52"/>
                <a:gd name="T12" fmla="*/ 4 w 48"/>
                <a:gd name="T13" fmla="*/ 27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 y="27"/>
                  </a:moveTo>
                  <a:cubicBezTo>
                    <a:pt x="4" y="35"/>
                    <a:pt x="2" y="44"/>
                    <a:pt x="0" y="52"/>
                  </a:cubicBezTo>
                  <a:cubicBezTo>
                    <a:pt x="4" y="42"/>
                    <a:pt x="8" y="33"/>
                    <a:pt x="12" y="25"/>
                  </a:cubicBezTo>
                  <a:cubicBezTo>
                    <a:pt x="16" y="16"/>
                    <a:pt x="18" y="16"/>
                    <a:pt x="27" y="12"/>
                  </a:cubicBezTo>
                  <a:cubicBezTo>
                    <a:pt x="33" y="8"/>
                    <a:pt x="42" y="4"/>
                    <a:pt x="48" y="0"/>
                  </a:cubicBezTo>
                  <a:cubicBezTo>
                    <a:pt x="42" y="2"/>
                    <a:pt x="31" y="4"/>
                    <a:pt x="25" y="4"/>
                  </a:cubicBezTo>
                  <a:cubicBezTo>
                    <a:pt x="10" y="8"/>
                    <a:pt x="8" y="12"/>
                    <a:pt x="4" y="2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71" name="Freeform 14">
              <a:extLst>
                <a:ext uri="{FF2B5EF4-FFF2-40B4-BE49-F238E27FC236}">
                  <a16:creationId xmlns:a16="http://schemas.microsoft.com/office/drawing/2014/main" id="{7EF6F4E5-A589-43BD-92C1-E6603520C070}"/>
                </a:ext>
              </a:extLst>
            </p:cNvPr>
            <p:cNvSpPr>
              <a:spLocks/>
            </p:cNvSpPr>
            <p:nvPr/>
          </p:nvSpPr>
          <p:spPr bwMode="auto">
            <a:xfrm>
              <a:off x="8634413" y="2185988"/>
              <a:ext cx="60325" cy="44450"/>
            </a:xfrm>
            <a:custGeom>
              <a:avLst/>
              <a:gdLst>
                <a:gd name="T0" fmla="*/ 0 w 91"/>
                <a:gd name="T1" fmla="*/ 58 h 67"/>
                <a:gd name="T2" fmla="*/ 32 w 91"/>
                <a:gd name="T3" fmla="*/ 66 h 67"/>
                <a:gd name="T4" fmla="*/ 74 w 91"/>
                <a:gd name="T5" fmla="*/ 37 h 67"/>
                <a:gd name="T6" fmla="*/ 91 w 91"/>
                <a:gd name="T7" fmla="*/ 0 h 67"/>
                <a:gd name="T8" fmla="*/ 55 w 91"/>
                <a:gd name="T9" fmla="*/ 44 h 67"/>
                <a:gd name="T10" fmla="*/ 0 w 91"/>
                <a:gd name="T11" fmla="*/ 58 h 67"/>
              </a:gdLst>
              <a:ahLst/>
              <a:cxnLst>
                <a:cxn ang="0">
                  <a:pos x="T0" y="T1"/>
                </a:cxn>
                <a:cxn ang="0">
                  <a:pos x="T2" y="T3"/>
                </a:cxn>
                <a:cxn ang="0">
                  <a:pos x="T4" y="T5"/>
                </a:cxn>
                <a:cxn ang="0">
                  <a:pos x="T6" y="T7"/>
                </a:cxn>
                <a:cxn ang="0">
                  <a:pos x="T8" y="T9"/>
                </a:cxn>
                <a:cxn ang="0">
                  <a:pos x="T10" y="T11"/>
                </a:cxn>
              </a:cxnLst>
              <a:rect l="0" t="0" r="r" b="b"/>
              <a:pathLst>
                <a:path w="91" h="67">
                  <a:moveTo>
                    <a:pt x="0" y="58"/>
                  </a:moveTo>
                  <a:cubicBezTo>
                    <a:pt x="0" y="58"/>
                    <a:pt x="20" y="67"/>
                    <a:pt x="32" y="66"/>
                  </a:cubicBezTo>
                  <a:cubicBezTo>
                    <a:pt x="44" y="64"/>
                    <a:pt x="66" y="51"/>
                    <a:pt x="74" y="37"/>
                  </a:cubicBezTo>
                  <a:cubicBezTo>
                    <a:pt x="83" y="23"/>
                    <a:pt x="85" y="17"/>
                    <a:pt x="91" y="0"/>
                  </a:cubicBezTo>
                  <a:cubicBezTo>
                    <a:pt x="91" y="0"/>
                    <a:pt x="76" y="29"/>
                    <a:pt x="55" y="44"/>
                  </a:cubicBezTo>
                  <a:cubicBezTo>
                    <a:pt x="34" y="60"/>
                    <a:pt x="24" y="61"/>
                    <a:pt x="0" y="58"/>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pic>
        <p:nvPicPr>
          <p:cNvPr id="272" name="Picture 271">
            <a:extLst>
              <a:ext uri="{FF2B5EF4-FFF2-40B4-BE49-F238E27FC236}">
                <a16:creationId xmlns:a16="http://schemas.microsoft.com/office/drawing/2014/main" id="{D96B91BC-DEF2-413F-AC78-D3523A3249BA}"/>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669447" y="4231746"/>
            <a:ext cx="860866" cy="451476"/>
          </a:xfrm>
          <a:prstGeom prst="rect">
            <a:avLst/>
          </a:prstGeom>
        </p:spPr>
      </p:pic>
      <p:sp>
        <p:nvSpPr>
          <p:cNvPr id="273" name="Rectangle 272">
            <a:extLst>
              <a:ext uri="{FF2B5EF4-FFF2-40B4-BE49-F238E27FC236}">
                <a16:creationId xmlns:a16="http://schemas.microsoft.com/office/drawing/2014/main" id="{798E0484-026D-447A-8CC6-069B4D6A5C6F}"/>
              </a:ext>
            </a:extLst>
          </p:cNvPr>
          <p:cNvSpPr/>
          <p:nvPr/>
        </p:nvSpPr>
        <p:spPr>
          <a:xfrm>
            <a:off x="6446626" y="4684322"/>
            <a:ext cx="1428596" cy="253916"/>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274" name="Rectangle 273">
            <a:extLst>
              <a:ext uri="{FF2B5EF4-FFF2-40B4-BE49-F238E27FC236}">
                <a16:creationId xmlns:a16="http://schemas.microsoft.com/office/drawing/2014/main" id="{73FDE3B8-9EC6-47CB-A077-B8767336FD97}"/>
              </a:ext>
            </a:extLst>
          </p:cNvPr>
          <p:cNvSpPr/>
          <p:nvPr/>
        </p:nvSpPr>
        <p:spPr>
          <a:xfrm>
            <a:off x="6651336" y="5424625"/>
            <a:ext cx="901209" cy="253916"/>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75" name="Rectangle 274">
            <a:extLst>
              <a:ext uri="{FF2B5EF4-FFF2-40B4-BE49-F238E27FC236}">
                <a16:creationId xmlns:a16="http://schemas.microsoft.com/office/drawing/2014/main" id="{CC21D383-16A0-448F-8574-4FDBE3CBE44B}"/>
              </a:ext>
            </a:extLst>
          </p:cNvPr>
          <p:cNvSpPr/>
          <p:nvPr/>
        </p:nvSpPr>
        <p:spPr>
          <a:xfrm>
            <a:off x="6604543" y="6188495"/>
            <a:ext cx="986167" cy="577081"/>
          </a:xfrm>
          <a:prstGeom prst="rect">
            <a:avLst/>
          </a:prstGeom>
        </p:spPr>
        <p:txBody>
          <a:bodyPr wrap="none">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FA</a:t>
            </a: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CTORY</a:t>
            </a:r>
            <a:b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IR/SSIS</a:t>
            </a:r>
          </a:p>
        </p:txBody>
      </p:sp>
      <p:sp>
        <p:nvSpPr>
          <p:cNvPr id="276" name="TextBox 275">
            <a:extLst>
              <a:ext uri="{FF2B5EF4-FFF2-40B4-BE49-F238E27FC236}">
                <a16:creationId xmlns:a16="http://schemas.microsoft.com/office/drawing/2014/main" id="{C5EA6F7B-1F5E-44B7-A2D1-D03E05835FAB}"/>
              </a:ext>
            </a:extLst>
          </p:cNvPr>
          <p:cNvSpPr txBox="1"/>
          <p:nvPr/>
        </p:nvSpPr>
        <p:spPr>
          <a:xfrm>
            <a:off x="6239792" y="3652886"/>
            <a:ext cx="1484653" cy="683264"/>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DATA PROCESSING</a:t>
            </a:r>
          </a:p>
        </p:txBody>
      </p:sp>
      <p:cxnSp>
        <p:nvCxnSpPr>
          <p:cNvPr id="279" name="Connector: Elbow 278">
            <a:extLst>
              <a:ext uri="{FF2B5EF4-FFF2-40B4-BE49-F238E27FC236}">
                <a16:creationId xmlns:a16="http://schemas.microsoft.com/office/drawing/2014/main" id="{D081E393-B036-465F-BDD6-076057C1BB41}"/>
              </a:ext>
            </a:extLst>
          </p:cNvPr>
          <p:cNvCxnSpPr>
            <a:cxnSpLocks/>
            <a:stCxn id="149" idx="3"/>
            <a:endCxn id="255" idx="0"/>
          </p:cNvCxnSpPr>
          <p:nvPr/>
        </p:nvCxnSpPr>
        <p:spPr>
          <a:xfrm>
            <a:off x="5685923" y="4028929"/>
            <a:ext cx="783407" cy="300493"/>
          </a:xfrm>
          <a:prstGeom prst="bentConnector3">
            <a:avLst>
              <a:gd name="adj1" fmla="val 3428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84" name="Rectangle: Rounded Corners 514">
            <a:extLst>
              <a:ext uri="{FF2B5EF4-FFF2-40B4-BE49-F238E27FC236}">
                <a16:creationId xmlns:a16="http://schemas.microsoft.com/office/drawing/2014/main" id="{2A9C1260-C830-45C1-A90F-DFA410CDC6AE}"/>
              </a:ext>
            </a:extLst>
          </p:cNvPr>
          <p:cNvSpPr/>
          <p:nvPr/>
        </p:nvSpPr>
        <p:spPr bwMode="auto">
          <a:xfrm>
            <a:off x="8561473" y="3352449"/>
            <a:ext cx="1377451" cy="34195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289" name="Picture 288">
            <a:extLst>
              <a:ext uri="{FF2B5EF4-FFF2-40B4-BE49-F238E27FC236}">
                <a16:creationId xmlns:a16="http://schemas.microsoft.com/office/drawing/2014/main" id="{0656F87D-AE80-4F69-B07F-FC6AE0B4A1DE}"/>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939429" y="3401249"/>
            <a:ext cx="548415" cy="548415"/>
          </a:xfrm>
          <a:prstGeom prst="rect">
            <a:avLst/>
          </a:prstGeom>
        </p:spPr>
      </p:pic>
      <p:pic>
        <p:nvPicPr>
          <p:cNvPr id="290" name="Picture 56">
            <a:extLst>
              <a:ext uri="{FF2B5EF4-FFF2-40B4-BE49-F238E27FC236}">
                <a16:creationId xmlns:a16="http://schemas.microsoft.com/office/drawing/2014/main" id="{0A825E95-4724-4DBA-964E-0422807E0FB0}"/>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987293" y="4426100"/>
            <a:ext cx="551140" cy="426125"/>
          </a:xfrm>
          <a:prstGeom prst="rect">
            <a:avLst/>
          </a:prstGeom>
        </p:spPr>
      </p:pic>
      <p:pic>
        <p:nvPicPr>
          <p:cNvPr id="291" name="Picture 290">
            <a:extLst>
              <a:ext uri="{FF2B5EF4-FFF2-40B4-BE49-F238E27FC236}">
                <a16:creationId xmlns:a16="http://schemas.microsoft.com/office/drawing/2014/main" id="{85D198B0-CFC5-46D3-A400-8A02D3277E7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012551" y="6145276"/>
            <a:ext cx="475293" cy="426125"/>
          </a:xfrm>
          <a:prstGeom prst="rect">
            <a:avLst/>
          </a:prstGeom>
        </p:spPr>
      </p:pic>
      <p:sp>
        <p:nvSpPr>
          <p:cNvPr id="307" name="TextBox 306">
            <a:extLst>
              <a:ext uri="{FF2B5EF4-FFF2-40B4-BE49-F238E27FC236}">
                <a16:creationId xmlns:a16="http://schemas.microsoft.com/office/drawing/2014/main" id="{B1293AA3-071B-4FA8-98CD-5038686FB3E5}"/>
              </a:ext>
            </a:extLst>
          </p:cNvPr>
          <p:cNvSpPr txBox="1"/>
          <p:nvPr/>
        </p:nvSpPr>
        <p:spPr>
          <a:xfrm>
            <a:off x="5391732" y="2575081"/>
            <a:ext cx="1004938" cy="434918"/>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AZURE ML</a:t>
            </a:r>
          </a:p>
        </p:txBody>
      </p:sp>
      <p:sp>
        <p:nvSpPr>
          <p:cNvPr id="318" name="TextBox 317">
            <a:extLst>
              <a:ext uri="{FF2B5EF4-FFF2-40B4-BE49-F238E27FC236}">
                <a16:creationId xmlns:a16="http://schemas.microsoft.com/office/drawing/2014/main" id="{636B34AD-0DA6-4902-823B-9752CBE9A950}"/>
              </a:ext>
            </a:extLst>
          </p:cNvPr>
          <p:cNvSpPr txBox="1"/>
          <p:nvPr/>
        </p:nvSpPr>
        <p:spPr>
          <a:xfrm>
            <a:off x="8392108" y="3014455"/>
            <a:ext cx="1930447" cy="4893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SERVING STORAGE</a:t>
            </a:r>
          </a:p>
        </p:txBody>
      </p:sp>
      <p:pic>
        <p:nvPicPr>
          <p:cNvPr id="321" name="Picture 320">
            <a:extLst>
              <a:ext uri="{FF2B5EF4-FFF2-40B4-BE49-F238E27FC236}">
                <a16:creationId xmlns:a16="http://schemas.microsoft.com/office/drawing/2014/main" id="{88502D51-6036-4309-B8D6-258229FCC872}"/>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863671" y="5749289"/>
            <a:ext cx="426125" cy="426125"/>
          </a:xfrm>
          <a:prstGeom prst="rect">
            <a:avLst/>
          </a:prstGeom>
        </p:spPr>
      </p:pic>
      <p:pic>
        <p:nvPicPr>
          <p:cNvPr id="324" name="Picture 30" descr="Image result for Azure SQL DB icon">
            <a:extLst>
              <a:ext uri="{FF2B5EF4-FFF2-40B4-BE49-F238E27FC236}">
                <a16:creationId xmlns:a16="http://schemas.microsoft.com/office/drawing/2014/main" id="{FC32AE42-A9C2-465F-949A-7164CDC2CDA4}"/>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054564" y="5444484"/>
            <a:ext cx="436139" cy="436139"/>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sp>
        <p:nvSpPr>
          <p:cNvPr id="325" name="TextBox 324">
            <a:extLst>
              <a:ext uri="{FF2B5EF4-FFF2-40B4-BE49-F238E27FC236}">
                <a16:creationId xmlns:a16="http://schemas.microsoft.com/office/drawing/2014/main" id="{B3BB199B-3491-4538-BAA6-9BFA23D32215}"/>
              </a:ext>
            </a:extLst>
          </p:cNvPr>
          <p:cNvSpPr txBox="1"/>
          <p:nvPr/>
        </p:nvSpPr>
        <p:spPr>
          <a:xfrm>
            <a:off x="8712456" y="5886611"/>
            <a:ext cx="1091966"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SQL DB</a:t>
            </a:r>
          </a:p>
        </p:txBody>
      </p:sp>
      <p:sp>
        <p:nvSpPr>
          <p:cNvPr id="326" name="TextBox 329">
            <a:extLst>
              <a:ext uri="{FF2B5EF4-FFF2-40B4-BE49-F238E27FC236}">
                <a16:creationId xmlns:a16="http://schemas.microsoft.com/office/drawing/2014/main" id="{7A62137A-2810-4205-865C-745F53BC1D84}"/>
              </a:ext>
            </a:extLst>
          </p:cNvPr>
          <p:cNvSpPr txBox="1"/>
          <p:nvPr/>
        </p:nvSpPr>
        <p:spPr>
          <a:xfrm>
            <a:off x="8791483" y="6519614"/>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327" name="TextBox 326">
            <a:extLst>
              <a:ext uri="{FF2B5EF4-FFF2-40B4-BE49-F238E27FC236}">
                <a16:creationId xmlns:a16="http://schemas.microsoft.com/office/drawing/2014/main" id="{43F5B79B-7E22-46B1-A049-8A3DEA9B23EE}"/>
              </a:ext>
            </a:extLst>
          </p:cNvPr>
          <p:cNvSpPr txBox="1"/>
          <p:nvPr/>
        </p:nvSpPr>
        <p:spPr>
          <a:xfrm>
            <a:off x="8509680" y="3952815"/>
            <a:ext cx="1380506"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SQL</a:t>
            </a:r>
          </a:p>
          <a:p>
            <a:pPr algn="ctr"/>
            <a:r>
              <a:rPr lang="en-US" sz="1050" dirty="0"/>
              <a:t>DATA WAREHOUSE</a:t>
            </a:r>
          </a:p>
        </p:txBody>
      </p:sp>
      <p:sp>
        <p:nvSpPr>
          <p:cNvPr id="328" name="TextBox 327">
            <a:extLst>
              <a:ext uri="{FF2B5EF4-FFF2-40B4-BE49-F238E27FC236}">
                <a16:creationId xmlns:a16="http://schemas.microsoft.com/office/drawing/2014/main" id="{D2AAC65E-0488-4D3C-AF93-A8F22FD62694}"/>
              </a:ext>
            </a:extLst>
          </p:cNvPr>
          <p:cNvSpPr txBox="1"/>
          <p:nvPr/>
        </p:nvSpPr>
        <p:spPr>
          <a:xfrm>
            <a:off x="8643816" y="4870007"/>
            <a:ext cx="1247456"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ANALYSIS</a:t>
            </a:r>
          </a:p>
          <a:p>
            <a:pPr algn="ctr"/>
            <a:r>
              <a:rPr lang="en-US" sz="1050" dirty="0"/>
              <a:t>SERVICES</a:t>
            </a:r>
          </a:p>
        </p:txBody>
      </p:sp>
      <p:cxnSp>
        <p:nvCxnSpPr>
          <p:cNvPr id="329" name="Connector: Elbow 328">
            <a:extLst>
              <a:ext uri="{FF2B5EF4-FFF2-40B4-BE49-F238E27FC236}">
                <a16:creationId xmlns:a16="http://schemas.microsoft.com/office/drawing/2014/main" id="{5B311507-6F83-49BF-BC83-D74B448F3241}"/>
              </a:ext>
            </a:extLst>
          </p:cNvPr>
          <p:cNvCxnSpPr>
            <a:cxnSpLocks/>
            <a:endCxn id="284" idx="1"/>
          </p:cNvCxnSpPr>
          <p:nvPr/>
        </p:nvCxnSpPr>
        <p:spPr>
          <a:xfrm flipV="1">
            <a:off x="7889458" y="5062202"/>
            <a:ext cx="672015" cy="473278"/>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332" name="Picture 331">
            <a:extLst>
              <a:ext uri="{FF2B5EF4-FFF2-40B4-BE49-F238E27FC236}">
                <a16:creationId xmlns:a16="http://schemas.microsoft.com/office/drawing/2014/main" id="{F7EF0BD6-C86F-4FAF-B2F5-0530C30407A6}"/>
              </a:ext>
            </a:extLst>
          </p:cNvPr>
          <p:cNvPicPr>
            <a:picLocks noChangeAspect="1"/>
          </p:cNvPicPr>
          <p:nvPr/>
        </p:nvPicPr>
        <p:blipFill>
          <a:blip r:embed="rId27"/>
          <a:stretch>
            <a:fillRect/>
          </a:stretch>
        </p:blipFill>
        <p:spPr>
          <a:xfrm>
            <a:off x="10894115" y="4005638"/>
            <a:ext cx="857889" cy="856043"/>
          </a:xfrm>
          <a:prstGeom prst="rect">
            <a:avLst/>
          </a:prstGeom>
          <a:effectLst>
            <a:outerShdw blurRad="50800" dist="38100" dir="5400000" algn="t" rotWithShape="0">
              <a:prstClr val="black">
                <a:alpha val="40000"/>
              </a:prstClr>
            </a:outerShdw>
          </a:effectLst>
        </p:spPr>
      </p:pic>
      <p:sp>
        <p:nvSpPr>
          <p:cNvPr id="333" name="TextBox 332">
            <a:extLst>
              <a:ext uri="{FF2B5EF4-FFF2-40B4-BE49-F238E27FC236}">
                <a16:creationId xmlns:a16="http://schemas.microsoft.com/office/drawing/2014/main" id="{DE926462-A668-4700-B93E-A815C339A54E}"/>
              </a:ext>
            </a:extLst>
          </p:cNvPr>
          <p:cNvSpPr txBox="1"/>
          <p:nvPr/>
        </p:nvSpPr>
        <p:spPr>
          <a:xfrm>
            <a:off x="10876255" y="4794625"/>
            <a:ext cx="1098378"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a:t>
            </a:r>
          </a:p>
          <a:p>
            <a:pPr marL="0" marR="0" lvl="0" indent="0" algn="l" defTabSz="950973" rtl="0" eaLnBrk="1" fontAlgn="auto" latinLnBrk="0" hangingPunct="1">
              <a:lnSpc>
                <a:spcPct val="100000"/>
              </a:lnSpc>
              <a:spcBef>
                <a:spcPts val="0"/>
              </a:spcBef>
              <a:spcAft>
                <a:spcPts val="0"/>
              </a:spcAft>
              <a:buClrTx/>
              <a:buSzTx/>
              <a:buFontTx/>
              <a:buNone/>
              <a:tabLst/>
              <a:defRPr/>
            </a:pPr>
            <a:r>
              <a:rPr lang="en-US" sz="1050" dirty="0">
                <a:solidFill>
                  <a:srgbClr val="505050"/>
                </a:solidFill>
              </a:rPr>
              <a:t>APIs</a:t>
            </a:r>
            <a:endPar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34" name="TextBox 333">
            <a:extLst>
              <a:ext uri="{FF2B5EF4-FFF2-40B4-BE49-F238E27FC236}">
                <a16:creationId xmlns:a16="http://schemas.microsoft.com/office/drawing/2014/main" id="{0A958FA1-C2B8-406B-97D0-CB3D445C26A8}"/>
              </a:ext>
            </a:extLst>
          </p:cNvPr>
          <p:cNvSpPr txBox="1"/>
          <p:nvPr/>
        </p:nvSpPr>
        <p:spPr>
          <a:xfrm>
            <a:off x="10934444" y="6147490"/>
            <a:ext cx="1069524"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REPORTS</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DASHBOARDS</a:t>
            </a:r>
          </a:p>
        </p:txBody>
      </p:sp>
      <p:pic>
        <p:nvPicPr>
          <p:cNvPr id="335" name="Picture 2" descr="Image result for Azure Power BI icon">
            <a:extLst>
              <a:ext uri="{FF2B5EF4-FFF2-40B4-BE49-F238E27FC236}">
                <a16:creationId xmlns:a16="http://schemas.microsoft.com/office/drawing/2014/main" id="{D98FBD93-EA3B-4742-96C9-6D02A254A17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0978718" y="5321317"/>
            <a:ext cx="791169" cy="791169"/>
          </a:xfrm>
          <a:prstGeom prst="rect">
            <a:avLst/>
          </a:prstGeom>
          <a:noFill/>
          <a:extLst>
            <a:ext uri="{909E8E84-426E-40DD-AFC4-6F175D3DCCD1}">
              <a14:hiddenFill xmlns:a14="http://schemas.microsoft.com/office/drawing/2010/main">
                <a:solidFill>
                  <a:srgbClr val="FFFFFF"/>
                </a:solidFill>
              </a14:hiddenFill>
            </a:ext>
          </a:extLst>
        </p:spPr>
      </p:pic>
      <p:cxnSp>
        <p:nvCxnSpPr>
          <p:cNvPr id="336" name="Connector: Elbow 335">
            <a:extLst>
              <a:ext uri="{FF2B5EF4-FFF2-40B4-BE49-F238E27FC236}">
                <a16:creationId xmlns:a16="http://schemas.microsoft.com/office/drawing/2014/main" id="{D5387D5D-A89E-4E0E-AE26-E490F45B4E26}"/>
              </a:ext>
            </a:extLst>
          </p:cNvPr>
          <p:cNvCxnSpPr>
            <a:cxnSpLocks/>
            <a:stCxn id="284" idx="3"/>
          </p:cNvCxnSpPr>
          <p:nvPr/>
        </p:nvCxnSpPr>
        <p:spPr>
          <a:xfrm>
            <a:off x="9938924" y="5062202"/>
            <a:ext cx="705013" cy="8822"/>
          </a:xfrm>
          <a:prstGeom prst="straightConnector1">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89E9F262-759E-4CE1-BB5E-BCD8718418DF}"/>
              </a:ext>
            </a:extLst>
          </p:cNvPr>
          <p:cNvCxnSpPr>
            <a:cxnSpLocks/>
          </p:cNvCxnSpPr>
          <p:nvPr/>
        </p:nvCxnSpPr>
        <p:spPr>
          <a:xfrm>
            <a:off x="1521015" y="432652"/>
            <a:ext cx="0" cy="615007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Connector: Elbow 370">
            <a:extLst>
              <a:ext uri="{FF2B5EF4-FFF2-40B4-BE49-F238E27FC236}">
                <a16:creationId xmlns:a16="http://schemas.microsoft.com/office/drawing/2014/main" id="{DA68F87A-6505-4045-A446-04F5AAF11350}"/>
              </a:ext>
            </a:extLst>
          </p:cNvPr>
          <p:cNvCxnSpPr>
            <a:cxnSpLocks/>
            <a:endCxn id="135" idx="2"/>
          </p:cNvCxnSpPr>
          <p:nvPr/>
        </p:nvCxnSpPr>
        <p:spPr>
          <a:xfrm rot="5400000">
            <a:off x="6775883" y="1634892"/>
            <a:ext cx="847525" cy="378489"/>
          </a:xfrm>
          <a:prstGeom prst="bentConnector4">
            <a:avLst>
              <a:gd name="adj1" fmla="val 50000"/>
              <a:gd name="adj2" fmla="val 100956"/>
            </a:avLst>
          </a:prstGeom>
          <a:ln w="25400">
            <a:solidFill>
              <a:srgbClr val="0070C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9" name="Connector: Elbow 378">
            <a:extLst>
              <a:ext uri="{FF2B5EF4-FFF2-40B4-BE49-F238E27FC236}">
                <a16:creationId xmlns:a16="http://schemas.microsoft.com/office/drawing/2014/main" id="{268BB29E-2D5F-42E2-ABE1-576B3CF86EBE}"/>
              </a:ext>
            </a:extLst>
          </p:cNvPr>
          <p:cNvCxnSpPr>
            <a:cxnSpLocks/>
            <a:stCxn id="135" idx="7"/>
          </p:cNvCxnSpPr>
          <p:nvPr/>
        </p:nvCxnSpPr>
        <p:spPr>
          <a:xfrm>
            <a:off x="6985000" y="3111500"/>
            <a:ext cx="618871" cy="1095689"/>
          </a:xfrm>
          <a:prstGeom prst="bentConnector4">
            <a:avLst>
              <a:gd name="adj1" fmla="val 0"/>
              <a:gd name="adj2" fmla="val 50000"/>
            </a:avLst>
          </a:prstGeom>
          <a:ln w="25400">
            <a:solidFill>
              <a:srgbClr val="0070C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45365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427980" y="0"/>
            <a:ext cx="11336039" cy="739343"/>
          </a:xfrm>
        </p:spPr>
        <p:txBody>
          <a:bodyPr/>
          <a:lstStyle/>
          <a:p>
            <a:r>
              <a:rPr lang="en-US" dirty="0"/>
              <a:t>A few points about our architecture</a:t>
            </a:r>
          </a:p>
        </p:txBody>
      </p:sp>
      <p:sp>
        <p:nvSpPr>
          <p:cNvPr id="10" name="TextBox 9">
            <a:extLst>
              <a:ext uri="{FF2B5EF4-FFF2-40B4-BE49-F238E27FC236}">
                <a16:creationId xmlns:a16="http://schemas.microsoft.com/office/drawing/2014/main" id="{FF70C72A-C224-4A09-B1F8-5FCB86AC6CD8}"/>
              </a:ext>
            </a:extLst>
          </p:cNvPr>
          <p:cNvSpPr txBox="1"/>
          <p:nvPr/>
        </p:nvSpPr>
        <p:spPr>
          <a:xfrm>
            <a:off x="0" y="884715"/>
            <a:ext cx="11813628" cy="530299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That is a complex-</a:t>
            </a:r>
            <a:r>
              <a:rPr lang="en-US" sz="2400" i="1" dirty="0">
                <a:gradFill>
                  <a:gsLst>
                    <a:gs pos="2917">
                      <a:schemeClr val="tx1"/>
                    </a:gs>
                    <a:gs pos="30000">
                      <a:schemeClr val="tx1"/>
                    </a:gs>
                  </a:gsLst>
                  <a:lin ang="5400000" scaled="0"/>
                </a:gradFill>
              </a:rPr>
              <a:t>looking</a:t>
            </a:r>
            <a:r>
              <a:rPr lang="en-US" sz="2400" dirty="0">
                <a:gradFill>
                  <a:gsLst>
                    <a:gs pos="2917">
                      <a:schemeClr val="tx1"/>
                    </a:gs>
                    <a:gs pos="30000">
                      <a:schemeClr val="tx1"/>
                    </a:gs>
                  </a:gsLst>
                  <a:lin ang="5400000" scaled="0"/>
                </a:gradFill>
              </a:rPr>
              <a:t> diagram!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However – remember we are showing multiple choices at each stage.</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are focusing on the data architecture. Not shown and not central today, but also very important: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Identity (authentication, authorization)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Security (auditing, data protection)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Operations (diagnostics, monitoring, alerting, automation, scaling)</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offers integrated approaches and technologies for each of those areas, that work with all the data technologies we’re looking at today.</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Now let’s consider some of the choices shown in each of the stages.</a:t>
            </a:r>
          </a:p>
          <a:p>
            <a:pPr marL="1257300" lvl="2" indent="-342900">
              <a:lnSpc>
                <a:spcPct val="90000"/>
              </a:lnSpc>
              <a:spcAft>
                <a:spcPts val="600"/>
              </a:spcAft>
              <a:buFont typeface="Arial" panose="020B0604020202020204" pitchFamily="34" charset="0"/>
              <a:buChar char="•"/>
            </a:pPr>
            <a:r>
              <a:rPr lang="en-US" i="1" dirty="0">
                <a:gradFill>
                  <a:gsLst>
                    <a:gs pos="2917">
                      <a:schemeClr val="tx1"/>
                    </a:gs>
                    <a:gs pos="30000">
                      <a:schemeClr val="tx1"/>
                    </a:gs>
                  </a:gsLst>
                  <a:lin ang="5400000" scaled="0"/>
                </a:gradFill>
              </a:rPr>
              <a:t>Then we’ll get you building some of this!</a:t>
            </a:r>
          </a:p>
        </p:txBody>
      </p:sp>
    </p:spTree>
    <p:extLst>
      <p:ext uri="{BB962C8B-B14F-4D97-AF65-F5344CB8AC3E}">
        <p14:creationId xmlns:p14="http://schemas.microsoft.com/office/powerpoint/2010/main" val="131843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Data Loading</a:t>
            </a:r>
          </a:p>
        </p:txBody>
      </p:sp>
      <p:sp>
        <p:nvSpPr>
          <p:cNvPr id="4" name="Rectangle: Rounded Corners 528">
            <a:extLst>
              <a:ext uri="{FF2B5EF4-FFF2-40B4-BE49-F238E27FC236}">
                <a16:creationId xmlns:a16="http://schemas.microsoft.com/office/drawing/2014/main" id="{E7E7049B-612B-4A65-88C0-7129497CE176}"/>
              </a:ext>
            </a:extLst>
          </p:cNvPr>
          <p:cNvSpPr/>
          <p:nvPr/>
        </p:nvSpPr>
        <p:spPr bwMode="auto">
          <a:xfrm>
            <a:off x="4247122" y="1495824"/>
            <a:ext cx="3525375"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5" name="Picture 4">
            <a:extLst>
              <a:ext uri="{FF2B5EF4-FFF2-40B4-BE49-F238E27FC236}">
                <a16:creationId xmlns:a16="http://schemas.microsoft.com/office/drawing/2014/main" id="{284486DC-0645-4032-980D-6D09926AC9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2893" y="1617962"/>
            <a:ext cx="426125" cy="426125"/>
          </a:xfrm>
          <a:prstGeom prst="rect">
            <a:avLst/>
          </a:prstGeom>
        </p:spPr>
      </p:pic>
      <p:pic>
        <p:nvPicPr>
          <p:cNvPr id="6" name="Picture 5">
            <a:extLst>
              <a:ext uri="{FF2B5EF4-FFF2-40B4-BE49-F238E27FC236}">
                <a16:creationId xmlns:a16="http://schemas.microsoft.com/office/drawing/2014/main" id="{F85345AA-4DC0-42CB-B861-5EDD0D580023}"/>
              </a:ext>
            </a:extLst>
          </p:cNvPr>
          <p:cNvPicPr>
            <a:picLocks noChangeAspect="1"/>
          </p:cNvPicPr>
          <p:nvPr/>
        </p:nvPicPr>
        <p:blipFill>
          <a:blip r:embed="rId3">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5349656" y="1617963"/>
            <a:ext cx="426125" cy="426125"/>
          </a:xfrm>
          <a:prstGeom prst="rect">
            <a:avLst/>
          </a:prstGeom>
        </p:spPr>
      </p:pic>
      <p:pic>
        <p:nvPicPr>
          <p:cNvPr id="7" name="Picture 6">
            <a:extLst>
              <a:ext uri="{FF2B5EF4-FFF2-40B4-BE49-F238E27FC236}">
                <a16:creationId xmlns:a16="http://schemas.microsoft.com/office/drawing/2014/main" id="{F0F7A85E-92D5-45E4-9F0D-79CB5C545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7270" y="1617962"/>
            <a:ext cx="426125" cy="426125"/>
          </a:xfrm>
          <a:prstGeom prst="rect">
            <a:avLst/>
          </a:prstGeom>
        </p:spPr>
      </p:pic>
      <p:pic>
        <p:nvPicPr>
          <p:cNvPr id="9" name="Picture 8">
            <a:extLst>
              <a:ext uri="{FF2B5EF4-FFF2-40B4-BE49-F238E27FC236}">
                <a16:creationId xmlns:a16="http://schemas.microsoft.com/office/drawing/2014/main" id="{38F787B4-B735-4046-9713-0341E5E42A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9298" y="1595789"/>
            <a:ext cx="426125" cy="474825"/>
          </a:xfrm>
          <a:prstGeom prst="rect">
            <a:avLst/>
          </a:prstGeom>
        </p:spPr>
      </p:pic>
      <p:sp>
        <p:nvSpPr>
          <p:cNvPr id="11" name="TextBox 10">
            <a:extLst>
              <a:ext uri="{FF2B5EF4-FFF2-40B4-BE49-F238E27FC236}">
                <a16:creationId xmlns:a16="http://schemas.microsoft.com/office/drawing/2014/main" id="{F7CC2135-C09A-4077-A317-5DF3EB812B27}"/>
              </a:ext>
            </a:extLst>
          </p:cNvPr>
          <p:cNvSpPr txBox="1"/>
          <p:nvPr/>
        </p:nvSpPr>
        <p:spPr>
          <a:xfrm>
            <a:off x="4223033" y="1144233"/>
            <a:ext cx="1639295"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DATA LOADING</a:t>
            </a:r>
          </a:p>
        </p:txBody>
      </p:sp>
      <p:sp>
        <p:nvSpPr>
          <p:cNvPr id="12" name="TextBox 11">
            <a:extLst>
              <a:ext uri="{FF2B5EF4-FFF2-40B4-BE49-F238E27FC236}">
                <a16:creationId xmlns:a16="http://schemas.microsoft.com/office/drawing/2014/main" id="{F70D0EC3-1CF4-497D-A0CE-364320A14A41}"/>
              </a:ext>
            </a:extLst>
          </p:cNvPr>
          <p:cNvSpPr txBox="1"/>
          <p:nvPr/>
        </p:nvSpPr>
        <p:spPr>
          <a:xfrm>
            <a:off x="4174917" y="2100633"/>
            <a:ext cx="986167"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DATA</a:t>
            </a:r>
          </a:p>
          <a:p>
            <a:pPr algn="ctr"/>
            <a:r>
              <a:rPr lang="en-US" sz="1050" dirty="0"/>
              <a:t>FACTORY</a:t>
            </a:r>
          </a:p>
        </p:txBody>
      </p:sp>
      <p:sp>
        <p:nvSpPr>
          <p:cNvPr id="13" name="TextBox 12">
            <a:extLst>
              <a:ext uri="{FF2B5EF4-FFF2-40B4-BE49-F238E27FC236}">
                <a16:creationId xmlns:a16="http://schemas.microsoft.com/office/drawing/2014/main" id="{4CAF6718-0C17-459E-B6A9-6F3D93A82F76}"/>
              </a:ext>
            </a:extLst>
          </p:cNvPr>
          <p:cNvSpPr txBox="1"/>
          <p:nvPr/>
        </p:nvSpPr>
        <p:spPr>
          <a:xfrm>
            <a:off x="5016502" y="2110700"/>
            <a:ext cx="1213795"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IMPORT/</a:t>
            </a:r>
          </a:p>
          <a:p>
            <a:pPr algn="ctr"/>
            <a:r>
              <a:rPr lang="en-US" sz="1050" dirty="0"/>
              <a:t>EXPORT SERVICE</a:t>
            </a:r>
          </a:p>
        </p:txBody>
      </p:sp>
      <p:sp>
        <p:nvSpPr>
          <p:cNvPr id="14" name="TextBox 13">
            <a:extLst>
              <a:ext uri="{FF2B5EF4-FFF2-40B4-BE49-F238E27FC236}">
                <a16:creationId xmlns:a16="http://schemas.microsoft.com/office/drawing/2014/main" id="{565E4561-09B3-4242-9BDD-7ECE509BCA53}"/>
              </a:ext>
            </a:extLst>
          </p:cNvPr>
          <p:cNvSpPr txBox="1"/>
          <p:nvPr/>
        </p:nvSpPr>
        <p:spPr>
          <a:xfrm>
            <a:off x="6141102" y="2119696"/>
            <a:ext cx="837089"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DATA BOX</a:t>
            </a:r>
          </a:p>
        </p:txBody>
      </p:sp>
      <p:sp>
        <p:nvSpPr>
          <p:cNvPr id="15" name="TextBox 14">
            <a:extLst>
              <a:ext uri="{FF2B5EF4-FFF2-40B4-BE49-F238E27FC236}">
                <a16:creationId xmlns:a16="http://schemas.microsoft.com/office/drawing/2014/main" id="{38C9A2A8-A293-46A6-895C-2861B5523110}"/>
              </a:ext>
            </a:extLst>
          </p:cNvPr>
          <p:cNvSpPr txBox="1"/>
          <p:nvPr/>
        </p:nvSpPr>
        <p:spPr>
          <a:xfrm>
            <a:off x="6871560" y="2134953"/>
            <a:ext cx="888385"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CLI, TOOLS,</a:t>
            </a:r>
          </a:p>
          <a:p>
            <a:pPr algn="ctr"/>
            <a:r>
              <a:rPr lang="en-US" sz="1050" dirty="0"/>
              <a:t>SDKs, APIs</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4559903" cy="226523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Oh, and connectivity!</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 Factory</a:t>
            </a:r>
          </a:p>
          <a:p>
            <a:pPr marL="342900" indent="-342900">
              <a:lnSpc>
                <a:spcPct val="90000"/>
              </a:lnSpc>
              <a:spcAft>
                <a:spcPts val="600"/>
              </a:spcAft>
              <a:buFont typeface="Arial" panose="020B0604020202020204" pitchFamily="34" charset="0"/>
              <a:buChar char="•"/>
            </a:pPr>
            <a:r>
              <a:rPr lang="en-US" sz="2400" dirty="0">
                <a:solidFill>
                  <a:srgbClr val="0070C0"/>
                </a:solidFill>
              </a:rPr>
              <a:t>Azure Import/Export Service</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 Box</a:t>
            </a:r>
          </a:p>
          <a:p>
            <a:pPr marL="342900" indent="-342900">
              <a:lnSpc>
                <a:spcPct val="90000"/>
              </a:lnSpc>
              <a:spcAft>
                <a:spcPts val="600"/>
              </a:spcAft>
              <a:buFont typeface="Arial" panose="020B0604020202020204" pitchFamily="34" charset="0"/>
              <a:buChar char="•"/>
            </a:pPr>
            <a:r>
              <a:rPr lang="en-US" sz="2400" dirty="0">
                <a:solidFill>
                  <a:srgbClr val="0070C0"/>
                </a:solidFill>
              </a:rPr>
              <a:t>CLI, Tools, SDKs, APIs</a:t>
            </a:r>
          </a:p>
        </p:txBody>
      </p:sp>
    </p:spTree>
    <p:extLst>
      <p:ext uri="{BB962C8B-B14F-4D97-AF65-F5344CB8AC3E}">
        <p14:creationId xmlns:p14="http://schemas.microsoft.com/office/powerpoint/2010/main" val="16118989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2C6C11B-442C-46DA-B321-13A6148F1C9F}"/>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2" name="Title 1">
            <a:extLst>
              <a:ext uri="{FF2B5EF4-FFF2-40B4-BE49-F238E27FC236}">
                <a16:creationId xmlns:a16="http://schemas.microsoft.com/office/drawing/2014/main" id="{3DCD9C7E-B83F-41F0-92CC-35E176A3222A}"/>
              </a:ext>
            </a:extLst>
          </p:cNvPr>
          <p:cNvSpPr>
            <a:spLocks noGrp="1"/>
          </p:cNvSpPr>
          <p:nvPr>
            <p:ph type="title"/>
          </p:nvPr>
        </p:nvSpPr>
        <p:spPr/>
        <p:txBody>
          <a:bodyPr/>
          <a:lstStyle/>
          <a:p>
            <a:r>
              <a:rPr lang="en-US" dirty="0"/>
              <a:t>Connectivity - Network data transfer</a:t>
            </a:r>
          </a:p>
        </p:txBody>
      </p:sp>
      <p:graphicFrame>
        <p:nvGraphicFramePr>
          <p:cNvPr id="11" name="Table 10">
            <a:extLst>
              <a:ext uri="{FF2B5EF4-FFF2-40B4-BE49-F238E27FC236}">
                <a16:creationId xmlns:a16="http://schemas.microsoft.com/office/drawing/2014/main" id="{23CEAD89-3635-4DE5-957E-92B107FBC224}"/>
              </a:ext>
            </a:extLst>
          </p:cNvPr>
          <p:cNvGraphicFramePr>
            <a:graphicFrameLocks noGrp="1"/>
          </p:cNvGraphicFramePr>
          <p:nvPr>
            <p:extLst/>
          </p:nvPr>
        </p:nvGraphicFramePr>
        <p:xfrm>
          <a:off x="457200" y="1773973"/>
          <a:ext cx="11018848" cy="2072640"/>
        </p:xfrm>
        <a:graphic>
          <a:graphicData uri="http://schemas.openxmlformats.org/drawingml/2006/table">
            <a:tbl>
              <a:tblPr firstRow="1" bandRow="1">
                <a:tableStyleId>{5C22544A-7EE6-4342-B048-85BDC9FD1C3A}</a:tableStyleId>
              </a:tblPr>
              <a:tblGrid>
                <a:gridCol w="1766848">
                  <a:extLst>
                    <a:ext uri="{9D8B030D-6E8A-4147-A177-3AD203B41FA5}">
                      <a16:colId xmlns:a16="http://schemas.microsoft.com/office/drawing/2014/main" val="3085090280"/>
                    </a:ext>
                  </a:extLst>
                </a:gridCol>
                <a:gridCol w="3492000">
                  <a:extLst>
                    <a:ext uri="{9D8B030D-6E8A-4147-A177-3AD203B41FA5}">
                      <a16:colId xmlns:a16="http://schemas.microsoft.com/office/drawing/2014/main" val="3474397759"/>
                    </a:ext>
                  </a:extLst>
                </a:gridCol>
                <a:gridCol w="2880000">
                  <a:extLst>
                    <a:ext uri="{9D8B030D-6E8A-4147-A177-3AD203B41FA5}">
                      <a16:colId xmlns:a16="http://schemas.microsoft.com/office/drawing/2014/main" val="3841136276"/>
                    </a:ext>
                  </a:extLst>
                </a:gridCol>
                <a:gridCol w="2880000">
                  <a:extLst>
                    <a:ext uri="{9D8B030D-6E8A-4147-A177-3AD203B41FA5}">
                      <a16:colId xmlns:a16="http://schemas.microsoft.com/office/drawing/2014/main" val="3338578390"/>
                    </a:ext>
                  </a:extLst>
                </a:gridCol>
              </a:tblGrid>
              <a:tr h="304800">
                <a:tc>
                  <a:txBody>
                    <a:bodyPr/>
                    <a:lstStyle/>
                    <a:p>
                      <a:pPr algn="l"/>
                      <a:r>
                        <a:rPr lang="en-US" sz="1400" dirty="0">
                          <a:solidFill>
                            <a:schemeClr val="tx1"/>
                          </a:solidFill>
                          <a:latin typeface="+mj-lt"/>
                        </a:rPr>
                        <a:t>Requirement</a:t>
                      </a:r>
                    </a:p>
                  </a:txBody>
                  <a:tcPr marL="137160" marR="137160" marT="137160" marB="137160" anchor="ctr">
                    <a:solidFill>
                      <a:schemeClr val="bg2"/>
                    </a:solidFill>
                  </a:tcPr>
                </a:tc>
                <a:tc>
                  <a:txBody>
                    <a:bodyPr/>
                    <a:lstStyle/>
                    <a:p>
                      <a:pPr algn="l"/>
                      <a:r>
                        <a:rPr lang="en-US" sz="1600" b="0" dirty="0">
                          <a:latin typeface="+mj-lt"/>
                        </a:rPr>
                        <a:t>Dedicated low latency (5 to 10 ms)</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Secure transfer</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Reliability</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Public internet</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VPN</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ExpressRoute</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r>
                        <a:rPr lang="en-US" sz="1200" dirty="0">
                          <a:solidFill>
                            <a:schemeClr val="tx1"/>
                          </a:solidFill>
                          <a:latin typeface="+mn-lt"/>
                        </a:rPr>
                        <a:t>X</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Best</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bl>
          </a:graphicData>
        </a:graphic>
      </p:graphicFrame>
    </p:spTree>
    <p:custDataLst>
      <p:tags r:id="rId1"/>
    </p:custDataLst>
    <p:extLst>
      <p:ext uri="{BB962C8B-B14F-4D97-AF65-F5344CB8AC3E}">
        <p14:creationId xmlns:p14="http://schemas.microsoft.com/office/powerpoint/2010/main" val="30985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D62E0E6-4E56-4F5B-ADF0-D9926EB1E449}"/>
              </a:ext>
            </a:extLst>
          </p:cNvPr>
          <p:cNvGraphicFramePr>
            <a:graphicFrameLocks noGrp="1"/>
          </p:cNvGraphicFramePr>
          <p:nvPr>
            <p:extLst/>
          </p:nvPr>
        </p:nvGraphicFramePr>
        <p:xfrm>
          <a:off x="457200" y="1773973"/>
          <a:ext cx="11366499" cy="3339002"/>
        </p:xfrm>
        <a:graphic>
          <a:graphicData uri="http://schemas.openxmlformats.org/drawingml/2006/table">
            <a:tbl>
              <a:tblPr firstRow="1" bandCol="1">
                <a:tableStyleId>{5C22544A-7EE6-4342-B048-85BDC9FD1C3A}</a:tableStyleId>
              </a:tblPr>
              <a:tblGrid>
                <a:gridCol w="2762133">
                  <a:extLst>
                    <a:ext uri="{9D8B030D-6E8A-4147-A177-3AD203B41FA5}">
                      <a16:colId xmlns:a16="http://schemas.microsoft.com/office/drawing/2014/main" val="2605117768"/>
                    </a:ext>
                  </a:extLst>
                </a:gridCol>
                <a:gridCol w="1112284">
                  <a:extLst>
                    <a:ext uri="{9D8B030D-6E8A-4147-A177-3AD203B41FA5}">
                      <a16:colId xmlns:a16="http://schemas.microsoft.com/office/drawing/2014/main" val="1687366084"/>
                    </a:ext>
                  </a:extLst>
                </a:gridCol>
                <a:gridCol w="910809">
                  <a:extLst>
                    <a:ext uri="{9D8B030D-6E8A-4147-A177-3AD203B41FA5}">
                      <a16:colId xmlns:a16="http://schemas.microsoft.com/office/drawing/2014/main" val="827483219"/>
                    </a:ext>
                  </a:extLst>
                </a:gridCol>
                <a:gridCol w="1103192">
                  <a:extLst>
                    <a:ext uri="{9D8B030D-6E8A-4147-A177-3AD203B41FA5}">
                      <a16:colId xmlns:a16="http://schemas.microsoft.com/office/drawing/2014/main" val="3845148712"/>
                    </a:ext>
                  </a:extLst>
                </a:gridCol>
                <a:gridCol w="966721">
                  <a:extLst>
                    <a:ext uri="{9D8B030D-6E8A-4147-A177-3AD203B41FA5}">
                      <a16:colId xmlns:a16="http://schemas.microsoft.com/office/drawing/2014/main" val="1317945503"/>
                    </a:ext>
                  </a:extLst>
                </a:gridCol>
                <a:gridCol w="1047280">
                  <a:extLst>
                    <a:ext uri="{9D8B030D-6E8A-4147-A177-3AD203B41FA5}">
                      <a16:colId xmlns:a16="http://schemas.microsoft.com/office/drawing/2014/main" val="2735727015"/>
                    </a:ext>
                  </a:extLst>
                </a:gridCol>
                <a:gridCol w="1047280">
                  <a:extLst>
                    <a:ext uri="{9D8B030D-6E8A-4147-A177-3AD203B41FA5}">
                      <a16:colId xmlns:a16="http://schemas.microsoft.com/office/drawing/2014/main" val="2371751211"/>
                    </a:ext>
                  </a:extLst>
                </a:gridCol>
                <a:gridCol w="1127840">
                  <a:extLst>
                    <a:ext uri="{9D8B030D-6E8A-4147-A177-3AD203B41FA5}">
                      <a16:colId xmlns:a16="http://schemas.microsoft.com/office/drawing/2014/main" val="1324062276"/>
                    </a:ext>
                  </a:extLst>
                </a:gridCol>
                <a:gridCol w="1288960">
                  <a:extLst>
                    <a:ext uri="{9D8B030D-6E8A-4147-A177-3AD203B41FA5}">
                      <a16:colId xmlns:a16="http://schemas.microsoft.com/office/drawing/2014/main" val="3530290545"/>
                    </a:ext>
                  </a:extLst>
                </a:gridCol>
              </a:tblGrid>
              <a:tr h="518400">
                <a:tc>
                  <a:txBody>
                    <a:bodyPr/>
                    <a:lstStyle/>
                    <a:p>
                      <a:endParaRPr lang="en-US" sz="1100" dirty="0"/>
                    </a:p>
                  </a:txBody>
                  <a:tcPr anchor="ctr">
                    <a:solidFill>
                      <a:schemeClr val="bg2"/>
                    </a:solidFill>
                  </a:tcPr>
                </a:tc>
                <a:tc>
                  <a:txBody>
                    <a:bodyPr/>
                    <a:lstStyle/>
                    <a:p>
                      <a:pPr algn="l"/>
                      <a:r>
                        <a:rPr lang="en-US" sz="1100" b="0" dirty="0">
                          <a:effectLst/>
                          <a:latin typeface="+mj-lt"/>
                        </a:rPr>
                        <a:t>Azure CLI</a:t>
                      </a:r>
                    </a:p>
                  </a:txBody>
                  <a:tcPr anchor="ctr">
                    <a:solidFill>
                      <a:schemeClr val="tx1"/>
                    </a:solidFill>
                  </a:tcPr>
                </a:tc>
                <a:tc>
                  <a:txBody>
                    <a:bodyPr/>
                    <a:lstStyle/>
                    <a:p>
                      <a:pPr algn="l"/>
                      <a:r>
                        <a:rPr lang="en-US" sz="1100" b="0" dirty="0">
                          <a:effectLst/>
                          <a:latin typeface="+mj-lt"/>
                        </a:rPr>
                        <a:t>AzCopy</a:t>
                      </a:r>
                    </a:p>
                  </a:txBody>
                  <a:tcPr anchor="ctr">
                    <a:solidFill>
                      <a:schemeClr val="tx1"/>
                    </a:solidFill>
                  </a:tcPr>
                </a:tc>
                <a:tc>
                  <a:txBody>
                    <a:bodyPr/>
                    <a:lstStyle/>
                    <a:p>
                      <a:pPr algn="l"/>
                      <a:r>
                        <a:rPr lang="en-US" sz="1100" b="0" dirty="0">
                          <a:effectLst/>
                          <a:latin typeface="+mj-lt"/>
                        </a:rPr>
                        <a:t>PowerShell</a:t>
                      </a:r>
                    </a:p>
                  </a:txBody>
                  <a:tcPr anchor="ctr">
                    <a:solidFill>
                      <a:schemeClr val="tx1"/>
                    </a:solidFill>
                  </a:tcPr>
                </a:tc>
                <a:tc>
                  <a:txBody>
                    <a:bodyPr/>
                    <a:lstStyle/>
                    <a:p>
                      <a:pPr algn="l"/>
                      <a:r>
                        <a:rPr lang="en-US" sz="1100" b="0" dirty="0">
                          <a:effectLst/>
                          <a:latin typeface="+mj-lt"/>
                        </a:rPr>
                        <a:t>AdlCopy</a:t>
                      </a:r>
                    </a:p>
                  </a:txBody>
                  <a:tcPr anchor="ctr">
                    <a:solidFill>
                      <a:schemeClr val="tx1"/>
                    </a:solidFill>
                  </a:tcPr>
                </a:tc>
                <a:tc>
                  <a:txBody>
                    <a:bodyPr/>
                    <a:lstStyle/>
                    <a:p>
                      <a:pPr algn="l"/>
                      <a:r>
                        <a:rPr lang="en-US" sz="1100" b="0" dirty="0">
                          <a:effectLst/>
                          <a:latin typeface="+mj-lt"/>
                        </a:rPr>
                        <a:t>Distcp</a:t>
                      </a:r>
                    </a:p>
                  </a:txBody>
                  <a:tcPr anchor="ctr">
                    <a:solidFill>
                      <a:schemeClr val="tx1"/>
                    </a:solidFill>
                  </a:tcPr>
                </a:tc>
                <a:tc>
                  <a:txBody>
                    <a:bodyPr/>
                    <a:lstStyle/>
                    <a:p>
                      <a:pPr algn="l"/>
                      <a:r>
                        <a:rPr lang="en-US" sz="1100" b="0" dirty="0">
                          <a:effectLst/>
                          <a:latin typeface="+mj-lt"/>
                        </a:rPr>
                        <a:t>Sqoop</a:t>
                      </a:r>
                    </a:p>
                  </a:txBody>
                  <a:tcPr anchor="ctr">
                    <a:solidFill>
                      <a:schemeClr val="tx1"/>
                    </a:solidFill>
                  </a:tcPr>
                </a:tc>
                <a:tc>
                  <a:txBody>
                    <a:bodyPr/>
                    <a:lstStyle/>
                    <a:p>
                      <a:pPr algn="l"/>
                      <a:r>
                        <a:rPr lang="en-US" sz="1100" b="0" dirty="0">
                          <a:effectLst/>
                          <a:latin typeface="+mj-lt"/>
                        </a:rPr>
                        <a:t>PolyBase</a:t>
                      </a:r>
                    </a:p>
                  </a:txBody>
                  <a:tcPr anchor="ctr">
                    <a:solidFill>
                      <a:schemeClr val="tx1"/>
                    </a:solidFill>
                  </a:tcPr>
                </a:tc>
                <a:tc>
                  <a:txBody>
                    <a:bodyPr/>
                    <a:lstStyle/>
                    <a:p>
                      <a:pPr algn="l"/>
                      <a:r>
                        <a:rPr lang="en-US" sz="1100" b="0" dirty="0">
                          <a:effectLst/>
                          <a:latin typeface="+mj-lt"/>
                        </a:rPr>
                        <a:t>Hadoop command line</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4017787135"/>
                  </a:ext>
                </a:extLst>
              </a:tr>
              <a:tr h="1128431">
                <a:tc>
                  <a:txBody>
                    <a:bodyPr/>
                    <a:lstStyle/>
                    <a:p>
                      <a:r>
                        <a:rPr lang="en-US" sz="1050" dirty="0">
                          <a:solidFill>
                            <a:schemeClr val="bg1"/>
                          </a:solidFill>
                          <a:effectLst/>
                          <a:latin typeface="+mj-lt"/>
                        </a:rPr>
                        <a:t>Compatible platforms</a:t>
                      </a:r>
                    </a:p>
                  </a:txBody>
                  <a:tcPr anchor="ctr">
                    <a:solidFill>
                      <a:schemeClr val="tx2"/>
                    </a:solidFill>
                  </a:tcPr>
                </a:tc>
                <a:tc>
                  <a:txBody>
                    <a:bodyPr/>
                    <a:lstStyle/>
                    <a:p>
                      <a:r>
                        <a:rPr lang="en-US" sz="1050" dirty="0">
                          <a:effectLst/>
                        </a:rPr>
                        <a:t>Linux, OS X, Windows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OS 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 with SQL Server instance, Azure 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15932846"/>
                  </a:ext>
                </a:extLst>
              </a:tr>
              <a:tr h="342961">
                <a:tc>
                  <a:txBody>
                    <a:bodyPr/>
                    <a:lstStyle/>
                    <a:p>
                      <a:r>
                        <a:rPr lang="en-US" sz="1050" dirty="0">
                          <a:solidFill>
                            <a:schemeClr val="bg1"/>
                          </a:solidFill>
                          <a:effectLst/>
                          <a:latin typeface="+mj-lt"/>
                        </a:rPr>
                        <a:t>Copy to and from relational database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223571498"/>
                  </a:ext>
                </a:extLst>
              </a:tr>
              <a:tr h="269842">
                <a:tc>
                  <a:txBody>
                    <a:bodyPr/>
                    <a:lstStyle/>
                    <a:p>
                      <a:r>
                        <a:rPr lang="en-US" sz="1050" dirty="0">
                          <a:solidFill>
                            <a:schemeClr val="bg1"/>
                          </a:solidFill>
                          <a:effectLst/>
                          <a:latin typeface="+mj-lt"/>
                        </a:rPr>
                        <a:t>Copy to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99501914"/>
                  </a:ext>
                </a:extLst>
              </a:tr>
              <a:tr h="269842">
                <a:tc>
                  <a:txBody>
                    <a:bodyPr/>
                    <a:lstStyle/>
                    <a:p>
                      <a:r>
                        <a:rPr lang="en-US" sz="1050" dirty="0">
                          <a:solidFill>
                            <a:schemeClr val="bg1"/>
                          </a:solidFill>
                          <a:effectLst/>
                          <a:latin typeface="+mj-lt"/>
                        </a:rPr>
                        <a:t>Copy from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94978179"/>
                  </a:ext>
                </a:extLst>
              </a:tr>
              <a:tr h="269842">
                <a:tc>
                  <a:txBody>
                    <a:bodyPr/>
                    <a:lstStyle/>
                    <a:p>
                      <a:r>
                        <a:rPr lang="en-US" sz="1050" dirty="0">
                          <a:solidFill>
                            <a:schemeClr val="bg1"/>
                          </a:solidFill>
                          <a:effectLst/>
                          <a:latin typeface="+mj-lt"/>
                        </a:rPr>
                        <a:t>Copy to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96235599"/>
                  </a:ext>
                </a:extLst>
              </a:tr>
              <a:tr h="269842">
                <a:tc>
                  <a:txBody>
                    <a:bodyPr/>
                    <a:lstStyle/>
                    <a:p>
                      <a:r>
                        <a:rPr lang="en-US" sz="1050" dirty="0">
                          <a:solidFill>
                            <a:schemeClr val="bg1"/>
                          </a:solidFill>
                          <a:effectLst/>
                          <a:latin typeface="+mj-lt"/>
                        </a:rPr>
                        <a:t>Copy from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9206701"/>
                  </a:ext>
                </a:extLst>
              </a:tr>
              <a:tr h="269842">
                <a:tc>
                  <a:txBody>
                    <a:bodyPr/>
                    <a:lstStyle/>
                    <a:p>
                      <a:r>
                        <a:rPr lang="en-US" sz="1050" dirty="0">
                          <a:solidFill>
                            <a:schemeClr val="bg1"/>
                          </a:solidFill>
                          <a:effectLst/>
                          <a:latin typeface="+mj-lt"/>
                        </a:rPr>
                        <a:t>Optimized for Big Data</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16765024"/>
                  </a:ext>
                </a:extLst>
              </a:tr>
            </a:tbl>
          </a:graphicData>
        </a:graphic>
      </p:graphicFrame>
      <p:sp>
        <p:nvSpPr>
          <p:cNvPr id="5" name="Rectangle 4">
            <a:extLst>
              <a:ext uri="{FF2B5EF4-FFF2-40B4-BE49-F238E27FC236}">
                <a16:creationId xmlns:a16="http://schemas.microsoft.com/office/drawing/2014/main" id="{F2747566-FFD3-4223-9800-5607D86BF40A}"/>
              </a:ext>
            </a:extLst>
          </p:cNvPr>
          <p:cNvSpPr/>
          <p:nvPr/>
        </p:nvSpPr>
        <p:spPr>
          <a:xfrm>
            <a:off x="-19692" y="5810925"/>
            <a:ext cx="11843391" cy="507831"/>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Can be run from a command line or shell session invoked from Linux, OS X, or Windows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AdlCopy is optimized for transferring Big Data when used with a Azure Data Lake Analytics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PolyBase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4"/>
              </a:rPr>
              <a:t>performance can be increased</a:t>
            </a:r>
            <a:r>
              <a:rPr kumimoji="0" lang="en-US" sz="900" b="0" i="0" u="none" strike="noStrike" kern="1200" cap="none" spc="0" normalizeH="0" baseline="0" noProof="0" dirty="0">
                <a:ln>
                  <a:noFill/>
                </a:ln>
                <a:solidFill>
                  <a:srgbClr val="24292E"/>
                </a:solidFill>
                <a:effectLst/>
                <a:uLnTx/>
                <a:uFillTx/>
                <a:latin typeface="Segoe UI"/>
                <a:ea typeface="+mn-ea"/>
                <a:cs typeface="+mn-cs"/>
              </a:rPr>
              <a:t> by pushing computation to Hadoop and using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5"/>
              </a:rPr>
              <a:t>PolyBase scale-out groups</a:t>
            </a:r>
            <a:r>
              <a:rPr kumimoji="0" lang="en-US" sz="900" b="0" i="0" u="none" strike="noStrike" kern="1200" cap="none" spc="0" normalizeH="0" baseline="0" noProof="0" dirty="0">
                <a:ln>
                  <a:noFill/>
                </a:ln>
                <a:solidFill>
                  <a:srgbClr val="24292E"/>
                </a:solidFill>
                <a:effectLst/>
                <a:uLnTx/>
                <a:uFillTx/>
                <a:latin typeface="Segoe UI"/>
                <a:ea typeface="+mn-ea"/>
                <a:cs typeface="+mn-cs"/>
              </a:rPr>
              <a:t> to enable parallel data transfer between SQL Server instances and Hadoop nodes</a:t>
            </a:r>
          </a:p>
        </p:txBody>
      </p:sp>
      <p:sp>
        <p:nvSpPr>
          <p:cNvPr id="10" name="Text Placeholder 9">
            <a:extLst>
              <a:ext uri="{FF2B5EF4-FFF2-40B4-BE49-F238E27FC236}">
                <a16:creationId xmlns:a16="http://schemas.microsoft.com/office/drawing/2014/main" id="{970AE689-A655-4C69-9AE4-FBEF74532897}"/>
              </a:ext>
            </a:extLst>
          </p:cNvPr>
          <p:cNvSpPr>
            <a:spLocks noGrp="1"/>
          </p:cNvSpPr>
          <p:nvPr>
            <p:ph type="body" sz="quarter" idx="10"/>
          </p:nvPr>
        </p:nvSpPr>
        <p:spPr/>
        <p:txBody>
          <a:bodyPr/>
          <a:lstStyle/>
          <a:p>
            <a:pPr marL="0" indent="0">
              <a:buNone/>
            </a:pPr>
            <a:r>
              <a:rPr lang="en-US" dirty="0"/>
              <a:t>A side-by-side comparison of the capabilities and features</a:t>
            </a:r>
          </a:p>
          <a:p>
            <a:pPr marL="0" indent="0">
              <a:buNone/>
            </a:pPr>
            <a:endParaRPr lang="en-US" dirty="0"/>
          </a:p>
        </p:txBody>
      </p:sp>
      <p:sp>
        <p:nvSpPr>
          <p:cNvPr id="7" name="Title 1">
            <a:extLst>
              <a:ext uri="{FF2B5EF4-FFF2-40B4-BE49-F238E27FC236}">
                <a16:creationId xmlns:a16="http://schemas.microsoft.com/office/drawing/2014/main" id="{13BEBEBE-35D3-481D-AAC3-7E67721C6926}"/>
              </a:ext>
            </a:extLst>
          </p:cNvPr>
          <p:cNvSpPr>
            <a:spLocks noGrp="1"/>
          </p:cNvSpPr>
          <p:nvPr>
            <p:ph type="title"/>
          </p:nvPr>
        </p:nvSpPr>
        <p:spPr/>
        <p:txBody>
          <a:bodyPr/>
          <a:lstStyle/>
          <a:p>
            <a:r>
              <a:rPr lang="en-US" dirty="0"/>
              <a:t>Command line tools and APIs to copy and manage data</a:t>
            </a:r>
          </a:p>
        </p:txBody>
      </p:sp>
      <p:sp>
        <p:nvSpPr>
          <p:cNvPr id="8" name="Text Placeholder 2">
            <a:extLst>
              <a:ext uri="{FF2B5EF4-FFF2-40B4-BE49-F238E27FC236}">
                <a16:creationId xmlns:a16="http://schemas.microsoft.com/office/drawing/2014/main" id="{C9C05B11-EA18-4A74-A0ED-8E1003D3B10E}"/>
              </a:ext>
            </a:extLst>
          </p:cNvPr>
          <p:cNvSpPr txBox="1">
            <a:spLocks/>
          </p:cNvSpPr>
          <p:nvPr/>
        </p:nvSpPr>
        <p:spPr>
          <a:xfrm>
            <a:off x="268843" y="963482"/>
            <a:ext cx="11655078" cy="461665"/>
          </a:xfrm>
          <a:prstGeom prst="rect">
            <a:avLst/>
          </a:prstGeom>
        </p:spPr>
        <p:txBody>
          <a:bodyPr anchor="ct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0078D7"/>
              </a:solidFill>
              <a:effectLst/>
              <a:uLnTx/>
              <a:uFillTx/>
              <a:latin typeface="Segoe UI Semilight"/>
              <a:ea typeface="+mn-ea"/>
              <a:cs typeface="Segoe UI Semilight" panose="020B0402040204020203" pitchFamily="34" charset="0"/>
            </a:endParaRPr>
          </a:p>
        </p:txBody>
      </p:sp>
    </p:spTree>
    <p:custDataLst>
      <p:tags r:id="rId1"/>
    </p:custDataLst>
    <p:extLst>
      <p:ext uri="{BB962C8B-B14F-4D97-AF65-F5344CB8AC3E}">
        <p14:creationId xmlns:p14="http://schemas.microsoft.com/office/powerpoint/2010/main" val="967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907322" cy="6295291"/>
          </a:xfrm>
        </p:spPr>
        <p:txBody>
          <a:bodyPr anchor="ctr"/>
          <a:lstStyle/>
          <a:p>
            <a:r>
              <a:rPr lang="en-US" sz="3600" dirty="0"/>
              <a:t>About Today</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857625" y="316524"/>
            <a:ext cx="7877176" cy="6295290"/>
          </a:xfrm>
        </p:spPr>
        <p:txBody>
          <a:bodyPr anchor="ctr"/>
          <a:lstStyle/>
          <a:p>
            <a:pPr marL="457200" indent="-457200">
              <a:buClr>
                <a:schemeClr val="tx1"/>
              </a:buClr>
              <a:buFont typeface="Arial" panose="020B0604020202020204" pitchFamily="34" charset="0"/>
              <a:buChar char="•"/>
            </a:pPr>
            <a:r>
              <a:rPr lang="en-US" dirty="0"/>
              <a:t>You:</a:t>
            </a:r>
          </a:p>
          <a:p>
            <a:pPr marL="746125" lvl="2" indent="-457200">
              <a:buClr>
                <a:schemeClr val="tx1"/>
              </a:buClr>
              <a:buFont typeface="Arial" panose="020B0604020202020204" pitchFamily="34" charset="0"/>
              <a:buChar char="•"/>
            </a:pPr>
            <a:r>
              <a:rPr lang="en-US" dirty="0"/>
              <a:t>Are Technical; data, dev, architect, …</a:t>
            </a:r>
          </a:p>
          <a:p>
            <a:pPr marL="746125" lvl="2" indent="-457200">
              <a:buClr>
                <a:schemeClr val="tx1"/>
              </a:buClr>
              <a:buFont typeface="Arial" panose="020B0604020202020204" pitchFamily="34" charset="0"/>
              <a:buChar char="•"/>
            </a:pPr>
            <a:r>
              <a:rPr lang="en-US" dirty="0"/>
              <a:t>Do NOT need to be an Azure expert</a:t>
            </a:r>
          </a:p>
          <a:p>
            <a:pPr marL="746125" lvl="2" indent="-457200">
              <a:buClr>
                <a:schemeClr val="tx1"/>
              </a:buClr>
              <a:buFont typeface="Arial" panose="020B0604020202020204" pitchFamily="34" charset="0"/>
              <a:buChar char="•"/>
            </a:pPr>
            <a:r>
              <a:rPr lang="en-US" dirty="0"/>
              <a:t>Are looking for a broad overview and guided hands-on work with help from proctors (if needed)</a:t>
            </a:r>
          </a:p>
          <a:p>
            <a:pPr marL="457200" indent="-457200">
              <a:buClr>
                <a:schemeClr val="tx1"/>
              </a:buClr>
              <a:buFont typeface="Arial" panose="020B0604020202020204" pitchFamily="34" charset="0"/>
              <a:buChar char="•"/>
            </a:pPr>
            <a:r>
              <a:rPr lang="en-US" dirty="0"/>
              <a:t>Pre-Requisites: </a:t>
            </a:r>
            <a:r>
              <a:rPr lang="en-US" dirty="0">
                <a:solidFill>
                  <a:srgbClr val="00B050"/>
                </a:solidFill>
              </a:rPr>
              <a:t>None</a:t>
            </a:r>
          </a:p>
          <a:p>
            <a:pPr marL="746125" lvl="2" indent="-457200">
              <a:buClr>
                <a:schemeClr val="tx1"/>
              </a:buClr>
              <a:buFont typeface="Arial" panose="020B0604020202020204" pitchFamily="34" charset="0"/>
              <a:buChar char="•"/>
            </a:pPr>
            <a:r>
              <a:rPr lang="en-US" dirty="0"/>
              <a:t>We will provide you with Azure resources (or use your own)</a:t>
            </a:r>
          </a:p>
          <a:p>
            <a:pPr marL="746125" lvl="2" indent="-457200">
              <a:buClr>
                <a:schemeClr val="tx1"/>
              </a:buClr>
              <a:buFont typeface="Arial" panose="020B0604020202020204" pitchFamily="34" charset="0"/>
              <a:buChar char="•"/>
            </a:pPr>
            <a:r>
              <a:rPr lang="en-US" dirty="0"/>
              <a:t>There is nothing to install on your laptop if you use the provided Azure resources</a:t>
            </a:r>
          </a:p>
          <a:p>
            <a:pPr marL="457200" indent="-457200">
              <a:buClr>
                <a:schemeClr val="tx1"/>
              </a:buClr>
              <a:buFont typeface="Arial" panose="020B0604020202020204" pitchFamily="34" charset="0"/>
              <a:buChar char="•"/>
            </a:pPr>
            <a:r>
              <a:rPr lang="en-US" dirty="0"/>
              <a:t>~25% Presentation / ~75% Hands-On Labs</a:t>
            </a:r>
          </a:p>
          <a:p>
            <a:pPr marL="457200" indent="-457200">
              <a:buClr>
                <a:schemeClr val="tx1"/>
              </a:buClr>
              <a:buFont typeface="Arial" panose="020B0604020202020204" pitchFamily="34" charset="0"/>
              <a:buChar char="•"/>
            </a:pPr>
            <a:r>
              <a:rPr lang="en-US" dirty="0"/>
              <a:t>Lab docs = very detailed guidance</a:t>
            </a:r>
          </a:p>
          <a:p>
            <a:pPr marL="457200" indent="-457200">
              <a:buClr>
                <a:schemeClr val="tx1"/>
              </a:buClr>
              <a:buFont typeface="Arial" panose="020B0604020202020204" pitchFamily="34" charset="0"/>
              <a:buChar char="•"/>
            </a:pPr>
            <a:r>
              <a:rPr lang="en-US" dirty="0"/>
              <a:t>Our goal is for you to finish all the labs!</a:t>
            </a:r>
          </a:p>
        </p:txBody>
      </p:sp>
    </p:spTree>
    <p:extLst>
      <p:ext uri="{BB962C8B-B14F-4D97-AF65-F5344CB8AC3E}">
        <p14:creationId xmlns:p14="http://schemas.microsoft.com/office/powerpoint/2010/main" val="1354225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08FFB3-5A8F-4E09-BBE3-EF38E7AE371D}"/>
              </a:ext>
            </a:extLst>
          </p:cNvPr>
          <p:cNvGraphicFramePr>
            <a:graphicFrameLocks noGrp="1"/>
          </p:cNvGraphicFramePr>
          <p:nvPr>
            <p:extLst/>
          </p:nvPr>
        </p:nvGraphicFramePr>
        <p:xfrm>
          <a:off x="426422" y="1551231"/>
          <a:ext cx="11336040" cy="4389440"/>
        </p:xfrm>
        <a:graphic>
          <a:graphicData uri="http://schemas.openxmlformats.org/drawingml/2006/table">
            <a:tbl>
              <a:tblPr firstRow="1" bandRow="1">
                <a:tableStyleId>{5C22544A-7EE6-4342-B048-85BDC9FD1C3A}</a:tableStyleId>
              </a:tblPr>
              <a:tblGrid>
                <a:gridCol w="2834010">
                  <a:extLst>
                    <a:ext uri="{9D8B030D-6E8A-4147-A177-3AD203B41FA5}">
                      <a16:colId xmlns:a16="http://schemas.microsoft.com/office/drawing/2014/main" val="1923759784"/>
                    </a:ext>
                  </a:extLst>
                </a:gridCol>
                <a:gridCol w="2834010">
                  <a:extLst>
                    <a:ext uri="{9D8B030D-6E8A-4147-A177-3AD203B41FA5}">
                      <a16:colId xmlns:a16="http://schemas.microsoft.com/office/drawing/2014/main" val="2316363654"/>
                    </a:ext>
                  </a:extLst>
                </a:gridCol>
                <a:gridCol w="2834010">
                  <a:extLst>
                    <a:ext uri="{9D8B030D-6E8A-4147-A177-3AD203B41FA5}">
                      <a16:colId xmlns:a16="http://schemas.microsoft.com/office/drawing/2014/main" val="2846684469"/>
                    </a:ext>
                  </a:extLst>
                </a:gridCol>
                <a:gridCol w="2834010">
                  <a:extLst>
                    <a:ext uri="{9D8B030D-6E8A-4147-A177-3AD203B41FA5}">
                      <a16:colId xmlns:a16="http://schemas.microsoft.com/office/drawing/2014/main" val="3479355519"/>
                    </a:ext>
                  </a:extLst>
                </a:gridCol>
              </a:tblGrid>
              <a:tr h="438944">
                <a:tc>
                  <a:txBody>
                    <a:bodyPr/>
                    <a:lstStyle/>
                    <a:p>
                      <a:pPr marL="0" algn="ctr" defTabSz="932742" rtl="0" eaLnBrk="1" latinLnBrk="0" hangingPunct="1"/>
                      <a:endParaRPr lang="en-US" sz="1400" b="1" kern="1200" dirty="0">
                        <a:solidFill>
                          <a:schemeClr val="tx1"/>
                        </a:solidFill>
                        <a:latin typeface="+mn-lt"/>
                        <a:ea typeface="+mn-ea"/>
                        <a:cs typeface="+mn-cs"/>
                      </a:endParaRPr>
                    </a:p>
                  </a:txBody>
                  <a:tcPr anchor="ctr">
                    <a:solidFill>
                      <a:schemeClr val="bg2"/>
                    </a:solidFill>
                  </a:tcPr>
                </a:tc>
                <a:tc>
                  <a:txBody>
                    <a:bodyPr/>
                    <a:lstStyle/>
                    <a:p>
                      <a:pPr marL="0" algn="l" defTabSz="932742" rtl="0" eaLnBrk="1" latinLnBrk="0" hangingPunct="1"/>
                      <a:r>
                        <a:rPr lang="en-US" sz="1400" b="0" kern="1200" dirty="0">
                          <a:latin typeface="+mj-lt"/>
                        </a:rPr>
                        <a:t>Azure Storage Explorer</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Portal*</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Data Factory</a:t>
                      </a:r>
                      <a:endParaRPr lang="en-US" sz="1400" b="0" kern="1200" dirty="0">
                        <a:solidFill>
                          <a:schemeClr val="lt1"/>
                        </a:solidFill>
                        <a:latin typeface="+mj-lt"/>
                        <a:ea typeface="+mn-ea"/>
                        <a:cs typeface="+mn-cs"/>
                      </a:endParaRP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615270012"/>
                  </a:ext>
                </a:extLst>
              </a:tr>
              <a:tr h="438944">
                <a:tc>
                  <a:txBody>
                    <a:bodyPr/>
                    <a:lstStyle/>
                    <a:p>
                      <a:pPr marL="0" algn="l" defTabSz="932742" rtl="0" eaLnBrk="1" latinLnBrk="0" hangingPunct="1"/>
                      <a:r>
                        <a:rPr lang="en-US" sz="1200" kern="1200" dirty="0">
                          <a:solidFill>
                            <a:schemeClr val="bg1"/>
                          </a:solidFill>
                          <a:latin typeface="+mj-lt"/>
                        </a:rPr>
                        <a:t>Copy to and from relational database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16467444"/>
                  </a:ext>
                </a:extLst>
              </a:tr>
              <a:tr h="438944">
                <a:tc>
                  <a:txBody>
                    <a:bodyPr/>
                    <a:lstStyle/>
                    <a:p>
                      <a:pPr marL="0" algn="l" defTabSz="932742" rtl="0" eaLnBrk="1" latinLnBrk="0" hangingPunct="1"/>
                      <a:r>
                        <a:rPr lang="en-US" sz="1200" kern="1200" dirty="0">
                          <a:solidFill>
                            <a:schemeClr val="bg1"/>
                          </a:solidFill>
                          <a:latin typeface="+mj-lt"/>
                        </a:rPr>
                        <a:t>Copy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608712899"/>
                  </a:ext>
                </a:extLst>
              </a:tr>
              <a:tr h="438944">
                <a:tc>
                  <a:txBody>
                    <a:bodyPr/>
                    <a:lstStyle/>
                    <a:p>
                      <a:pPr marL="0" algn="l" defTabSz="932742" rtl="0" eaLnBrk="1" latinLnBrk="0" hangingPunct="1"/>
                      <a:r>
                        <a:rPr lang="en-US" sz="1200" kern="1200" dirty="0">
                          <a:solidFill>
                            <a:schemeClr val="bg1"/>
                          </a:solidFill>
                          <a:latin typeface="+mj-lt"/>
                        </a:rPr>
                        <a:t>Copy from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10826211"/>
                  </a:ext>
                </a:extLst>
              </a:tr>
              <a:tr h="438944">
                <a:tc>
                  <a:txBody>
                    <a:bodyPr/>
                    <a:lstStyle/>
                    <a:p>
                      <a:pPr marL="0" algn="l" defTabSz="932742" rtl="0" eaLnBrk="1" latinLnBrk="0" hangingPunct="1"/>
                      <a:r>
                        <a:rPr lang="en-US" sz="1200" kern="1200" dirty="0">
                          <a:solidFill>
                            <a:schemeClr val="bg1"/>
                          </a:solidFill>
                          <a:latin typeface="+mj-lt"/>
                        </a:rPr>
                        <a:t>Copy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51546966"/>
                  </a:ext>
                </a:extLst>
              </a:tr>
              <a:tr h="438944">
                <a:tc>
                  <a:txBody>
                    <a:bodyPr/>
                    <a:lstStyle/>
                    <a:p>
                      <a:pPr marL="0" algn="l" defTabSz="932742" rtl="0" eaLnBrk="1" latinLnBrk="0" hangingPunct="1"/>
                      <a:r>
                        <a:rPr lang="en-US" sz="1200" kern="1200" dirty="0">
                          <a:solidFill>
                            <a:schemeClr val="bg1"/>
                          </a:solidFill>
                          <a:latin typeface="+mj-lt"/>
                        </a:rPr>
                        <a:t>Copy from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6472979"/>
                  </a:ext>
                </a:extLst>
              </a:tr>
              <a:tr h="438944">
                <a:tc>
                  <a:txBody>
                    <a:bodyPr/>
                    <a:lstStyle/>
                    <a:p>
                      <a:pPr marL="0" algn="l" defTabSz="932742" rtl="0" eaLnBrk="1" latinLnBrk="0" hangingPunct="1"/>
                      <a:r>
                        <a:rPr lang="en-US" sz="1200" kern="1200" dirty="0">
                          <a:solidFill>
                            <a:schemeClr val="bg1"/>
                          </a:solidFill>
                          <a:latin typeface="+mj-lt"/>
                        </a:rPr>
                        <a:t>Upload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79432561"/>
                  </a:ext>
                </a:extLst>
              </a:tr>
              <a:tr h="438944">
                <a:tc>
                  <a:txBody>
                    <a:bodyPr/>
                    <a:lstStyle/>
                    <a:p>
                      <a:pPr marL="0" algn="l" defTabSz="932742" rtl="0" eaLnBrk="1" latinLnBrk="0" hangingPunct="1"/>
                      <a:r>
                        <a:rPr lang="en-US" sz="1200" kern="1200" dirty="0">
                          <a:solidFill>
                            <a:schemeClr val="bg1"/>
                          </a:solidFill>
                          <a:latin typeface="+mj-lt"/>
                        </a:rPr>
                        <a:t>Upload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96315727"/>
                  </a:ext>
                </a:extLst>
              </a:tr>
              <a:tr h="438944">
                <a:tc>
                  <a:txBody>
                    <a:bodyPr/>
                    <a:lstStyle/>
                    <a:p>
                      <a:pPr marL="0" algn="l" defTabSz="932742" rtl="0" eaLnBrk="1" latinLnBrk="0" hangingPunct="1"/>
                      <a:r>
                        <a:rPr lang="en-US" sz="1200" kern="1200" dirty="0">
                          <a:solidFill>
                            <a:schemeClr val="bg1"/>
                          </a:solidFill>
                          <a:latin typeface="+mj-lt"/>
                        </a:rPr>
                        <a:t>Orchestrate data transfers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99983640"/>
                  </a:ext>
                </a:extLst>
              </a:tr>
              <a:tr h="438944">
                <a:tc>
                  <a:txBody>
                    <a:bodyPr/>
                    <a:lstStyle/>
                    <a:p>
                      <a:pPr marL="0" algn="l" defTabSz="932742" rtl="0" eaLnBrk="1" latinLnBrk="0" hangingPunct="1"/>
                      <a:r>
                        <a:rPr lang="en-US" sz="1200" kern="1200" dirty="0">
                          <a:solidFill>
                            <a:schemeClr val="bg1"/>
                          </a:solidFill>
                          <a:latin typeface="+mj-lt"/>
                        </a:rPr>
                        <a:t>Custom data transformations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028813454"/>
                  </a:ext>
                </a:extLst>
              </a:tr>
            </a:tbl>
          </a:graphicData>
        </a:graphic>
      </p:graphicFrame>
      <p:sp>
        <p:nvSpPr>
          <p:cNvPr id="13" name="Text Placeholder 12">
            <a:extLst>
              <a:ext uri="{FF2B5EF4-FFF2-40B4-BE49-F238E27FC236}">
                <a16:creationId xmlns:a16="http://schemas.microsoft.com/office/drawing/2014/main" id="{EBB9C821-01BB-482F-B7AF-EE7F816A07AC}"/>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9" name="Title 8">
            <a:extLst>
              <a:ext uri="{FF2B5EF4-FFF2-40B4-BE49-F238E27FC236}">
                <a16:creationId xmlns:a16="http://schemas.microsoft.com/office/drawing/2014/main" id="{EE376666-11FC-42C1-9CC2-95B675D3301D}"/>
              </a:ext>
            </a:extLst>
          </p:cNvPr>
          <p:cNvSpPr>
            <a:spLocks noGrp="1"/>
          </p:cNvSpPr>
          <p:nvPr>
            <p:ph type="title"/>
          </p:nvPr>
        </p:nvSpPr>
        <p:spPr/>
        <p:txBody>
          <a:bodyPr/>
          <a:lstStyle/>
          <a:p>
            <a:r>
              <a:rPr lang="en-US" dirty="0"/>
              <a:t>Graphical user interface tools to copy and manage data</a:t>
            </a:r>
          </a:p>
        </p:txBody>
      </p:sp>
      <p:sp>
        <p:nvSpPr>
          <p:cNvPr id="8" name="Rectangle 7">
            <a:extLst>
              <a:ext uri="{FF2B5EF4-FFF2-40B4-BE49-F238E27FC236}">
                <a16:creationId xmlns:a16="http://schemas.microsoft.com/office/drawing/2014/main" id="{F2747566-FFD3-4223-9800-5607D86BF40A}"/>
              </a:ext>
            </a:extLst>
          </p:cNvPr>
          <p:cNvSpPr/>
          <p:nvPr/>
        </p:nvSpPr>
        <p:spPr>
          <a:xfrm>
            <a:off x="-19692" y="6104000"/>
            <a:ext cx="11843391" cy="230832"/>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Azure Portal in this case means using the web-based exploration tools for blob storage and data lake store. This excludes using the portal for other services, such as Azure Data Factory.</a:t>
            </a:r>
          </a:p>
        </p:txBody>
      </p:sp>
    </p:spTree>
    <p:custDataLst>
      <p:tags r:id="rId1"/>
    </p:custDataLst>
    <p:extLst>
      <p:ext uri="{BB962C8B-B14F-4D97-AF65-F5344CB8AC3E}">
        <p14:creationId xmlns:p14="http://schemas.microsoft.com/office/powerpoint/2010/main" val="2063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3D6FD52-0AB6-4EE2-89E1-7BB679E0B91B}"/>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5" name="Title 4">
            <a:extLst>
              <a:ext uri="{FF2B5EF4-FFF2-40B4-BE49-F238E27FC236}">
                <a16:creationId xmlns:a16="http://schemas.microsoft.com/office/drawing/2014/main" id="{084BCB83-D846-45C0-A499-CBDA5C579FDB}"/>
              </a:ext>
            </a:extLst>
          </p:cNvPr>
          <p:cNvSpPr>
            <a:spLocks noGrp="1"/>
          </p:cNvSpPr>
          <p:nvPr>
            <p:ph type="title"/>
          </p:nvPr>
        </p:nvSpPr>
        <p:spPr/>
        <p:txBody>
          <a:bodyPr/>
          <a:lstStyle/>
          <a:p>
            <a:r>
              <a:rPr lang="en-US" dirty="0"/>
              <a:t>Physical data transfer</a:t>
            </a:r>
          </a:p>
        </p:txBody>
      </p:sp>
      <p:graphicFrame>
        <p:nvGraphicFramePr>
          <p:cNvPr id="10" name="Table 9">
            <a:extLst>
              <a:ext uri="{FF2B5EF4-FFF2-40B4-BE49-F238E27FC236}">
                <a16:creationId xmlns:a16="http://schemas.microsoft.com/office/drawing/2014/main" id="{639CC0CC-8A4D-41E1-85DC-4759446C55D3}"/>
              </a:ext>
            </a:extLst>
          </p:cNvPr>
          <p:cNvGraphicFramePr>
            <a:graphicFrameLocks noGrp="1"/>
          </p:cNvGraphicFramePr>
          <p:nvPr>
            <p:extLst>
              <p:ext uri="{D42A27DB-BD31-4B8C-83A1-F6EECF244321}">
                <p14:modId xmlns:p14="http://schemas.microsoft.com/office/powerpoint/2010/main" val="225324458"/>
              </p:ext>
            </p:extLst>
          </p:nvPr>
        </p:nvGraphicFramePr>
        <p:xfrm>
          <a:off x="457200" y="1773973"/>
          <a:ext cx="11366500" cy="2932176"/>
        </p:xfrm>
        <a:graphic>
          <a:graphicData uri="http://schemas.openxmlformats.org/drawingml/2006/table">
            <a:tbl>
              <a:tblPr firstRow="1" bandRow="1">
                <a:tableStyleId>{5C22544A-7EE6-4342-B048-85BDC9FD1C3A}</a:tableStyleId>
              </a:tblPr>
              <a:tblGrid>
                <a:gridCol w="3771104">
                  <a:extLst>
                    <a:ext uri="{9D8B030D-6E8A-4147-A177-3AD203B41FA5}">
                      <a16:colId xmlns:a16="http://schemas.microsoft.com/office/drawing/2014/main" val="3085090280"/>
                    </a:ext>
                  </a:extLst>
                </a:gridCol>
                <a:gridCol w="3797698">
                  <a:extLst>
                    <a:ext uri="{9D8B030D-6E8A-4147-A177-3AD203B41FA5}">
                      <a16:colId xmlns:a16="http://schemas.microsoft.com/office/drawing/2014/main" val="3474397759"/>
                    </a:ext>
                  </a:extLst>
                </a:gridCol>
                <a:gridCol w="3797698">
                  <a:extLst>
                    <a:ext uri="{9D8B030D-6E8A-4147-A177-3AD203B41FA5}">
                      <a16:colId xmlns:a16="http://schemas.microsoft.com/office/drawing/2014/main" val="3841136276"/>
                    </a:ext>
                  </a:extLst>
                </a:gridCol>
              </a:tblGrid>
              <a:tr h="482492">
                <a:tc>
                  <a:txBody>
                    <a:bodyPr/>
                    <a:lstStyle/>
                    <a:p>
                      <a:pPr algn="l"/>
                      <a:endParaRPr lang="en-US" sz="1400" dirty="0">
                        <a:solidFill>
                          <a:schemeClr val="tx1"/>
                        </a:solidFill>
                      </a:endParaRPr>
                    </a:p>
                  </a:txBody>
                  <a:tcPr marL="137160" marR="137160" marT="137160" marB="137160" anchor="ctr">
                    <a:solidFill>
                      <a:schemeClr val="bg2"/>
                    </a:solidFill>
                  </a:tcPr>
                </a:tc>
                <a:tc>
                  <a:txBody>
                    <a:bodyPr/>
                    <a:lstStyle/>
                    <a:p>
                      <a:pPr algn="l"/>
                      <a:r>
                        <a:rPr lang="en-US" sz="1600" b="0" dirty="0">
                          <a:latin typeface="+mj-lt"/>
                        </a:rPr>
                        <a:t>Azure Import/Export service</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Azure Data Box</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82492">
                <a:tc>
                  <a:txBody>
                    <a:bodyPr/>
                    <a:lstStyle/>
                    <a:p>
                      <a:pPr>
                        <a:lnSpc>
                          <a:spcPct val="90000"/>
                        </a:lnSpc>
                      </a:pPr>
                      <a:r>
                        <a:rPr lang="en-US" sz="1600" dirty="0">
                          <a:solidFill>
                            <a:schemeClr val="bg1"/>
                          </a:solidFill>
                          <a:effectLst/>
                          <a:latin typeface="+mj-lt"/>
                        </a:rPr>
                        <a:t>Form factor</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HDDs or SSDs</a:t>
                      </a: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Secure, tamper-proof, single hardware appliance</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82492">
                <a:tc>
                  <a:txBody>
                    <a:bodyPr/>
                    <a:lstStyle/>
                    <a:p>
                      <a:pPr>
                        <a:lnSpc>
                          <a:spcPct val="90000"/>
                        </a:lnSpc>
                      </a:pPr>
                      <a:r>
                        <a:rPr lang="en-US" sz="1600" dirty="0">
                          <a:solidFill>
                            <a:schemeClr val="bg1"/>
                          </a:solidFill>
                          <a:effectLst/>
                          <a:latin typeface="+mj-lt"/>
                        </a:rPr>
                        <a:t>Microsoft manages shipping logistics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82492">
                <a:tc>
                  <a:txBody>
                    <a:bodyPr/>
                    <a:lstStyle/>
                    <a:p>
                      <a:pPr>
                        <a:lnSpc>
                          <a:spcPct val="90000"/>
                        </a:lnSpc>
                      </a:pPr>
                      <a:r>
                        <a:rPr lang="en-US" sz="1600" dirty="0">
                          <a:solidFill>
                            <a:schemeClr val="bg1"/>
                          </a:solidFill>
                          <a:effectLst/>
                          <a:latin typeface="+mj-lt"/>
                        </a:rPr>
                        <a:t>Integrates with partner products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r h="904672">
                <a:tc>
                  <a:txBody>
                    <a:bodyPr/>
                    <a:lstStyle/>
                    <a:p>
                      <a:pPr>
                        <a:lnSpc>
                          <a:spcPct val="90000"/>
                        </a:lnSpc>
                      </a:pPr>
                      <a:r>
                        <a:rPr lang="en-US" sz="1600" dirty="0">
                          <a:solidFill>
                            <a:schemeClr val="bg1"/>
                          </a:solidFill>
                          <a:effectLst/>
                          <a:latin typeface="+mj-lt"/>
                        </a:rPr>
                        <a:t>Reduces administrative overhead of purchasing, preparing, and copying data to multiple drives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9841727"/>
                  </a:ext>
                </a:extLst>
              </a:tr>
            </a:tbl>
          </a:graphicData>
        </a:graphic>
      </p:graphicFrame>
    </p:spTree>
    <p:custDataLst>
      <p:tags r:id="rId1"/>
    </p:custDataLst>
    <p:extLst>
      <p:ext uri="{BB962C8B-B14F-4D97-AF65-F5344CB8AC3E}">
        <p14:creationId xmlns:p14="http://schemas.microsoft.com/office/powerpoint/2010/main" val="1528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ext uri="{D42A27DB-BD31-4B8C-83A1-F6EECF244321}">
                <p14:modId xmlns:p14="http://schemas.microsoft.com/office/powerpoint/2010/main" val="2988323189"/>
              </p:ext>
            </p:extLst>
          </p:nvPr>
        </p:nvGraphicFramePr>
        <p:xfrm>
          <a:off x="457200" y="1773973"/>
          <a:ext cx="11366500" cy="3974400"/>
        </p:xfrm>
        <a:graphic>
          <a:graphicData uri="http://schemas.openxmlformats.org/drawingml/2006/table">
            <a:tbl>
              <a:tblPr firstRow="1" bandRow="1">
                <a:tableStyleId>{5C22544A-7EE6-4342-B048-85BDC9FD1C3A}</a:tableStyleId>
              </a:tblPr>
              <a:tblGrid>
                <a:gridCol w="3083016">
                  <a:extLst>
                    <a:ext uri="{9D8B030D-6E8A-4147-A177-3AD203B41FA5}">
                      <a16:colId xmlns:a16="http://schemas.microsoft.com/office/drawing/2014/main" val="3272501966"/>
                    </a:ext>
                  </a:extLst>
                </a:gridCol>
                <a:gridCol w="8283484">
                  <a:extLst>
                    <a:ext uri="{9D8B030D-6E8A-4147-A177-3AD203B41FA5}">
                      <a16:colId xmlns:a16="http://schemas.microsoft.com/office/drawing/2014/main" val="2459301866"/>
                    </a:ext>
                  </a:extLst>
                </a:gridCol>
              </a:tblGrid>
              <a:tr h="518400">
                <a:tc>
                  <a:txBody>
                    <a:bodyPr/>
                    <a:lstStyle/>
                    <a:p>
                      <a:r>
                        <a:rPr lang="en-US" sz="1600" b="0" dirty="0">
                          <a:latin typeface="+mj-lt"/>
                        </a:rPr>
                        <a:t>When you want…</a:t>
                      </a:r>
                    </a:p>
                  </a:txBody>
                  <a:tcPr anchor="ctr">
                    <a:solidFill>
                      <a:schemeClr val="tx1"/>
                    </a:solidFill>
                  </a:tcPr>
                </a:tc>
                <a:tc>
                  <a:txBody>
                    <a:bodyPr/>
                    <a:lstStyle/>
                    <a:p>
                      <a:r>
                        <a:rPr lang="en-US" sz="1600" b="0" dirty="0">
                          <a:latin typeface="+mj-lt"/>
                        </a:rPr>
                        <a:t>Description</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389207413"/>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orchestrate your data pipeline on-premises and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Use Azure Data Factory to move data between both cloud and self-hosted environments. Data is compressed and transferred in parallel, and resilient to intermittent network issues through auto retry logic. You can connect on-premises data to cloud services to benefit from cloud services while keeping the business running with on-premises data.</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212888764"/>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execute your SQL Server Integration Services (SSIS) packages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When you provision an Azure and SSIS integration runtime (IR) in Azure Data Factory, you can deploy your SSIS packages to the runtime in Azure. Azure Data Factory orchestrates the SSIS package execution, which creates new opportunities for shifting existing on-premises data workflows to Azure.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73402847"/>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move your non-relational data to Azure for processing and transformation</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Create and schedule data-driven workflows—pipelines—in Azure Data Factory that move your non-relational and unstructured data to Azure, then process and transform the data using compute services such as Azure HDInsight Hadoop, Spark, Azure Data Lake Analytics, and Azure Machine Learning.</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622420946"/>
                  </a:ext>
                </a:extLst>
              </a:tr>
            </a:tbl>
          </a:graphicData>
        </a:graphic>
      </p:graphicFrame>
      <p:sp>
        <p:nvSpPr>
          <p:cNvPr id="9" name="Text Placeholder 8">
            <a:extLst>
              <a:ext uri="{FF2B5EF4-FFF2-40B4-BE49-F238E27FC236}">
                <a16:creationId xmlns:a16="http://schemas.microsoft.com/office/drawing/2014/main" id="{1ACDE2BA-C951-4D3A-A795-67704FAB6CAB}"/>
              </a:ext>
            </a:extLst>
          </p:cNvPr>
          <p:cNvSpPr>
            <a:spLocks noGrp="1"/>
          </p:cNvSpPr>
          <p:nvPr>
            <p:ph type="body" sz="quarter" idx="10"/>
          </p:nvPr>
        </p:nvSpPr>
        <p:spPr/>
        <p:txBody>
          <a:bodyPr/>
          <a:lstStyle/>
          <a:p>
            <a:r>
              <a:rPr lang="en-US" dirty="0"/>
              <a:t>Build and orchestrate data pipelines</a:t>
            </a:r>
          </a:p>
        </p:txBody>
      </p:sp>
      <p:sp>
        <p:nvSpPr>
          <p:cNvPr id="7" name="Title 6">
            <a:extLst>
              <a:ext uri="{FF2B5EF4-FFF2-40B4-BE49-F238E27FC236}">
                <a16:creationId xmlns:a16="http://schemas.microsoft.com/office/drawing/2014/main" id="{BA1F5D23-909C-4A20-BB96-B09B317E7B95}"/>
              </a:ext>
            </a:extLst>
          </p:cNvPr>
          <p:cNvSpPr>
            <a:spLocks noGrp="1"/>
          </p:cNvSpPr>
          <p:nvPr>
            <p:ph type="title"/>
          </p:nvPr>
        </p:nvSpPr>
        <p:spPr/>
        <p:txBody>
          <a:bodyPr/>
          <a:lstStyle/>
          <a:p>
            <a:r>
              <a:rPr lang="en-US" dirty="0"/>
              <a:t>Azure Data Factory</a:t>
            </a:r>
          </a:p>
        </p:txBody>
      </p:sp>
    </p:spTree>
    <p:custDataLst>
      <p:tags r:id="rId1"/>
    </p:custDataLst>
    <p:extLst>
      <p:ext uri="{BB962C8B-B14F-4D97-AF65-F5344CB8AC3E}">
        <p14:creationId xmlns:p14="http://schemas.microsoft.com/office/powerpoint/2010/main" val="4388800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Storage</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3689793" cy="226523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Storage</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 Lake Store</a:t>
            </a:r>
          </a:p>
          <a:p>
            <a:pPr marL="342900" indent="-342900">
              <a:lnSpc>
                <a:spcPct val="90000"/>
              </a:lnSpc>
              <a:spcAft>
                <a:spcPts val="600"/>
              </a:spcAft>
              <a:buFont typeface="Arial" panose="020B0604020202020204" pitchFamily="34" charset="0"/>
              <a:buChar char="•"/>
            </a:pPr>
            <a:r>
              <a:rPr lang="en-US" sz="2400" dirty="0">
                <a:solidFill>
                  <a:srgbClr val="0070C0"/>
                </a:solidFill>
              </a:rPr>
              <a:t>Azure SQL Database</a:t>
            </a:r>
          </a:p>
          <a:p>
            <a:pPr marL="342900" indent="-342900">
              <a:lnSpc>
                <a:spcPct val="90000"/>
              </a:lnSpc>
              <a:spcAft>
                <a:spcPts val="600"/>
              </a:spcAft>
              <a:buFont typeface="Arial" panose="020B0604020202020204" pitchFamily="34" charset="0"/>
              <a:buChar char="•"/>
            </a:pPr>
            <a:r>
              <a:rPr lang="en-US" sz="2400" dirty="0">
                <a:solidFill>
                  <a:srgbClr val="0070C0"/>
                </a:solidFill>
              </a:rPr>
              <a:t>Cosmos DB</a:t>
            </a:r>
          </a:p>
          <a:p>
            <a:pPr marL="342900" indent="-342900">
              <a:lnSpc>
                <a:spcPct val="90000"/>
              </a:lnSpc>
              <a:spcAft>
                <a:spcPts val="600"/>
              </a:spcAft>
              <a:buFont typeface="Arial" panose="020B0604020202020204" pitchFamily="34" charset="0"/>
              <a:buChar char="•"/>
            </a:pPr>
            <a:r>
              <a:rPr lang="en-US" sz="2400" dirty="0">
                <a:solidFill>
                  <a:srgbClr val="0070C0"/>
                </a:solidFill>
              </a:rPr>
              <a:t>… and more</a:t>
            </a:r>
          </a:p>
        </p:txBody>
      </p:sp>
      <p:pic>
        <p:nvPicPr>
          <p:cNvPr id="16" name="Picture 24" descr="Image result for Azure Cosmos DB icon">
            <a:extLst>
              <a:ext uri="{FF2B5EF4-FFF2-40B4-BE49-F238E27FC236}">
                <a16:creationId xmlns:a16="http://schemas.microsoft.com/office/drawing/2014/main" id="{4AD29FFA-AC20-4987-A206-923FA8956C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2885" y="1705055"/>
            <a:ext cx="696688" cy="365760"/>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pic>
        <p:nvPicPr>
          <p:cNvPr id="17" name="Picture 26" descr="Image result for Azure Blob Storage icon">
            <a:extLst>
              <a:ext uri="{FF2B5EF4-FFF2-40B4-BE49-F238E27FC236}">
                <a16:creationId xmlns:a16="http://schemas.microsoft.com/office/drawing/2014/main" id="{1B364295-ACEF-4194-8A78-B3A7A37306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8718" y="1653854"/>
            <a:ext cx="445027" cy="445027"/>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0EE34E47-7E05-48C5-893A-363EF6B4559B}"/>
              </a:ext>
            </a:extLst>
          </p:cNvPr>
          <p:cNvPicPr>
            <a:picLocks noChangeAspect="1"/>
          </p:cNvPicPr>
          <p:nvPr/>
        </p:nvPicPr>
        <p:blipFill>
          <a:blip r:embed="rId4"/>
          <a:stretch>
            <a:fillRect/>
          </a:stretch>
        </p:blipFill>
        <p:spPr>
          <a:xfrm>
            <a:off x="4500889" y="1632627"/>
            <a:ext cx="474405" cy="474405"/>
          </a:xfrm>
          <a:prstGeom prst="rect">
            <a:avLst/>
          </a:prstGeom>
          <a:noFill/>
          <a:ln w="19050" cap="flat" cmpd="sng" algn="ctr">
            <a:solidFill>
              <a:schemeClr val="tx2"/>
            </a:solidFill>
            <a:prstDash val="sysDot"/>
            <a:headEnd type="none"/>
            <a:tailEnd type="none"/>
          </a:ln>
          <a:effectLst/>
        </p:spPr>
      </p:pic>
      <p:pic>
        <p:nvPicPr>
          <p:cNvPr id="19" name="Picture 30" descr="Image result for Azure SQL DB icon">
            <a:extLst>
              <a:ext uri="{FF2B5EF4-FFF2-40B4-BE49-F238E27FC236}">
                <a16:creationId xmlns:a16="http://schemas.microsoft.com/office/drawing/2014/main" id="{7788F0D6-7243-415D-964C-3F5F99E361F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0174" y="1668417"/>
            <a:ext cx="436139" cy="436139"/>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sp>
        <p:nvSpPr>
          <p:cNvPr id="20" name="Rectangle: Rounded Corners 19">
            <a:extLst>
              <a:ext uri="{FF2B5EF4-FFF2-40B4-BE49-F238E27FC236}">
                <a16:creationId xmlns:a16="http://schemas.microsoft.com/office/drawing/2014/main" id="{9B44719A-DBAA-4CEA-8FCD-BB49741ED231}"/>
              </a:ext>
            </a:extLst>
          </p:cNvPr>
          <p:cNvSpPr/>
          <p:nvPr/>
        </p:nvSpPr>
        <p:spPr bwMode="auto">
          <a:xfrm>
            <a:off x="4174917" y="1586680"/>
            <a:ext cx="3541531" cy="948513"/>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sp>
        <p:nvSpPr>
          <p:cNvPr id="21" name="TextBox 20">
            <a:extLst>
              <a:ext uri="{FF2B5EF4-FFF2-40B4-BE49-F238E27FC236}">
                <a16:creationId xmlns:a16="http://schemas.microsoft.com/office/drawing/2014/main" id="{81270BA8-182B-439B-8F54-0F403DA834CE}"/>
              </a:ext>
            </a:extLst>
          </p:cNvPr>
          <p:cNvSpPr txBox="1"/>
          <p:nvPr/>
        </p:nvSpPr>
        <p:spPr>
          <a:xfrm>
            <a:off x="4227758" y="1226848"/>
            <a:ext cx="1143646"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STORAGE</a:t>
            </a:r>
          </a:p>
        </p:txBody>
      </p:sp>
      <p:sp>
        <p:nvSpPr>
          <p:cNvPr id="22" name="TextBox 329">
            <a:extLst>
              <a:ext uri="{FF2B5EF4-FFF2-40B4-BE49-F238E27FC236}">
                <a16:creationId xmlns:a16="http://schemas.microsoft.com/office/drawing/2014/main" id="{C2A2A80A-87B9-4F99-9B77-E1347EF4E2FE}"/>
              </a:ext>
            </a:extLst>
          </p:cNvPr>
          <p:cNvSpPr txBox="1"/>
          <p:nvPr/>
        </p:nvSpPr>
        <p:spPr>
          <a:xfrm>
            <a:off x="6668891" y="2102626"/>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23" name="TextBox 22">
            <a:extLst>
              <a:ext uri="{FF2B5EF4-FFF2-40B4-BE49-F238E27FC236}">
                <a16:creationId xmlns:a16="http://schemas.microsoft.com/office/drawing/2014/main" id="{A43EEEBF-1F41-4281-B713-B52F62EAB9ED}"/>
              </a:ext>
            </a:extLst>
          </p:cNvPr>
          <p:cNvSpPr txBox="1"/>
          <p:nvPr/>
        </p:nvSpPr>
        <p:spPr>
          <a:xfrm>
            <a:off x="5276351" y="2110544"/>
            <a:ext cx="769763"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STORAGE</a:t>
            </a:r>
          </a:p>
        </p:txBody>
      </p:sp>
      <p:sp>
        <p:nvSpPr>
          <p:cNvPr id="24" name="TextBox 23">
            <a:extLst>
              <a:ext uri="{FF2B5EF4-FFF2-40B4-BE49-F238E27FC236}">
                <a16:creationId xmlns:a16="http://schemas.microsoft.com/office/drawing/2014/main" id="{13A5E3ED-11B3-412E-9630-34E7E9F7E471}"/>
              </a:ext>
            </a:extLst>
          </p:cNvPr>
          <p:cNvSpPr txBox="1"/>
          <p:nvPr/>
        </p:nvSpPr>
        <p:spPr>
          <a:xfrm>
            <a:off x="6084089" y="2110544"/>
            <a:ext cx="639919"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SQL DB</a:t>
            </a:r>
          </a:p>
        </p:txBody>
      </p:sp>
      <p:sp>
        <p:nvSpPr>
          <p:cNvPr id="25" name="TextBox 24">
            <a:extLst>
              <a:ext uri="{FF2B5EF4-FFF2-40B4-BE49-F238E27FC236}">
                <a16:creationId xmlns:a16="http://schemas.microsoft.com/office/drawing/2014/main" id="{19B5633C-42E5-437C-B16E-3B6D1C5C0F11}"/>
              </a:ext>
            </a:extLst>
          </p:cNvPr>
          <p:cNvSpPr txBox="1"/>
          <p:nvPr/>
        </p:nvSpPr>
        <p:spPr>
          <a:xfrm>
            <a:off x="4227917" y="2119695"/>
            <a:ext cx="986167"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DATA</a:t>
            </a:r>
          </a:p>
          <a:p>
            <a:pPr algn="ctr"/>
            <a:r>
              <a:rPr lang="en-US" sz="1050" dirty="0"/>
              <a:t>LAKE STORE</a:t>
            </a:r>
          </a:p>
        </p:txBody>
      </p:sp>
    </p:spTree>
    <p:extLst>
      <p:ext uri="{BB962C8B-B14F-4D97-AF65-F5344CB8AC3E}">
        <p14:creationId xmlns:p14="http://schemas.microsoft.com/office/powerpoint/2010/main" val="96630932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6AE0846-2452-4CEE-8701-48D1BA790058}"/>
              </a:ext>
            </a:extLst>
          </p:cNvPr>
          <p:cNvGraphicFramePr>
            <a:graphicFrameLocks noGrp="1"/>
          </p:cNvGraphicFramePr>
          <p:nvPr>
            <p:extLst>
              <p:ext uri="{D42A27DB-BD31-4B8C-83A1-F6EECF244321}">
                <p14:modId xmlns:p14="http://schemas.microsoft.com/office/powerpoint/2010/main" val="2350682269"/>
              </p:ext>
            </p:extLst>
          </p:nvPr>
        </p:nvGraphicFramePr>
        <p:xfrm>
          <a:off x="547724" y="1358984"/>
          <a:ext cx="11096552" cy="4827965"/>
        </p:xfrm>
        <a:graphic>
          <a:graphicData uri="http://schemas.openxmlformats.org/drawingml/2006/table">
            <a:tbl>
              <a:tblPr firstRow="1" bandRow="1">
                <a:tableStyleId>{00A15C55-8517-42AA-B614-E9B94910E393}</a:tableStyleId>
              </a:tblPr>
              <a:tblGrid>
                <a:gridCol w="2178432">
                  <a:extLst>
                    <a:ext uri="{9D8B030D-6E8A-4147-A177-3AD203B41FA5}">
                      <a16:colId xmlns:a16="http://schemas.microsoft.com/office/drawing/2014/main" val="3085090280"/>
                    </a:ext>
                  </a:extLst>
                </a:gridCol>
                <a:gridCol w="8918120">
                  <a:extLst>
                    <a:ext uri="{9D8B030D-6E8A-4147-A177-3AD203B41FA5}">
                      <a16:colId xmlns:a16="http://schemas.microsoft.com/office/drawing/2014/main" val="3474397759"/>
                    </a:ext>
                  </a:extLst>
                </a:gridCol>
              </a:tblGrid>
              <a:tr h="435767">
                <a:tc>
                  <a:txBody>
                    <a:bodyPr/>
                    <a:lstStyle/>
                    <a:p>
                      <a:pPr algn="ctr"/>
                      <a:r>
                        <a:rPr lang="en-US" dirty="0"/>
                        <a:t>Requirement</a:t>
                      </a:r>
                    </a:p>
                  </a:txBody>
                  <a:tcPr anchor="ctr"/>
                </a:tc>
                <a:tc>
                  <a:txBody>
                    <a:bodyPr/>
                    <a:lstStyle/>
                    <a:p>
                      <a:pPr algn="ctr"/>
                      <a:r>
                        <a:rPr lang="en-US"/>
                        <a:t>Comment</a:t>
                      </a:r>
                    </a:p>
                  </a:txBody>
                  <a:tcPr anchor="ctr"/>
                </a:tc>
                <a:extLst>
                  <a:ext uri="{0D108BD9-81ED-4DB2-BD59-A6C34878D82A}">
                    <a16:rowId xmlns:a16="http://schemas.microsoft.com/office/drawing/2014/main" val="3526405670"/>
                  </a:ext>
                </a:extLst>
              </a:tr>
              <a:tr h="652226">
                <a:tc>
                  <a:txBody>
                    <a:bodyPr/>
                    <a:lstStyle/>
                    <a:p>
                      <a:r>
                        <a:rPr lang="en-US" sz="1600"/>
                        <a:t>Capacity</a:t>
                      </a:r>
                      <a:endParaRPr lang="en-US" sz="1600">
                        <a:latin typeface="+mn-lt"/>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t>Should be able to store TBs or PBs of data economically. Long term data stores should be able to store any number of objects and associated metadata.</a:t>
                      </a:r>
                      <a:endParaRPr lang="en-US" sz="1600">
                        <a:latin typeface="+mn-lt"/>
                      </a:endParaRPr>
                    </a:p>
                  </a:txBody>
                  <a:tcPr anchor="ctr"/>
                </a:tc>
                <a:extLst>
                  <a:ext uri="{0D108BD9-81ED-4DB2-BD59-A6C34878D82A}">
                    <a16:rowId xmlns:a16="http://schemas.microsoft.com/office/drawing/2014/main" val="2884594221"/>
                  </a:ext>
                </a:extLst>
              </a:tr>
              <a:tr h="652226">
                <a:tc>
                  <a:txBody>
                    <a:bodyPr/>
                    <a:lstStyle/>
                    <a:p>
                      <a:r>
                        <a:rPr lang="en-US" sz="1600"/>
                        <a:t>Performance</a:t>
                      </a:r>
                      <a:endParaRPr lang="en-US" sz="1600">
                        <a:latin typeface="+mn-lt"/>
                      </a:endParaRPr>
                    </a:p>
                  </a:txBody>
                  <a:tcPr anchor="ctr"/>
                </a:tc>
                <a:tc>
                  <a:txBody>
                    <a:bodyPr/>
                    <a:lstStyle/>
                    <a:p>
                      <a:r>
                        <a:rPr lang="en-US" sz="1600"/>
                        <a:t>Should be able to store the incoming data as fast as it arrives— should support high bandwidth, high throughput and low-latency writes.  </a:t>
                      </a:r>
                      <a:endParaRPr lang="en-US" sz="1600">
                        <a:latin typeface="+mn-lt"/>
                      </a:endParaRPr>
                    </a:p>
                  </a:txBody>
                  <a:tcPr anchor="ctr"/>
                </a:tc>
                <a:extLst>
                  <a:ext uri="{0D108BD9-81ED-4DB2-BD59-A6C34878D82A}">
                    <a16:rowId xmlns:a16="http://schemas.microsoft.com/office/drawing/2014/main" val="3119771194"/>
                  </a:ext>
                </a:extLst>
              </a:tr>
              <a:tr h="652226">
                <a:tc>
                  <a:txBody>
                    <a:bodyPr/>
                    <a:lstStyle/>
                    <a:p>
                      <a:r>
                        <a:rPr lang="en-US" sz="1600"/>
                        <a:t>Multiple Tiers</a:t>
                      </a:r>
                      <a:endParaRPr lang="en-US" sz="1600">
                        <a:latin typeface="+mn-lt"/>
                      </a:endParaRPr>
                    </a:p>
                  </a:txBody>
                  <a:tcPr anchor="ctr"/>
                </a:tc>
                <a:tc>
                  <a:txBody>
                    <a:bodyPr/>
                    <a:lstStyle/>
                    <a:p>
                      <a:r>
                        <a:rPr lang="en-US" sz="1600"/>
                        <a:t>Should supports storing the data for extended periods of time i.e. months, years economically. So should have with multiple storage tiers (hot, cold, archival).</a:t>
                      </a:r>
                      <a:endParaRPr lang="en-US" sz="1600">
                        <a:latin typeface="+mn-lt"/>
                      </a:endParaRPr>
                    </a:p>
                  </a:txBody>
                  <a:tcPr anchor="ctr"/>
                </a:tc>
                <a:extLst>
                  <a:ext uri="{0D108BD9-81ED-4DB2-BD59-A6C34878D82A}">
                    <a16:rowId xmlns:a16="http://schemas.microsoft.com/office/drawing/2014/main" val="1815463641"/>
                  </a:ext>
                </a:extLst>
              </a:tr>
              <a:tr h="608880">
                <a:tc>
                  <a:txBody>
                    <a:bodyPr/>
                    <a:lstStyle/>
                    <a:p>
                      <a:r>
                        <a:rPr lang="en-US" sz="1600"/>
                        <a:t>Multiple Object Sizes</a:t>
                      </a:r>
                      <a:endParaRPr lang="en-US" sz="1600">
                        <a:latin typeface="+mn-lt"/>
                      </a:endParaRPr>
                    </a:p>
                  </a:txBody>
                  <a:tcPr anchor="ctr"/>
                </a:tc>
                <a:tc>
                  <a:txBody>
                    <a:bodyPr/>
                    <a:lstStyle/>
                    <a:p>
                      <a:r>
                        <a:rPr lang="en-US" sz="1600"/>
                        <a:t>Objects may be stored individually (could be as small as few tens of bytes) or as data sets that create large object (several GBs to TB’s).  </a:t>
                      </a:r>
                      <a:endParaRPr lang="en-US" sz="1600">
                        <a:latin typeface="+mn-lt"/>
                      </a:endParaRPr>
                    </a:p>
                  </a:txBody>
                  <a:tcPr anchor="ctr"/>
                </a:tc>
                <a:extLst>
                  <a:ext uri="{0D108BD9-81ED-4DB2-BD59-A6C34878D82A}">
                    <a16:rowId xmlns:a16="http://schemas.microsoft.com/office/drawing/2014/main" val="4267466376"/>
                  </a:ext>
                </a:extLst>
              </a:tr>
              <a:tr h="608880">
                <a:tc>
                  <a:txBody>
                    <a:bodyPr/>
                    <a:lstStyle/>
                    <a:p>
                      <a:r>
                        <a:rPr lang="en-US" sz="1600"/>
                        <a:t>Parallel I/O</a:t>
                      </a:r>
                      <a:endParaRPr lang="en-US" sz="1600">
                        <a:latin typeface="+mn-lt"/>
                      </a:endParaRPr>
                    </a:p>
                  </a:txBody>
                  <a:tcPr anchor="ctr"/>
                </a:tc>
                <a:tc>
                  <a:txBody>
                    <a:bodyPr/>
                    <a:lstStyle/>
                    <a:p>
                      <a:r>
                        <a:rPr lang="en-US" sz="1600"/>
                        <a:t>Many analytics frameworks can consume large amounts of data in parallel, running on multi-node clusters. </a:t>
                      </a:r>
                      <a:endParaRPr lang="en-US" sz="1600">
                        <a:latin typeface="+mn-lt"/>
                      </a:endParaRPr>
                    </a:p>
                  </a:txBody>
                  <a:tcPr anchor="ctr"/>
                </a:tc>
                <a:extLst>
                  <a:ext uri="{0D108BD9-81ED-4DB2-BD59-A6C34878D82A}">
                    <a16:rowId xmlns:a16="http://schemas.microsoft.com/office/drawing/2014/main" val="3486309687"/>
                  </a:ext>
                </a:extLst>
              </a:tr>
              <a:tr h="608880">
                <a:tc>
                  <a:txBody>
                    <a:bodyPr/>
                    <a:lstStyle/>
                    <a:p>
                      <a:r>
                        <a:rPr lang="en-US" sz="1600"/>
                        <a:t>HDFS Compatible</a:t>
                      </a:r>
                      <a:endParaRPr lang="en-US" sz="1600">
                        <a:latin typeface="+mn-lt"/>
                      </a:endParaRPr>
                    </a:p>
                  </a:txBody>
                  <a:tcPr anchor="ctr"/>
                </a:tc>
                <a:tc>
                  <a:txBody>
                    <a:bodyPr/>
                    <a:lstStyle/>
                    <a:p>
                      <a:r>
                        <a:rPr lang="en-US" sz="1600"/>
                        <a:t>HDFS is supported—and often expected—by most big data analytics framework. It has emerged as the de-factor protocol for storing and sharing big data. </a:t>
                      </a:r>
                      <a:endParaRPr lang="en-US" sz="1600">
                        <a:latin typeface="+mn-lt"/>
                      </a:endParaRPr>
                    </a:p>
                  </a:txBody>
                  <a:tcPr anchor="ctr"/>
                </a:tc>
                <a:extLst>
                  <a:ext uri="{0D108BD9-81ED-4DB2-BD59-A6C34878D82A}">
                    <a16:rowId xmlns:a16="http://schemas.microsoft.com/office/drawing/2014/main" val="3925366304"/>
                  </a:ext>
                </a:extLst>
              </a:tr>
              <a:tr h="608880">
                <a:tc>
                  <a:txBody>
                    <a:bodyPr/>
                    <a:lstStyle/>
                    <a:p>
                      <a:r>
                        <a:rPr lang="en-US" sz="1600"/>
                        <a:t>Encryption</a:t>
                      </a:r>
                      <a:endParaRPr lang="en-US" sz="1600">
                        <a:latin typeface="+mn-lt"/>
                      </a:endParaRPr>
                    </a:p>
                  </a:txBody>
                  <a:tcPr anchor="ctr"/>
                </a:tc>
                <a:tc>
                  <a:txBody>
                    <a:bodyPr/>
                    <a:lstStyle/>
                    <a:p>
                      <a:r>
                        <a:rPr lang="en-US" sz="1600" dirty="0"/>
                        <a:t>Data may contain sensitive data (PII) and need to be encrypted during rest and in-flight.</a:t>
                      </a:r>
                      <a:endParaRPr lang="en-US" sz="1600" dirty="0">
                        <a:latin typeface="+mn-lt"/>
                      </a:endParaRPr>
                    </a:p>
                  </a:txBody>
                  <a:tcPr anchor="ctr"/>
                </a:tc>
                <a:extLst>
                  <a:ext uri="{0D108BD9-81ED-4DB2-BD59-A6C34878D82A}">
                    <a16:rowId xmlns:a16="http://schemas.microsoft.com/office/drawing/2014/main" val="289331940"/>
                  </a:ext>
                </a:extLst>
              </a:tr>
            </a:tbl>
          </a:graphicData>
        </a:graphic>
      </p:graphicFrame>
      <p:sp>
        <p:nvSpPr>
          <p:cNvPr id="7" name="Title 3">
            <a:extLst>
              <a:ext uri="{FF2B5EF4-FFF2-40B4-BE49-F238E27FC236}">
                <a16:creationId xmlns:a16="http://schemas.microsoft.com/office/drawing/2014/main" id="{9A98F6A7-4F66-4E25-B859-56EA7FA0AF0C}"/>
              </a:ext>
            </a:extLst>
          </p:cNvPr>
          <p:cNvSpPr>
            <a:spLocks noGrp="1"/>
          </p:cNvSpPr>
          <p:nvPr>
            <p:ph type="title"/>
          </p:nvPr>
        </p:nvSpPr>
        <p:spPr/>
        <p:txBody>
          <a:bodyPr/>
          <a:lstStyle/>
          <a:p>
            <a:r>
              <a:rPr lang="en-US" dirty="0"/>
              <a:t>File storage requirements</a:t>
            </a:r>
          </a:p>
        </p:txBody>
      </p:sp>
    </p:spTree>
    <p:extLst>
      <p:ext uri="{BB962C8B-B14F-4D97-AF65-F5344CB8AC3E}">
        <p14:creationId xmlns:p14="http://schemas.microsoft.com/office/powerpoint/2010/main" val="240579443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16EC0D7C-663E-4F3C-B189-B6E189293DCA}"/>
              </a:ext>
            </a:extLst>
          </p:cNvPr>
          <p:cNvGraphicFramePr>
            <a:graphicFrameLocks noGrp="1"/>
          </p:cNvGraphicFramePr>
          <p:nvPr>
            <p:extLst>
              <p:ext uri="{D42A27DB-BD31-4B8C-83A1-F6EECF244321}">
                <p14:modId xmlns:p14="http://schemas.microsoft.com/office/powerpoint/2010/main" val="2174482473"/>
              </p:ext>
            </p:extLst>
          </p:nvPr>
        </p:nvGraphicFramePr>
        <p:xfrm>
          <a:off x="446507" y="1578728"/>
          <a:ext cx="11295871" cy="5056688"/>
        </p:xfrm>
        <a:graphic>
          <a:graphicData uri="http://schemas.openxmlformats.org/drawingml/2006/table">
            <a:tbl>
              <a:tblPr firstRow="1" bandRow="1">
                <a:tableStyleId>{5C22544A-7EE6-4342-B048-85BDC9FD1C3A}</a:tableStyleId>
              </a:tblPr>
              <a:tblGrid>
                <a:gridCol w="3168000">
                  <a:extLst>
                    <a:ext uri="{9D8B030D-6E8A-4147-A177-3AD203B41FA5}">
                      <a16:colId xmlns:a16="http://schemas.microsoft.com/office/drawing/2014/main" val="965066514"/>
                    </a:ext>
                  </a:extLst>
                </a:gridCol>
                <a:gridCol w="4527871">
                  <a:extLst>
                    <a:ext uri="{9D8B030D-6E8A-4147-A177-3AD203B41FA5}">
                      <a16:colId xmlns:a16="http://schemas.microsoft.com/office/drawing/2014/main" val="778914414"/>
                    </a:ext>
                  </a:extLst>
                </a:gridCol>
                <a:gridCol w="3600000">
                  <a:extLst>
                    <a:ext uri="{9D8B030D-6E8A-4147-A177-3AD203B41FA5}">
                      <a16:colId xmlns:a16="http://schemas.microsoft.com/office/drawing/2014/main" val="1767978943"/>
                    </a:ext>
                  </a:extLst>
                </a:gridCol>
              </a:tblGrid>
              <a:tr h="518400">
                <a:tc>
                  <a:txBody>
                    <a:bodyPr/>
                    <a:lstStyle/>
                    <a:p>
                      <a:pPr algn="ctr"/>
                      <a:endParaRPr lang="en-US" sz="1400" dirty="0"/>
                    </a:p>
                  </a:txBody>
                  <a:tcPr anchor="ctr">
                    <a:solidFill>
                      <a:schemeClr val="bg2"/>
                    </a:solidFill>
                  </a:tcPr>
                </a:tc>
                <a:tc>
                  <a:txBody>
                    <a:bodyPr/>
                    <a:lstStyle/>
                    <a:p>
                      <a:pPr algn="l"/>
                      <a:r>
                        <a:rPr lang="en-US" sz="1600" b="0" dirty="0">
                          <a:effectLst/>
                          <a:latin typeface="+mj-lt"/>
                        </a:rPr>
                        <a:t>Azure Data Lake Store</a:t>
                      </a:r>
                    </a:p>
                  </a:txBody>
                  <a:tcPr anchor="ctr">
                    <a:solidFill>
                      <a:schemeClr val="tx1"/>
                    </a:solidFill>
                  </a:tcPr>
                </a:tc>
                <a:tc>
                  <a:txBody>
                    <a:bodyPr/>
                    <a:lstStyle/>
                    <a:p>
                      <a:pPr algn="l"/>
                      <a:r>
                        <a:rPr lang="en-US" sz="1600" b="0" dirty="0">
                          <a:effectLst/>
                          <a:latin typeface="+mj-lt"/>
                        </a:rPr>
                        <a:t>Azure Blob Storage</a:t>
                      </a:r>
                    </a:p>
                  </a:txBody>
                  <a:tcPr anchor="ctr">
                    <a:solidFill>
                      <a:schemeClr val="tx1"/>
                    </a:solidFill>
                  </a:tcPr>
                </a:tc>
                <a:extLst>
                  <a:ext uri="{0D108BD9-81ED-4DB2-BD59-A6C34878D82A}">
                    <a16:rowId xmlns:a16="http://schemas.microsoft.com/office/drawing/2014/main" val="2097372569"/>
                  </a:ext>
                </a:extLst>
              </a:tr>
              <a:tr h="464832">
                <a:tc>
                  <a:txBody>
                    <a:bodyPr/>
                    <a:lstStyle/>
                    <a:p>
                      <a:r>
                        <a:rPr lang="en-US" sz="1600" dirty="0">
                          <a:solidFill>
                            <a:schemeClr val="bg1"/>
                          </a:solidFill>
                          <a:effectLst/>
                          <a:latin typeface="+mj-lt"/>
                        </a:rPr>
                        <a:t>Purpose</a:t>
                      </a:r>
                    </a:p>
                  </a:txBody>
                  <a:tcPr anchor="ctr">
                    <a:solidFill>
                      <a:schemeClr val="tx2"/>
                    </a:solidFill>
                  </a:tcPr>
                </a:tc>
                <a:tc>
                  <a:txBody>
                    <a:bodyPr/>
                    <a:lstStyle/>
                    <a:p>
                      <a:r>
                        <a:rPr lang="en-US" sz="1600" dirty="0">
                          <a:effectLst/>
                        </a:rPr>
                        <a:t>Optimized storage for Big Data analytics workloads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General purpose object store for a wide variety of storage scenarios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21325699"/>
                  </a:ext>
                </a:extLst>
              </a:tr>
              <a:tr h="373827">
                <a:tc>
                  <a:txBody>
                    <a:bodyPr/>
                    <a:lstStyle/>
                    <a:p>
                      <a:r>
                        <a:rPr lang="en-US" sz="1600" dirty="0">
                          <a:solidFill>
                            <a:schemeClr val="bg1"/>
                          </a:solidFill>
                          <a:effectLst/>
                          <a:latin typeface="+mj-lt"/>
                        </a:rPr>
                        <a:t>Structure</a:t>
                      </a:r>
                    </a:p>
                  </a:txBody>
                  <a:tcPr anchor="ctr">
                    <a:solidFill>
                      <a:schemeClr val="tx2"/>
                    </a:solidFill>
                  </a:tcPr>
                </a:tc>
                <a:tc>
                  <a:txBody>
                    <a:bodyPr/>
                    <a:lstStyle/>
                    <a:p>
                      <a:r>
                        <a:rPr lang="en-US" sz="1600" dirty="0">
                          <a:effectLst/>
                        </a:rPr>
                        <a:t>Hierarchical file system</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Object store with flat namespace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93669609"/>
                  </a:ext>
                </a:extLst>
              </a:tr>
              <a:tr h="355460">
                <a:tc>
                  <a:txBody>
                    <a:bodyPr/>
                    <a:lstStyle/>
                    <a:p>
                      <a:r>
                        <a:rPr lang="en-US" sz="1600" dirty="0">
                          <a:solidFill>
                            <a:schemeClr val="bg1"/>
                          </a:solidFill>
                          <a:effectLst/>
                          <a:latin typeface="+mj-lt"/>
                        </a:rPr>
                        <a:t>API</a:t>
                      </a:r>
                    </a:p>
                  </a:txBody>
                  <a:tcPr anchor="ctr">
                    <a:solidFill>
                      <a:schemeClr val="tx2"/>
                    </a:solidFill>
                  </a:tcPr>
                </a:tc>
                <a:tc>
                  <a:txBody>
                    <a:bodyPr/>
                    <a:lstStyle/>
                    <a:p>
                      <a:r>
                        <a:rPr lang="en-US" sz="1600" dirty="0">
                          <a:effectLst/>
                        </a:rPr>
                        <a:t>REST API over HTTPS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nl-NL" sz="1600">
                          <a:effectLst/>
                        </a:rPr>
                        <a:t>REST API over HTTP/HTTPS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2695315"/>
                  </a:ext>
                </a:extLst>
              </a:tr>
              <a:tr h="464832">
                <a:tc>
                  <a:txBody>
                    <a:bodyPr/>
                    <a:lstStyle/>
                    <a:p>
                      <a:r>
                        <a:rPr lang="en-US" sz="1600" dirty="0">
                          <a:solidFill>
                            <a:schemeClr val="bg1"/>
                          </a:solidFill>
                          <a:effectLst/>
                          <a:latin typeface="+mj-lt"/>
                        </a:rPr>
                        <a:t>Analytics workload performance</a:t>
                      </a:r>
                    </a:p>
                  </a:txBody>
                  <a:tcPr anchor="ctr">
                    <a:solidFill>
                      <a:schemeClr val="tx2"/>
                    </a:solidFill>
                  </a:tcPr>
                </a:tc>
                <a:tc>
                  <a:txBody>
                    <a:bodyPr/>
                    <a:lstStyle/>
                    <a:p>
                      <a:r>
                        <a:rPr lang="en-US" sz="1600" dirty="0">
                          <a:effectLst/>
                        </a:rPr>
                        <a:t>Optimized performance for parallel analytics workloads, high throughput and IOPS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Not optimized for analytics workloads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95412511"/>
                  </a:ext>
                </a:extLst>
              </a:tr>
              <a:tr h="464832">
                <a:tc>
                  <a:txBody>
                    <a:bodyPr/>
                    <a:lstStyle/>
                    <a:p>
                      <a:r>
                        <a:rPr lang="en-US" sz="1600" dirty="0">
                          <a:solidFill>
                            <a:schemeClr val="bg1"/>
                          </a:solidFill>
                          <a:effectLst/>
                          <a:latin typeface="+mj-lt"/>
                        </a:rPr>
                        <a:t>Size limits</a:t>
                      </a:r>
                    </a:p>
                  </a:txBody>
                  <a:tcPr anchor="ctr">
                    <a:solidFill>
                      <a:schemeClr val="tx2"/>
                    </a:solidFill>
                  </a:tcPr>
                </a:tc>
                <a:tc>
                  <a:txBody>
                    <a:bodyPr/>
                    <a:lstStyle/>
                    <a:p>
                      <a:r>
                        <a:rPr lang="en-US" sz="1600" dirty="0">
                          <a:effectLst/>
                        </a:rPr>
                        <a:t>No limits on account sizes, file sizes, or number of files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Max 2PB (US/EU) per account and 4.75 </a:t>
                      </a:r>
                      <a:r>
                        <a:rPr lang="en-US" sz="1600" dirty="0" err="1">
                          <a:effectLst/>
                        </a:rPr>
                        <a:t>TiB</a:t>
                      </a:r>
                      <a:r>
                        <a:rPr lang="en-US" sz="1600" dirty="0">
                          <a:effectLst/>
                        </a:rPr>
                        <a:t> per file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18984005"/>
                  </a:ext>
                </a:extLst>
              </a:tr>
              <a:tr h="836698">
                <a:tc>
                  <a:txBody>
                    <a:bodyPr/>
                    <a:lstStyle/>
                    <a:p>
                      <a:r>
                        <a:rPr lang="en-US" sz="1600" dirty="0">
                          <a:solidFill>
                            <a:schemeClr val="bg1"/>
                          </a:solidFill>
                          <a:effectLst/>
                          <a:latin typeface="+mj-lt"/>
                        </a:rPr>
                        <a:t>Geo-redundancy</a:t>
                      </a:r>
                    </a:p>
                  </a:txBody>
                  <a:tcPr anchor="ctr">
                    <a:solidFill>
                      <a:schemeClr val="tx2"/>
                    </a:solidFill>
                  </a:tcPr>
                </a:tc>
                <a:tc>
                  <a:txBody>
                    <a:bodyPr/>
                    <a:lstStyle/>
                    <a:p>
                      <a:r>
                        <a:rPr lang="en-US" sz="1600" dirty="0">
                          <a:effectLst/>
                        </a:rPr>
                        <a:t>Locally-redundant (multiple copies of data in one Azure region)</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Locally redundant (LRS), globally redundant (GRS), and read-access globally redundant (RA-GRS). See </a:t>
                      </a:r>
                      <a:r>
                        <a:rPr lang="en-US" sz="1600" u="none" strike="noStrike" dirty="0">
                          <a:effectLst/>
                          <a:hlinkClick r:id="rId4"/>
                        </a:rPr>
                        <a:t>Azure Storage replication</a:t>
                      </a:r>
                      <a:r>
                        <a:rPr lang="en-US" sz="1600" u="none" strike="noStrike" dirty="0">
                          <a:effectLst/>
                        </a:rPr>
                        <a:t> </a:t>
                      </a:r>
                      <a:r>
                        <a:rPr lang="en-US" sz="1600" dirty="0">
                          <a:effectLst/>
                        </a:rPr>
                        <a:t>for more information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50359319"/>
                  </a:ext>
                </a:extLst>
              </a:tr>
              <a:tr h="375512">
                <a:tc>
                  <a:txBody>
                    <a:bodyPr/>
                    <a:lstStyle/>
                    <a:p>
                      <a:r>
                        <a:rPr lang="en-US" sz="1600" dirty="0">
                          <a:solidFill>
                            <a:schemeClr val="bg1"/>
                          </a:solidFill>
                          <a:effectLst/>
                          <a:latin typeface="+mj-lt"/>
                        </a:rPr>
                        <a:t>Service state</a:t>
                      </a:r>
                    </a:p>
                  </a:txBody>
                  <a:tcPr anchor="ctr">
                    <a:solidFill>
                      <a:schemeClr val="tx2"/>
                    </a:solidFill>
                  </a:tcPr>
                </a:tc>
                <a:tc>
                  <a:txBody>
                    <a:bodyPr/>
                    <a:lstStyle/>
                    <a:p>
                      <a:r>
                        <a:rPr lang="en-US" sz="1600" dirty="0">
                          <a:effectLst/>
                        </a:rPr>
                        <a:t>Generally available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Generally available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7142848"/>
                  </a:ext>
                </a:extLst>
              </a:tr>
              <a:tr h="385489">
                <a:tc>
                  <a:txBody>
                    <a:bodyPr/>
                    <a:lstStyle/>
                    <a:p>
                      <a:r>
                        <a:rPr lang="en-US" sz="1600" dirty="0">
                          <a:solidFill>
                            <a:schemeClr val="bg1"/>
                          </a:solidFill>
                          <a:effectLst/>
                          <a:latin typeface="+mj-lt"/>
                        </a:rPr>
                        <a:t>Regional availability</a:t>
                      </a:r>
                    </a:p>
                  </a:txBody>
                  <a:tcPr anchor="ctr">
                    <a:solidFill>
                      <a:schemeClr val="tx2"/>
                    </a:solidFill>
                  </a:tcPr>
                </a:tc>
                <a:tc>
                  <a:txBody>
                    <a:bodyPr/>
                    <a:lstStyle/>
                    <a:p>
                      <a:r>
                        <a:rPr lang="en-US" sz="1600" dirty="0">
                          <a:effectLst/>
                        </a:rPr>
                        <a:t>Some regions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All regions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8894057"/>
                  </a:ext>
                </a:extLst>
              </a:tr>
            </a:tbl>
          </a:graphicData>
        </a:graphic>
      </p:graphicFrame>
      <p:sp>
        <p:nvSpPr>
          <p:cNvPr id="11" name="Text Placeholder 10">
            <a:extLst>
              <a:ext uri="{FF2B5EF4-FFF2-40B4-BE49-F238E27FC236}">
                <a16:creationId xmlns:a16="http://schemas.microsoft.com/office/drawing/2014/main" id="{97C58537-77BB-4792-8196-B32FADE7A64E}"/>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5" name="Title 4">
            <a:extLst>
              <a:ext uri="{FF2B5EF4-FFF2-40B4-BE49-F238E27FC236}">
                <a16:creationId xmlns:a16="http://schemas.microsoft.com/office/drawing/2014/main" id="{2476DCEB-780B-47B2-BD0D-3AFA7882A192}"/>
              </a:ext>
            </a:extLst>
          </p:cNvPr>
          <p:cNvSpPr>
            <a:spLocks noGrp="1"/>
          </p:cNvSpPr>
          <p:nvPr>
            <p:ph type="title"/>
          </p:nvPr>
        </p:nvSpPr>
        <p:spPr/>
        <p:txBody>
          <a:bodyPr/>
          <a:lstStyle/>
          <a:p>
            <a:r>
              <a:rPr lang="en-US"/>
              <a:t>File storage</a:t>
            </a:r>
            <a:endParaRPr lang="en-US" dirty="0"/>
          </a:p>
        </p:txBody>
      </p:sp>
    </p:spTree>
    <p:custDataLst>
      <p:tags r:id="rId1"/>
    </p:custDataLst>
    <p:extLst>
      <p:ext uri="{BB962C8B-B14F-4D97-AF65-F5344CB8AC3E}">
        <p14:creationId xmlns:p14="http://schemas.microsoft.com/office/powerpoint/2010/main" val="367133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7C58537-77BB-4792-8196-B32FADE7A64E}"/>
              </a:ext>
            </a:extLst>
          </p:cNvPr>
          <p:cNvSpPr>
            <a:spLocks noGrp="1"/>
          </p:cNvSpPr>
          <p:nvPr>
            <p:ph type="body" sz="quarter" idx="10"/>
          </p:nvPr>
        </p:nvSpPr>
        <p:spPr/>
        <p:txBody>
          <a:bodyPr/>
          <a:lstStyle/>
          <a:p>
            <a:pPr marL="0" indent="0">
              <a:buNone/>
            </a:pPr>
            <a:r>
              <a:rPr lang="en-US" dirty="0"/>
              <a:t>Azure offers MANY options for structured and semi-structured data storage. These include:</a:t>
            </a:r>
          </a:p>
        </p:txBody>
      </p:sp>
      <p:sp>
        <p:nvSpPr>
          <p:cNvPr id="5" name="Title 4">
            <a:extLst>
              <a:ext uri="{FF2B5EF4-FFF2-40B4-BE49-F238E27FC236}">
                <a16:creationId xmlns:a16="http://schemas.microsoft.com/office/drawing/2014/main" id="{2476DCEB-780B-47B2-BD0D-3AFA7882A192}"/>
              </a:ext>
            </a:extLst>
          </p:cNvPr>
          <p:cNvSpPr>
            <a:spLocks noGrp="1"/>
          </p:cNvSpPr>
          <p:nvPr>
            <p:ph type="title"/>
          </p:nvPr>
        </p:nvSpPr>
        <p:spPr/>
        <p:txBody>
          <a:bodyPr/>
          <a:lstStyle/>
          <a:p>
            <a:r>
              <a:rPr lang="en-US" dirty="0"/>
              <a:t>Data storage</a:t>
            </a:r>
          </a:p>
        </p:txBody>
      </p:sp>
      <p:graphicFrame>
        <p:nvGraphicFramePr>
          <p:cNvPr id="2" name="Table 1">
            <a:extLst>
              <a:ext uri="{FF2B5EF4-FFF2-40B4-BE49-F238E27FC236}">
                <a16:creationId xmlns:a16="http://schemas.microsoft.com/office/drawing/2014/main" id="{A4B921C3-026F-4A87-917D-51A6E36559CB}"/>
              </a:ext>
            </a:extLst>
          </p:cNvPr>
          <p:cNvGraphicFramePr>
            <a:graphicFrameLocks noGrp="1"/>
          </p:cNvGraphicFramePr>
          <p:nvPr>
            <p:extLst>
              <p:ext uri="{D42A27DB-BD31-4B8C-83A1-F6EECF244321}">
                <p14:modId xmlns:p14="http://schemas.microsoft.com/office/powerpoint/2010/main" val="2031739962"/>
              </p:ext>
            </p:extLst>
          </p:nvPr>
        </p:nvGraphicFramePr>
        <p:xfrm>
          <a:off x="426424" y="1389517"/>
          <a:ext cx="11336040" cy="5214872"/>
        </p:xfrm>
        <a:graphic>
          <a:graphicData uri="http://schemas.openxmlformats.org/drawingml/2006/table">
            <a:tbl>
              <a:tblPr firstRow="1" bandRow="1">
                <a:tableStyleId>{00A15C55-8517-42AA-B614-E9B94910E393}</a:tableStyleId>
              </a:tblPr>
              <a:tblGrid>
                <a:gridCol w="3778680">
                  <a:extLst>
                    <a:ext uri="{9D8B030D-6E8A-4147-A177-3AD203B41FA5}">
                      <a16:colId xmlns:a16="http://schemas.microsoft.com/office/drawing/2014/main" val="3255405656"/>
                    </a:ext>
                  </a:extLst>
                </a:gridCol>
                <a:gridCol w="3778680">
                  <a:extLst>
                    <a:ext uri="{9D8B030D-6E8A-4147-A177-3AD203B41FA5}">
                      <a16:colId xmlns:a16="http://schemas.microsoft.com/office/drawing/2014/main" val="3679398846"/>
                    </a:ext>
                  </a:extLst>
                </a:gridCol>
                <a:gridCol w="3778680">
                  <a:extLst>
                    <a:ext uri="{9D8B030D-6E8A-4147-A177-3AD203B41FA5}">
                      <a16:colId xmlns:a16="http://schemas.microsoft.com/office/drawing/2014/main" val="259086534"/>
                    </a:ext>
                  </a:extLst>
                </a:gridCol>
              </a:tblGrid>
              <a:tr h="494506">
                <a:tc>
                  <a:txBody>
                    <a:bodyPr/>
                    <a:lstStyle/>
                    <a:p>
                      <a:r>
                        <a:rPr lang="en-US" sz="1600" b="1" kern="1200" dirty="0">
                          <a:solidFill>
                            <a:schemeClr val="lt1"/>
                          </a:solidFill>
                          <a:latin typeface="+mn-lt"/>
                          <a:ea typeface="+mn-ea"/>
                          <a:cs typeface="+mn-cs"/>
                        </a:rPr>
                        <a:t>Service</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87708201"/>
                  </a:ext>
                </a:extLst>
              </a:tr>
              <a:tr h="494506">
                <a:tc>
                  <a:txBody>
                    <a:bodyPr/>
                    <a:lstStyle/>
                    <a:p>
                      <a:r>
                        <a:rPr lang="en-US" dirty="0"/>
                        <a:t>Azure SQL Database</a:t>
                      </a:r>
                    </a:p>
                  </a:txBody>
                  <a:tcPr/>
                </a:tc>
                <a:tc>
                  <a:txBody>
                    <a:bodyPr/>
                    <a:lstStyle/>
                    <a:p>
                      <a:r>
                        <a:rPr lang="en-US" dirty="0"/>
                        <a:t>Relational SMP</a:t>
                      </a:r>
                    </a:p>
                  </a:txBody>
                  <a:tcPr/>
                </a:tc>
                <a:tc>
                  <a:txBody>
                    <a:bodyPr/>
                    <a:lstStyle/>
                    <a:p>
                      <a:r>
                        <a:rPr lang="en-US" dirty="0"/>
                        <a:t>Single and Managed Instance</a:t>
                      </a:r>
                    </a:p>
                  </a:txBody>
                  <a:tcPr/>
                </a:tc>
                <a:extLst>
                  <a:ext uri="{0D108BD9-81ED-4DB2-BD59-A6C34878D82A}">
                    <a16:rowId xmlns:a16="http://schemas.microsoft.com/office/drawing/2014/main" val="3325876781"/>
                  </a:ext>
                </a:extLst>
              </a:tr>
              <a:tr h="596728">
                <a:tc>
                  <a:txBody>
                    <a:bodyPr/>
                    <a:lstStyle/>
                    <a:p>
                      <a:r>
                        <a:rPr lang="en-US" dirty="0"/>
                        <a:t>Azure Database for MySQL, Postgres, MariaDB</a:t>
                      </a:r>
                    </a:p>
                  </a:txBody>
                  <a:tcPr/>
                </a:tc>
                <a:tc>
                  <a:txBody>
                    <a:bodyPr/>
                    <a:lstStyle/>
                    <a:p>
                      <a:r>
                        <a:rPr lang="en-US" dirty="0"/>
                        <a:t>Relational SMP</a:t>
                      </a:r>
                    </a:p>
                  </a:txBody>
                  <a:tcPr/>
                </a:tc>
                <a:tc>
                  <a:txBody>
                    <a:bodyPr/>
                    <a:lstStyle/>
                    <a:p>
                      <a:endParaRPr lang="en-US" dirty="0"/>
                    </a:p>
                  </a:txBody>
                  <a:tcPr/>
                </a:tc>
                <a:extLst>
                  <a:ext uri="{0D108BD9-81ED-4DB2-BD59-A6C34878D82A}">
                    <a16:rowId xmlns:a16="http://schemas.microsoft.com/office/drawing/2014/main" val="4177345507"/>
                  </a:ext>
                </a:extLst>
              </a:tr>
              <a:tr h="494506">
                <a:tc>
                  <a:txBody>
                    <a:bodyPr/>
                    <a:lstStyle/>
                    <a:p>
                      <a:r>
                        <a:rPr lang="en-US" dirty="0"/>
                        <a:t>SQL Data Warehouse</a:t>
                      </a:r>
                    </a:p>
                  </a:txBody>
                  <a:tcPr/>
                </a:tc>
                <a:tc>
                  <a:txBody>
                    <a:bodyPr/>
                    <a:lstStyle/>
                    <a:p>
                      <a:r>
                        <a:rPr lang="en-US" dirty="0"/>
                        <a:t>Relational MPP</a:t>
                      </a:r>
                    </a:p>
                  </a:txBody>
                  <a:tcPr/>
                </a:tc>
                <a:tc>
                  <a:txBody>
                    <a:bodyPr/>
                    <a:lstStyle/>
                    <a:p>
                      <a:endParaRPr lang="en-US" dirty="0"/>
                    </a:p>
                  </a:txBody>
                  <a:tcPr/>
                </a:tc>
                <a:extLst>
                  <a:ext uri="{0D108BD9-81ED-4DB2-BD59-A6C34878D82A}">
                    <a16:rowId xmlns:a16="http://schemas.microsoft.com/office/drawing/2014/main" val="2070099263"/>
                  </a:ext>
                </a:extLst>
              </a:tr>
              <a:tr h="596728">
                <a:tc>
                  <a:txBody>
                    <a:bodyPr/>
                    <a:lstStyle/>
                    <a:p>
                      <a:r>
                        <a:rPr lang="en-US" dirty="0"/>
                        <a:t>Cosmos DB</a:t>
                      </a:r>
                    </a:p>
                  </a:txBody>
                  <a:tcPr/>
                </a:tc>
                <a:tc>
                  <a:txBody>
                    <a:bodyPr/>
                    <a:lstStyle/>
                    <a:p>
                      <a:r>
                        <a:rPr lang="en-US" dirty="0"/>
                        <a:t>Multi-model: SQL, Graph, Table, Cassandra, MongoDB</a:t>
                      </a:r>
                    </a:p>
                  </a:txBody>
                  <a:tcPr/>
                </a:tc>
                <a:tc>
                  <a:txBody>
                    <a:bodyPr/>
                    <a:lstStyle/>
                    <a:p>
                      <a:endParaRPr lang="en-US"/>
                    </a:p>
                  </a:txBody>
                  <a:tcPr/>
                </a:tc>
                <a:extLst>
                  <a:ext uri="{0D108BD9-81ED-4DB2-BD59-A6C34878D82A}">
                    <a16:rowId xmlns:a16="http://schemas.microsoft.com/office/drawing/2014/main" val="338187649"/>
                  </a:ext>
                </a:extLst>
              </a:tr>
              <a:tr h="494506">
                <a:tc>
                  <a:txBody>
                    <a:bodyPr/>
                    <a:lstStyle/>
                    <a:p>
                      <a:r>
                        <a:rPr lang="en-US" dirty="0"/>
                        <a:t>Azure Databricks</a:t>
                      </a:r>
                    </a:p>
                  </a:txBody>
                  <a:tcPr/>
                </a:tc>
                <a:tc>
                  <a:txBody>
                    <a:bodyPr/>
                    <a:lstStyle/>
                    <a:p>
                      <a:r>
                        <a:rPr lang="en-US" dirty="0"/>
                        <a:t>Managed Spark++</a:t>
                      </a:r>
                    </a:p>
                  </a:txBody>
                  <a:tcPr/>
                </a:tc>
                <a:tc>
                  <a:txBody>
                    <a:bodyPr/>
                    <a:lstStyle/>
                    <a:p>
                      <a:endParaRPr lang="en-US"/>
                    </a:p>
                  </a:txBody>
                  <a:tcPr/>
                </a:tc>
                <a:extLst>
                  <a:ext uri="{0D108BD9-81ED-4DB2-BD59-A6C34878D82A}">
                    <a16:rowId xmlns:a16="http://schemas.microsoft.com/office/drawing/2014/main" val="3281106035"/>
                  </a:ext>
                </a:extLst>
              </a:tr>
              <a:tr h="494506">
                <a:tc>
                  <a:txBody>
                    <a:bodyPr/>
                    <a:lstStyle/>
                    <a:p>
                      <a:r>
                        <a:rPr lang="en-US" dirty="0"/>
                        <a:t>HDInsight</a:t>
                      </a:r>
                    </a:p>
                  </a:txBody>
                  <a:tcPr/>
                </a:tc>
                <a:tc>
                  <a:txBody>
                    <a:bodyPr/>
                    <a:lstStyle/>
                    <a:p>
                      <a:r>
                        <a:rPr lang="en-US" dirty="0"/>
                        <a:t>Managed Apache Hadoop++ Stack</a:t>
                      </a:r>
                    </a:p>
                  </a:txBody>
                  <a:tcPr/>
                </a:tc>
                <a:tc>
                  <a:txBody>
                    <a:bodyPr/>
                    <a:lstStyle/>
                    <a:p>
                      <a:endParaRPr lang="en-US"/>
                    </a:p>
                  </a:txBody>
                  <a:tcPr/>
                </a:tc>
                <a:extLst>
                  <a:ext uri="{0D108BD9-81ED-4DB2-BD59-A6C34878D82A}">
                    <a16:rowId xmlns:a16="http://schemas.microsoft.com/office/drawing/2014/main" val="3472721119"/>
                  </a:ext>
                </a:extLst>
              </a:tr>
              <a:tr h="494506">
                <a:tc>
                  <a:txBody>
                    <a:bodyPr/>
                    <a:lstStyle/>
                    <a:p>
                      <a:r>
                        <a:rPr lang="en-US" dirty="0"/>
                        <a:t>Azure Analysis Services</a:t>
                      </a:r>
                    </a:p>
                  </a:txBody>
                  <a:tcPr/>
                </a:tc>
                <a:tc>
                  <a:txBody>
                    <a:bodyPr/>
                    <a:lstStyle/>
                    <a:p>
                      <a:r>
                        <a:rPr lang="en-US" dirty="0"/>
                        <a:t>Managed OLAP</a:t>
                      </a:r>
                    </a:p>
                  </a:txBody>
                  <a:tcPr/>
                </a:tc>
                <a:tc>
                  <a:txBody>
                    <a:bodyPr/>
                    <a:lstStyle/>
                    <a:p>
                      <a:r>
                        <a:rPr lang="en-US" dirty="0"/>
                        <a:t>PaaS SSAS Tabular</a:t>
                      </a:r>
                    </a:p>
                  </a:txBody>
                  <a:tcPr/>
                </a:tc>
                <a:extLst>
                  <a:ext uri="{0D108BD9-81ED-4DB2-BD59-A6C34878D82A}">
                    <a16:rowId xmlns:a16="http://schemas.microsoft.com/office/drawing/2014/main" val="1692962263"/>
                  </a:ext>
                </a:extLst>
              </a:tr>
              <a:tr h="494506">
                <a:tc>
                  <a:txBody>
                    <a:bodyPr/>
                    <a:lstStyle/>
                    <a:p>
                      <a:r>
                        <a:rPr lang="en-US" dirty="0"/>
                        <a:t>Snowflake</a:t>
                      </a:r>
                    </a:p>
                  </a:txBody>
                  <a:tcPr/>
                </a:tc>
                <a:tc>
                  <a:txBody>
                    <a:bodyPr/>
                    <a:lstStyle/>
                    <a:p>
                      <a:r>
                        <a:rPr lang="en-US" dirty="0"/>
                        <a:t>Relational MPP</a:t>
                      </a:r>
                    </a:p>
                  </a:txBody>
                  <a:tcPr/>
                </a:tc>
                <a:tc>
                  <a:txBody>
                    <a:bodyPr/>
                    <a:lstStyle/>
                    <a:p>
                      <a:r>
                        <a:rPr lang="en-US" dirty="0"/>
                        <a:t>Early</a:t>
                      </a:r>
                    </a:p>
                  </a:txBody>
                  <a:tcPr/>
                </a:tc>
                <a:extLst>
                  <a:ext uri="{0D108BD9-81ED-4DB2-BD59-A6C34878D82A}">
                    <a16:rowId xmlns:a16="http://schemas.microsoft.com/office/drawing/2014/main" val="3244062365"/>
                  </a:ext>
                </a:extLst>
              </a:tr>
              <a:tr h="494506">
                <a:tc>
                  <a:txBody>
                    <a:bodyPr/>
                    <a:lstStyle/>
                    <a:p>
                      <a:r>
                        <a:rPr lang="en-US" dirty="0"/>
                        <a:t>SQL Server or other on IaaS VMs</a:t>
                      </a:r>
                    </a:p>
                  </a:txBody>
                  <a:tcPr/>
                </a:tc>
                <a:tc>
                  <a:txBody>
                    <a:bodyPr/>
                    <a:lstStyle/>
                    <a:p>
                      <a:r>
                        <a:rPr lang="en-US" dirty="0"/>
                        <a:t>Relational SMP, MPP etc.</a:t>
                      </a:r>
                    </a:p>
                  </a:txBody>
                  <a:tcPr/>
                </a:tc>
                <a:tc>
                  <a:txBody>
                    <a:bodyPr/>
                    <a:lstStyle/>
                    <a:p>
                      <a:endParaRPr lang="en-US" dirty="0"/>
                    </a:p>
                  </a:txBody>
                  <a:tcPr/>
                </a:tc>
                <a:extLst>
                  <a:ext uri="{0D108BD9-81ED-4DB2-BD59-A6C34878D82A}">
                    <a16:rowId xmlns:a16="http://schemas.microsoft.com/office/drawing/2014/main" val="3210728678"/>
                  </a:ext>
                </a:extLst>
              </a:tr>
            </a:tbl>
          </a:graphicData>
        </a:graphic>
      </p:graphicFrame>
    </p:spTree>
    <p:custDataLst>
      <p:tags r:id="rId1"/>
    </p:custDataLst>
    <p:extLst>
      <p:ext uri="{BB962C8B-B14F-4D97-AF65-F5344CB8AC3E}">
        <p14:creationId xmlns:p14="http://schemas.microsoft.com/office/powerpoint/2010/main" val="237484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Stream Ingestion</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3338093" cy="144655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Event Hubs</a:t>
            </a:r>
          </a:p>
          <a:p>
            <a:pPr marL="342900" indent="-342900">
              <a:lnSpc>
                <a:spcPct val="90000"/>
              </a:lnSpc>
              <a:spcAft>
                <a:spcPts val="600"/>
              </a:spcAft>
              <a:buFont typeface="Arial" panose="020B0604020202020204" pitchFamily="34" charset="0"/>
              <a:buChar char="•"/>
            </a:pPr>
            <a:r>
              <a:rPr lang="en-US" sz="2400" dirty="0">
                <a:solidFill>
                  <a:srgbClr val="0070C0"/>
                </a:solidFill>
              </a:rPr>
              <a:t>Azure IoT Hub</a:t>
            </a:r>
          </a:p>
          <a:p>
            <a:pPr marL="342900" indent="-342900">
              <a:lnSpc>
                <a:spcPct val="90000"/>
              </a:lnSpc>
              <a:spcAft>
                <a:spcPts val="600"/>
              </a:spcAft>
              <a:buFont typeface="Arial" panose="020B0604020202020204" pitchFamily="34" charset="0"/>
              <a:buChar char="•"/>
            </a:pPr>
            <a:r>
              <a:rPr lang="en-US" sz="2400" dirty="0">
                <a:solidFill>
                  <a:srgbClr val="0070C0"/>
                </a:solidFill>
              </a:rPr>
              <a:t>Kafka on HDInsight</a:t>
            </a:r>
          </a:p>
        </p:txBody>
      </p:sp>
      <p:pic>
        <p:nvPicPr>
          <p:cNvPr id="14" name="Picture 13">
            <a:extLst>
              <a:ext uri="{FF2B5EF4-FFF2-40B4-BE49-F238E27FC236}">
                <a16:creationId xmlns:a16="http://schemas.microsoft.com/office/drawing/2014/main" id="{F226292E-E50F-410A-A027-D8B559C6465C}"/>
              </a:ext>
            </a:extLst>
          </p:cNvPr>
          <p:cNvPicPr>
            <a:picLocks noChangeAspect="1"/>
          </p:cNvPicPr>
          <p:nvPr/>
        </p:nvPicPr>
        <p:blipFill>
          <a:blip r:embed="rId2"/>
          <a:stretch>
            <a:fillRect/>
          </a:stretch>
        </p:blipFill>
        <p:spPr>
          <a:xfrm>
            <a:off x="5039568" y="2016940"/>
            <a:ext cx="395269" cy="395269"/>
          </a:xfrm>
          <a:prstGeom prst="rect">
            <a:avLst/>
          </a:prstGeom>
          <a:noFill/>
        </p:spPr>
      </p:pic>
      <p:sp>
        <p:nvSpPr>
          <p:cNvPr id="15" name="TextBox 14">
            <a:extLst>
              <a:ext uri="{FF2B5EF4-FFF2-40B4-BE49-F238E27FC236}">
                <a16:creationId xmlns:a16="http://schemas.microsoft.com/office/drawing/2014/main" id="{C91AE403-614C-435A-9CD3-C9EEF98E898F}"/>
              </a:ext>
            </a:extLst>
          </p:cNvPr>
          <p:cNvSpPr txBox="1"/>
          <p:nvPr/>
        </p:nvSpPr>
        <p:spPr>
          <a:xfrm>
            <a:off x="4395389" y="2382527"/>
            <a:ext cx="58541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HUBS</a:t>
            </a:r>
          </a:p>
        </p:txBody>
      </p:sp>
      <p:sp>
        <p:nvSpPr>
          <p:cNvPr id="26" name="TextBox 25">
            <a:extLst>
              <a:ext uri="{FF2B5EF4-FFF2-40B4-BE49-F238E27FC236}">
                <a16:creationId xmlns:a16="http://schemas.microsoft.com/office/drawing/2014/main" id="{D250EDCD-4CE3-4309-A490-8CE5943FECA3}"/>
              </a:ext>
            </a:extLst>
          </p:cNvPr>
          <p:cNvSpPr txBox="1"/>
          <p:nvPr/>
        </p:nvSpPr>
        <p:spPr>
          <a:xfrm>
            <a:off x="5012646" y="2403865"/>
            <a:ext cx="460382"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HUB</a:t>
            </a:r>
          </a:p>
        </p:txBody>
      </p:sp>
      <p:sp>
        <p:nvSpPr>
          <p:cNvPr id="27" name="TextBox 26">
            <a:extLst>
              <a:ext uri="{FF2B5EF4-FFF2-40B4-BE49-F238E27FC236}">
                <a16:creationId xmlns:a16="http://schemas.microsoft.com/office/drawing/2014/main" id="{D5B5200E-11DF-4619-A6BB-6C17FEA5717F}"/>
              </a:ext>
            </a:extLst>
          </p:cNvPr>
          <p:cNvSpPr txBox="1"/>
          <p:nvPr/>
        </p:nvSpPr>
        <p:spPr>
          <a:xfrm>
            <a:off x="5456515" y="2434179"/>
            <a:ext cx="1635996" cy="25391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HDINSIGHT </a:t>
            </a:r>
          </a:p>
        </p:txBody>
      </p:sp>
      <p:sp>
        <p:nvSpPr>
          <p:cNvPr id="28" name="Rectangle: Rounded Corners 27">
            <a:extLst>
              <a:ext uri="{FF2B5EF4-FFF2-40B4-BE49-F238E27FC236}">
                <a16:creationId xmlns:a16="http://schemas.microsoft.com/office/drawing/2014/main" id="{4721CD09-D969-4AD6-989A-F971DB2A3748}"/>
              </a:ext>
            </a:extLst>
          </p:cNvPr>
          <p:cNvSpPr/>
          <p:nvPr/>
        </p:nvSpPr>
        <p:spPr bwMode="auto">
          <a:xfrm>
            <a:off x="4313819" y="1885172"/>
            <a:ext cx="2708844" cy="948514"/>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29" name="Picture 8" descr="Image result for Apache Kafka icon">
            <a:extLst>
              <a:ext uri="{FF2B5EF4-FFF2-40B4-BE49-F238E27FC236}">
                <a16:creationId xmlns:a16="http://schemas.microsoft.com/office/drawing/2014/main" id="{2506FD07-E3D4-4516-906B-25C2C13581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2889" y="1933061"/>
            <a:ext cx="930925" cy="55855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s://pbs.twimg.com/profile_images/928135110217441280/voCtWZjZ.jpg">
            <a:extLst>
              <a:ext uri="{FF2B5EF4-FFF2-40B4-BE49-F238E27FC236}">
                <a16:creationId xmlns:a16="http://schemas.microsoft.com/office/drawing/2014/main" id="{CD18C721-55F5-492B-B993-575B934747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3970" y="1988290"/>
            <a:ext cx="456608" cy="45660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Image result for Azure Event Hub icon">
            <a:extLst>
              <a:ext uri="{FF2B5EF4-FFF2-40B4-BE49-F238E27FC236}">
                <a16:creationId xmlns:a16="http://schemas.microsoft.com/office/drawing/2014/main" id="{681C0BFD-3370-4827-9CA0-82F6BC36121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3264" y="2022751"/>
            <a:ext cx="368980" cy="368980"/>
          </a:xfrm>
          <a:prstGeom prst="rect">
            <a:avLst/>
          </a:prstGeom>
          <a:noFill/>
          <a:extLst/>
        </p:spPr>
      </p:pic>
      <p:sp>
        <p:nvSpPr>
          <p:cNvPr id="32" name="TextBox 31">
            <a:extLst>
              <a:ext uri="{FF2B5EF4-FFF2-40B4-BE49-F238E27FC236}">
                <a16:creationId xmlns:a16="http://schemas.microsoft.com/office/drawing/2014/main" id="{57F54D06-F204-415D-943D-4C282356BFDF}"/>
              </a:ext>
            </a:extLst>
          </p:cNvPr>
          <p:cNvSpPr txBox="1"/>
          <p:nvPr/>
        </p:nvSpPr>
        <p:spPr>
          <a:xfrm>
            <a:off x="4174917" y="1506479"/>
            <a:ext cx="204293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STREAM INGESTION</a:t>
            </a:r>
          </a:p>
        </p:txBody>
      </p:sp>
    </p:spTree>
    <p:extLst>
      <p:ext uri="{BB962C8B-B14F-4D97-AF65-F5344CB8AC3E}">
        <p14:creationId xmlns:p14="http://schemas.microsoft.com/office/powerpoint/2010/main" val="12001344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8079" y="-31807"/>
            <a:ext cx="11655840" cy="899665"/>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AZURE Options - How To Choose?</a:t>
            </a:r>
          </a:p>
        </p:txBody>
      </p:sp>
      <p:sp>
        <p:nvSpPr>
          <p:cNvPr id="31" name="TextBox 30">
            <a:extLst>
              <a:ext uri="{FF2B5EF4-FFF2-40B4-BE49-F238E27FC236}">
                <a16:creationId xmlns:a16="http://schemas.microsoft.com/office/drawing/2014/main" id="{7629AB46-1118-45F6-A6E7-C2D68BBAC821}"/>
              </a:ext>
            </a:extLst>
          </p:cNvPr>
          <p:cNvSpPr txBox="1"/>
          <p:nvPr/>
        </p:nvSpPr>
        <p:spPr>
          <a:xfrm>
            <a:off x="0" y="596091"/>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dirty="0"/>
              <a:t>High-level guidance on choosing among the multiple Azure options</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407565179"/>
              </p:ext>
            </p:extLst>
          </p:nvPr>
        </p:nvGraphicFramePr>
        <p:xfrm>
          <a:off x="268079" y="1057757"/>
          <a:ext cx="11655839" cy="5678711"/>
        </p:xfrm>
        <a:graphic>
          <a:graphicData uri="http://schemas.openxmlformats.org/drawingml/2006/table">
            <a:tbl>
              <a:tblPr firstRow="1" bandRow="1">
                <a:tableStyleId>{00A15C55-8517-42AA-B614-E9B94910E393}</a:tableStyleId>
              </a:tblPr>
              <a:tblGrid>
                <a:gridCol w="954491">
                  <a:extLst>
                    <a:ext uri="{9D8B030D-6E8A-4147-A177-3AD203B41FA5}">
                      <a16:colId xmlns:a16="http://schemas.microsoft.com/office/drawing/2014/main" val="2721621986"/>
                    </a:ext>
                  </a:extLst>
                </a:gridCol>
                <a:gridCol w="1399278">
                  <a:extLst>
                    <a:ext uri="{9D8B030D-6E8A-4147-A177-3AD203B41FA5}">
                      <a16:colId xmlns:a16="http://schemas.microsoft.com/office/drawing/2014/main" val="2777487665"/>
                    </a:ext>
                  </a:extLst>
                </a:gridCol>
                <a:gridCol w="4414216">
                  <a:extLst>
                    <a:ext uri="{9D8B030D-6E8A-4147-A177-3AD203B41FA5}">
                      <a16:colId xmlns:a16="http://schemas.microsoft.com/office/drawing/2014/main" val="1103378031"/>
                    </a:ext>
                  </a:extLst>
                </a:gridCol>
                <a:gridCol w="4887854">
                  <a:extLst>
                    <a:ext uri="{9D8B030D-6E8A-4147-A177-3AD203B41FA5}">
                      <a16:colId xmlns:a16="http://schemas.microsoft.com/office/drawing/2014/main" val="2678493234"/>
                    </a:ext>
                  </a:extLst>
                </a:gridCol>
              </a:tblGrid>
              <a:tr h="378644">
                <a:tc gridSpan="2">
                  <a:txBody>
                    <a:bodyPr/>
                    <a:lstStyle/>
                    <a:p>
                      <a:pPr algn="ctr"/>
                      <a:r>
                        <a:rPr lang="en-US" sz="1600"/>
                        <a:t>Consideration</a:t>
                      </a:r>
                      <a:endParaRPr lang="en-US" sz="1600" b="0"/>
                    </a:p>
                  </a:txBody>
                  <a:tcPr anchor="ctr"/>
                </a:tc>
                <a:tc hMerge="1">
                  <a:txBody>
                    <a:bodyPr/>
                    <a:lstStyle/>
                    <a:p>
                      <a:pPr algn="ctr"/>
                      <a:endParaRPr lang="en-US" sz="1600"/>
                    </a:p>
                  </a:txBody>
                  <a:tcPr anchor="ctr"/>
                </a:tc>
                <a:tc>
                  <a:txBody>
                    <a:bodyPr/>
                    <a:lstStyle/>
                    <a:p>
                      <a:pPr algn="ctr"/>
                      <a:r>
                        <a:rPr lang="en-US" sz="1600" dirty="0"/>
                        <a:t>Questions ..</a:t>
                      </a:r>
                      <a:endParaRPr lang="en-US" sz="1600" b="0" dirty="0"/>
                    </a:p>
                  </a:txBody>
                  <a:tcPr anchor="ctr"/>
                </a:tc>
                <a:tc>
                  <a:txBody>
                    <a:bodyPr/>
                    <a:lstStyle/>
                    <a:p>
                      <a:pPr algn="ctr"/>
                      <a:r>
                        <a:rPr lang="en-US" sz="1600"/>
                        <a:t>Options …</a:t>
                      </a:r>
                      <a:endParaRPr lang="en-US" sz="1600" b="0"/>
                    </a:p>
                  </a:txBody>
                  <a:tcPr anchor="ctr"/>
                </a:tc>
                <a:extLst>
                  <a:ext uri="{0D108BD9-81ED-4DB2-BD59-A6C34878D82A}">
                    <a16:rowId xmlns:a16="http://schemas.microsoft.com/office/drawing/2014/main" val="2804921626"/>
                  </a:ext>
                </a:extLst>
              </a:tr>
              <a:tr h="767643">
                <a:tc>
                  <a:txBody>
                    <a:bodyPr/>
                    <a:lstStyle/>
                    <a:p>
                      <a:endParaRPr lang="en-US" sz="1200"/>
                    </a:p>
                  </a:txBody>
                  <a:tcPr anchor="ctr"/>
                </a:tc>
                <a:tc>
                  <a:txBody>
                    <a:bodyPr/>
                    <a:lstStyle/>
                    <a:p>
                      <a:r>
                        <a:rPr lang="en-US" sz="1100" dirty="0"/>
                        <a:t>Open Source</a:t>
                      </a:r>
                      <a:endParaRPr lang="en-US" sz="1100" dirty="0">
                        <a:latin typeface="+mn-lt"/>
                      </a:endParaRPr>
                    </a:p>
                  </a:txBody>
                  <a:tcPr anchor="ctr"/>
                </a:tc>
                <a:tc>
                  <a:txBody>
                    <a:bodyPr/>
                    <a:lstStyle/>
                    <a:p>
                      <a:r>
                        <a:rPr lang="en-US" sz="1200" dirty="0"/>
                        <a:t>Are you familiar and comfortable using OSS? Already using OSS? Want to move to a OSS stack?</a:t>
                      </a:r>
                      <a:endParaRPr lang="en-US" sz="1200" dirty="0">
                        <a:latin typeface="+mn-lt"/>
                        <a:cs typeface="Segoe UI Semilight" panose="020B0402040204020203" pitchFamily="34" charset="0"/>
                      </a:endParaRPr>
                    </a:p>
                  </a:txBody>
                  <a:tcPr anchor="ctr"/>
                </a:tc>
                <a:tc>
                  <a:txBody>
                    <a:bodyPr/>
                    <a:lstStyle/>
                    <a:p>
                      <a:r>
                        <a:rPr lang="en-US" sz="1200"/>
                        <a:t>Then use Azure Kafka on HDInsight for ingestion and Azure Databricks Spark Streaming or Apache Storm on HDInsight for analytics</a:t>
                      </a:r>
                      <a:endParaRPr lang="en-US" sz="1200">
                        <a:latin typeface="+mn-lt"/>
                      </a:endParaRPr>
                    </a:p>
                  </a:txBody>
                  <a:tcPr anchor="ctr"/>
                </a:tc>
                <a:extLst>
                  <a:ext uri="{0D108BD9-81ED-4DB2-BD59-A6C34878D82A}">
                    <a16:rowId xmlns:a16="http://schemas.microsoft.com/office/drawing/2014/main" val="80075711"/>
                  </a:ext>
                </a:extLst>
              </a:tr>
              <a:tr h="767643">
                <a:tc>
                  <a:txBody>
                    <a:bodyPr/>
                    <a:lstStyle/>
                    <a:p>
                      <a:endParaRPr lang="en-US" sz="1200"/>
                    </a:p>
                  </a:txBody>
                  <a:tcPr anchor="ctr"/>
                </a:tc>
                <a:tc>
                  <a:txBody>
                    <a:bodyPr/>
                    <a:lstStyle/>
                    <a:p>
                      <a:r>
                        <a:rPr lang="en-US" sz="1100"/>
                        <a:t>IoT Scenario</a:t>
                      </a:r>
                      <a:endParaRPr lang="en-US" sz="1100">
                        <a:latin typeface="+mn-lt"/>
                      </a:endParaRPr>
                    </a:p>
                  </a:txBody>
                  <a:tcPr anchor="ctr"/>
                </a:tc>
                <a:tc>
                  <a:txBody>
                    <a:bodyPr/>
                    <a:lstStyle/>
                    <a:p>
                      <a:r>
                        <a:rPr lang="en-US" sz="1200"/>
                        <a:t>Is IoT your primary scenario i.e. does it need to track device state, handle millions of devices and bi-directional communication?</a:t>
                      </a:r>
                      <a:endParaRPr lang="en-US" sz="1200">
                        <a:latin typeface="+mn-lt"/>
                        <a:cs typeface="Segoe UI Semilight" panose="020B0402040204020203" pitchFamily="34" charset="0"/>
                      </a:endParaRPr>
                    </a:p>
                  </a:txBody>
                  <a:tcPr anchor="ctr"/>
                </a:tc>
                <a:tc>
                  <a:txBody>
                    <a:bodyPr/>
                    <a:lstStyle/>
                    <a:p>
                      <a:r>
                        <a:rPr lang="en-US" sz="1200"/>
                        <a:t>Then Azure IoT Hub is specifically designed for the IoT scenario. </a:t>
                      </a:r>
                      <a:endParaRPr lang="en-US" sz="1200">
                        <a:latin typeface="+mn-lt"/>
                      </a:endParaRPr>
                    </a:p>
                  </a:txBody>
                  <a:tcPr anchor="ctr"/>
                </a:tc>
                <a:extLst>
                  <a:ext uri="{0D108BD9-81ED-4DB2-BD59-A6C34878D82A}">
                    <a16:rowId xmlns:a16="http://schemas.microsoft.com/office/drawing/2014/main" val="1179290825"/>
                  </a:ext>
                </a:extLst>
              </a:tr>
              <a:tr h="818732">
                <a:tc>
                  <a:txBody>
                    <a:bodyPr/>
                    <a:lstStyle/>
                    <a:p>
                      <a:endParaRPr lang="en-US" sz="1200"/>
                    </a:p>
                  </a:txBody>
                  <a:tcPr anchor="ctr"/>
                </a:tc>
                <a:tc>
                  <a:txBody>
                    <a:bodyPr/>
                    <a:lstStyle/>
                    <a:p>
                      <a:r>
                        <a:rPr lang="en-US" sz="1100"/>
                        <a:t>Serverless Solution</a:t>
                      </a:r>
                      <a:endParaRPr lang="en-US" sz="1100">
                        <a:latin typeface="+mn-lt"/>
                      </a:endParaRPr>
                    </a:p>
                  </a:txBody>
                  <a:tcPr anchor="ctr"/>
                </a:tc>
                <a:tc>
                  <a:txBody>
                    <a:bodyPr/>
                    <a:lstStyle/>
                    <a:p>
                      <a:r>
                        <a:rPr lang="en-US" sz="1200"/>
                        <a:t>Prefer a fully-managed, serverless solution that completely abstracts the underlying infrastructure? </a:t>
                      </a:r>
                      <a:endParaRPr lang="en-US" sz="1200">
                        <a:latin typeface="+mn-lt"/>
                        <a:cs typeface="Segoe UI Semilight" panose="020B0402040204020203" pitchFamily="34" charset="0"/>
                      </a:endParaRPr>
                    </a:p>
                  </a:txBody>
                  <a:tcPr anchor="ctr"/>
                </a:tc>
                <a:tc>
                  <a:txBody>
                    <a:bodyPr/>
                    <a:lstStyle/>
                    <a:p>
                      <a:r>
                        <a:rPr lang="en-US" sz="1200"/>
                        <a:t>IoT Hub, Event Hubs and Stream Analytics are all serverless solutions. Apache Kafka, Apache Spark and Apache Storm require HDInsight clusters.</a:t>
                      </a:r>
                      <a:endParaRPr lang="en-US" sz="1200">
                        <a:latin typeface="+mn-lt"/>
                      </a:endParaRPr>
                    </a:p>
                  </a:txBody>
                  <a:tcPr anchor="ctr"/>
                </a:tc>
                <a:extLst>
                  <a:ext uri="{0D108BD9-81ED-4DB2-BD59-A6C34878D82A}">
                    <a16:rowId xmlns:a16="http://schemas.microsoft.com/office/drawing/2014/main" val="3561301258"/>
                  </a:ext>
                </a:extLst>
              </a:tr>
              <a:tr h="1428520">
                <a:tc>
                  <a:txBody>
                    <a:bodyPr/>
                    <a:lstStyle/>
                    <a:p>
                      <a:endParaRPr lang="en-US" sz="1200"/>
                    </a:p>
                  </a:txBody>
                  <a:tcPr anchor="ctr"/>
                </a:tc>
                <a:tc>
                  <a:txBody>
                    <a:bodyPr/>
                    <a:lstStyle/>
                    <a:p>
                      <a:r>
                        <a:rPr lang="en-US" sz="1100"/>
                        <a:t>Integration with Azure Services </a:t>
                      </a:r>
                      <a:endParaRPr lang="en-US" sz="1100">
                        <a:latin typeface="+mn-lt"/>
                      </a:endParaRPr>
                    </a:p>
                  </a:txBody>
                  <a:tcPr anchor="ctr"/>
                </a:tc>
                <a:tc>
                  <a:txBody>
                    <a:bodyPr/>
                    <a:lstStyle/>
                    <a:p>
                      <a:r>
                        <a:rPr lang="en-US" sz="1200"/>
                        <a:t>Does your scenario require integration with other Azure services, specifically Azure Storage Services and Azure Machine Learning?</a:t>
                      </a:r>
                      <a:endParaRPr lang="en-US" sz="1200">
                        <a:latin typeface="+mn-lt"/>
                        <a:cs typeface="Segoe UI Semilight" panose="020B0402040204020203" pitchFamily="34" charset="0"/>
                      </a:endParaRPr>
                    </a:p>
                  </a:txBody>
                  <a:tcPr anchor="ctr"/>
                </a:tc>
                <a:tc>
                  <a:txBody>
                    <a:bodyPr/>
                    <a:lstStyle/>
                    <a:p>
                      <a:r>
                        <a:rPr lang="en-US" sz="1200" dirty="0"/>
                        <a:t>While all the options can integrate with other Azure services, some integrate more easily. Examples:</a:t>
                      </a:r>
                    </a:p>
                    <a:p>
                      <a:pPr marL="171450" indent="-171450">
                        <a:buFont typeface="Arial" panose="020B0604020202020204" pitchFamily="34" charset="0"/>
                        <a:buChar char="•"/>
                      </a:pPr>
                      <a:r>
                        <a:rPr lang="en-US" sz="1200" dirty="0"/>
                        <a:t>Azure Stream Analytics can call a trained Azure ML Studio model</a:t>
                      </a:r>
                    </a:p>
                    <a:p>
                      <a:pPr marL="171450" indent="-171450">
                        <a:buFont typeface="Arial" panose="020B0604020202020204" pitchFamily="34" charset="0"/>
                        <a:buChar char="•"/>
                      </a:pPr>
                      <a:r>
                        <a:rPr lang="en-US" sz="1200" dirty="0"/>
                        <a:t>Azure Stream Analytics connects directly to Azure Event Hubs and Azure IoT Hub without any coding.</a:t>
                      </a:r>
                    </a:p>
                    <a:p>
                      <a:pPr marL="171450" indent="-171450">
                        <a:buFont typeface="Arial" panose="020B0604020202020204" pitchFamily="34" charset="0"/>
                        <a:buChar char="•"/>
                      </a:pPr>
                      <a:r>
                        <a:rPr lang="en-US" sz="1200" dirty="0"/>
                        <a:t>Azure Storm connects directly to Azure Kafka.  </a:t>
                      </a:r>
                      <a:endParaRPr lang="en-US" sz="1200" dirty="0">
                        <a:latin typeface="+mn-lt"/>
                      </a:endParaRPr>
                    </a:p>
                  </a:txBody>
                  <a:tcPr anchor="ctr"/>
                </a:tc>
                <a:extLst>
                  <a:ext uri="{0D108BD9-81ED-4DB2-BD59-A6C34878D82A}">
                    <a16:rowId xmlns:a16="http://schemas.microsoft.com/office/drawing/2014/main" val="4025258692"/>
                  </a:ext>
                </a:extLst>
              </a:tr>
              <a:tr h="698797">
                <a:tc>
                  <a:txBody>
                    <a:bodyPr/>
                    <a:lstStyle/>
                    <a:p>
                      <a:endParaRPr lang="en-US" sz="1200"/>
                    </a:p>
                  </a:txBody>
                  <a:tcPr/>
                </a:tc>
                <a:tc>
                  <a:txBody>
                    <a:bodyPr/>
                    <a:lstStyle/>
                    <a:p>
                      <a:r>
                        <a:rPr lang="en-US" sz="1100"/>
                        <a:t>Single Integrated Stack</a:t>
                      </a:r>
                      <a:endParaRPr lang="en-US" sz="1100">
                        <a:latin typeface="+mn-lt"/>
                      </a:endParaRPr>
                    </a:p>
                  </a:txBody>
                  <a:tcPr anchor="ctr"/>
                </a:tc>
                <a:tc>
                  <a:txBody>
                    <a:bodyPr/>
                    <a:lstStyle/>
                    <a:p>
                      <a:r>
                        <a:rPr lang="en-US" sz="1200"/>
                        <a:t>Do you prefer a uniform programming model across the entire stack, obviating the need to combine different products with different programming models?</a:t>
                      </a:r>
                      <a:endParaRPr lang="en-US" sz="1200">
                        <a:latin typeface="+mn-lt"/>
                        <a:cs typeface="Segoe UI Semilight" panose="020B0402040204020203" pitchFamily="34" charset="0"/>
                      </a:endParaRPr>
                    </a:p>
                  </a:txBody>
                  <a:tcPr anchor="ctr"/>
                </a:tc>
                <a:tc>
                  <a:txBody>
                    <a:bodyPr/>
                    <a:lstStyle/>
                    <a:p>
                      <a:r>
                        <a:rPr lang="en-US" sz="1200"/>
                        <a:t>Then Apache Spark is your best option -- it combines stream analytics, machine learning and interactive SQL in a unified programming model with a set of common set of abstractions. </a:t>
                      </a:r>
                      <a:endParaRPr lang="en-US" sz="1200">
                        <a:latin typeface="+mn-lt"/>
                      </a:endParaRPr>
                    </a:p>
                  </a:txBody>
                  <a:tcPr anchor="ctr"/>
                </a:tc>
                <a:extLst>
                  <a:ext uri="{0D108BD9-81ED-4DB2-BD59-A6C34878D82A}">
                    <a16:rowId xmlns:a16="http://schemas.microsoft.com/office/drawing/2014/main" val="2288733883"/>
                  </a:ext>
                </a:extLst>
              </a:tr>
              <a:tr h="818732">
                <a:tc>
                  <a:txBody>
                    <a:bodyPr/>
                    <a:lstStyle/>
                    <a:p>
                      <a:endParaRPr lang="en-US" sz="1200"/>
                    </a:p>
                  </a:txBody>
                  <a:tcPr/>
                </a:tc>
                <a:tc>
                  <a:txBody>
                    <a:bodyPr/>
                    <a:lstStyle/>
                    <a:p>
                      <a:r>
                        <a:rPr lang="en-US" sz="1100"/>
                        <a:t>Hybrid</a:t>
                      </a:r>
                      <a:endParaRPr lang="en-US" sz="1100">
                        <a:latin typeface="+mn-lt"/>
                      </a:endParaRPr>
                    </a:p>
                  </a:txBody>
                  <a:tcPr anchor="ctr"/>
                </a:tc>
                <a:tc>
                  <a:txBody>
                    <a:bodyPr/>
                    <a:lstStyle/>
                    <a:p>
                      <a:r>
                        <a:rPr lang="en-US" sz="1200"/>
                        <a:t>Do you have an Hybrid scenario where you want to run your stream analytics solution either Azure, or on-premises or both?</a:t>
                      </a:r>
                      <a:endParaRPr lang="en-US" sz="1200">
                        <a:latin typeface="+mn-lt"/>
                        <a:cs typeface="Segoe UI Semilight" panose="020B0402040204020203" pitchFamily="34" charset="0"/>
                      </a:endParaRPr>
                    </a:p>
                  </a:txBody>
                  <a:tcPr anchor="ctr"/>
                </a:tc>
                <a:tc>
                  <a:txBody>
                    <a:bodyPr/>
                    <a:lstStyle/>
                    <a:p>
                      <a:r>
                        <a:rPr lang="en-US" sz="1200" dirty="0"/>
                        <a:t>Apache Storm, Apache Spark and Apache Kafka are available in Azure (as managed services) and on-premises as well.*</a:t>
                      </a:r>
                      <a:endParaRPr lang="en-US" sz="1200" dirty="0">
                        <a:latin typeface="+mn-lt"/>
                      </a:endParaRPr>
                    </a:p>
                  </a:txBody>
                  <a:tcPr anchor="ctr"/>
                </a:tc>
                <a:extLst>
                  <a:ext uri="{0D108BD9-81ED-4DB2-BD59-A6C34878D82A}">
                    <a16:rowId xmlns:a16="http://schemas.microsoft.com/office/drawing/2014/main" val="1694952305"/>
                  </a:ext>
                </a:extLst>
              </a:tr>
            </a:tbl>
          </a:graphicData>
        </a:graphic>
      </p:graphicFrame>
      <p:grpSp>
        <p:nvGrpSpPr>
          <p:cNvPr id="32" name="Group 31">
            <a:extLst>
              <a:ext uri="{FF2B5EF4-FFF2-40B4-BE49-F238E27FC236}">
                <a16:creationId xmlns:a16="http://schemas.microsoft.com/office/drawing/2014/main" id="{A2617D8D-5D23-4B96-B71E-AB716C25E01A}"/>
              </a:ext>
            </a:extLst>
          </p:cNvPr>
          <p:cNvGrpSpPr/>
          <p:nvPr/>
        </p:nvGrpSpPr>
        <p:grpSpPr>
          <a:xfrm>
            <a:off x="459984" y="1570432"/>
            <a:ext cx="548640" cy="4229811"/>
            <a:chOff x="744201" y="1768884"/>
            <a:chExt cx="548640" cy="4229811"/>
          </a:xfrm>
        </p:grpSpPr>
        <p:pic>
          <p:nvPicPr>
            <p:cNvPr id="23554" name="Picture 2" descr="Image result for Integration icon">
              <a:extLst>
                <a:ext uri="{FF2B5EF4-FFF2-40B4-BE49-F238E27FC236}">
                  <a16:creationId xmlns:a16="http://schemas.microsoft.com/office/drawing/2014/main" id="{68757B43-6AB6-4DAE-B487-42F9458C26D9}"/>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201" y="4494209"/>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Image result for Serverless icon">
              <a:extLst>
                <a:ext uri="{FF2B5EF4-FFF2-40B4-BE49-F238E27FC236}">
                  <a16:creationId xmlns:a16="http://schemas.microsoft.com/office/drawing/2014/main" id="{3C512168-86EE-4E5B-BDD6-5672BE1F16E3}"/>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201" y="3276170"/>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www.wedgenetworks.com/images/IoT%20Icon-Blue.png">
              <a:extLst>
                <a:ext uri="{FF2B5EF4-FFF2-40B4-BE49-F238E27FC236}">
                  <a16:creationId xmlns:a16="http://schemas.microsoft.com/office/drawing/2014/main" id="{72612F53-E5A9-452F-AFA3-124CDF6F91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4201" y="2548581"/>
              <a:ext cx="548640" cy="462834"/>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http://opensourceforu.com/wp-content/uploads/2011/08/Opensource.jpg">
              <a:extLst>
                <a:ext uri="{FF2B5EF4-FFF2-40B4-BE49-F238E27FC236}">
                  <a16:creationId xmlns:a16="http://schemas.microsoft.com/office/drawing/2014/main" id="{F6F2D08B-37D0-4B92-B029-6DE1AA8C74DA}"/>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201" y="1768884"/>
              <a:ext cx="548640" cy="493776"/>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descr="https://www.vitechinc.com/wordpress/wp-content/uploads/2013/10/modular-icon4.png">
              <a:extLst>
                <a:ext uri="{FF2B5EF4-FFF2-40B4-BE49-F238E27FC236}">
                  <a16:creationId xmlns:a16="http://schemas.microsoft.com/office/drawing/2014/main" id="{BD860DEC-F36D-4020-8A91-B26E4E98E9F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4201" y="5525769"/>
              <a:ext cx="548640" cy="472926"/>
            </a:xfrm>
            <a:prstGeom prst="rect">
              <a:avLst/>
            </a:prstGeom>
            <a:noFill/>
            <a:extLst>
              <a:ext uri="{909E8E84-426E-40DD-AFC4-6F175D3DCCD1}">
                <a14:hiddenFill xmlns:a14="http://schemas.microsoft.com/office/drawing/2010/main">
                  <a:solidFill>
                    <a:srgbClr val="FFFFFF"/>
                  </a:solidFill>
                </a14:hiddenFill>
              </a:ext>
            </a:extLst>
          </p:spPr>
        </p:pic>
      </p:grpSp>
      <p:pic>
        <p:nvPicPr>
          <p:cNvPr id="39938" name="Picture 2" descr="http://premise2cloud.net/wp-content/uploads/2016/02/hybridcloud1.png">
            <a:extLst>
              <a:ext uri="{FF2B5EF4-FFF2-40B4-BE49-F238E27FC236}">
                <a16:creationId xmlns:a16="http://schemas.microsoft.com/office/drawing/2014/main" id="{7045EFD9-D8C9-4E35-A605-5FCF2A4A5FD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3649" y="6086465"/>
            <a:ext cx="841310" cy="502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17142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8079" y="-16516"/>
            <a:ext cx="11655840" cy="899665"/>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Ingestion – Requirements overview-1/2</a:t>
            </a:r>
          </a:p>
        </p:txBody>
      </p:sp>
      <p:sp>
        <p:nvSpPr>
          <p:cNvPr id="31" name="TextBox 30">
            <a:extLst>
              <a:ext uri="{FF2B5EF4-FFF2-40B4-BE49-F238E27FC236}">
                <a16:creationId xmlns:a16="http://schemas.microsoft.com/office/drawing/2014/main" id="{7629AB46-1118-45F6-A6E7-C2D68BBAC821}"/>
              </a:ext>
            </a:extLst>
          </p:cNvPr>
          <p:cNvSpPr txBox="1"/>
          <p:nvPr/>
        </p:nvSpPr>
        <p:spPr>
          <a:xfrm>
            <a:off x="0" y="590359"/>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dirty="0"/>
              <a:t>General requirements for a stream ingestion service</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3659189178"/>
              </p:ext>
            </p:extLst>
          </p:nvPr>
        </p:nvGraphicFramePr>
        <p:xfrm>
          <a:off x="540848" y="1498855"/>
          <a:ext cx="11110303" cy="5017460"/>
        </p:xfrm>
        <a:graphic>
          <a:graphicData uri="http://schemas.openxmlformats.org/drawingml/2006/table">
            <a:tbl>
              <a:tblPr firstRow="1" bandRow="1">
                <a:tableStyleId>{00A15C55-8517-42AA-B614-E9B94910E393}</a:tableStyleId>
              </a:tblPr>
              <a:tblGrid>
                <a:gridCol w="909817">
                  <a:extLst>
                    <a:ext uri="{9D8B030D-6E8A-4147-A177-3AD203B41FA5}">
                      <a16:colId xmlns:a16="http://schemas.microsoft.com/office/drawing/2014/main" val="2721621986"/>
                    </a:ext>
                  </a:extLst>
                </a:gridCol>
                <a:gridCol w="1333786">
                  <a:extLst>
                    <a:ext uri="{9D8B030D-6E8A-4147-A177-3AD203B41FA5}">
                      <a16:colId xmlns:a16="http://schemas.microsoft.com/office/drawing/2014/main" val="2777487665"/>
                    </a:ext>
                  </a:extLst>
                </a:gridCol>
                <a:gridCol w="4969288">
                  <a:extLst>
                    <a:ext uri="{9D8B030D-6E8A-4147-A177-3AD203B41FA5}">
                      <a16:colId xmlns:a16="http://schemas.microsoft.com/office/drawing/2014/main" val="1103378031"/>
                    </a:ext>
                  </a:extLst>
                </a:gridCol>
                <a:gridCol w="3897412">
                  <a:extLst>
                    <a:ext uri="{9D8B030D-6E8A-4147-A177-3AD203B41FA5}">
                      <a16:colId xmlns:a16="http://schemas.microsoft.com/office/drawing/2014/main" val="2678493234"/>
                    </a:ext>
                  </a:extLst>
                </a:gridCol>
              </a:tblGrid>
              <a:tr h="332862">
                <a:tc gridSpan="2">
                  <a:txBody>
                    <a:bodyPr/>
                    <a:lstStyle/>
                    <a:p>
                      <a:pPr algn="ctr"/>
                      <a:r>
                        <a:rPr lang="en-US" sz="1600"/>
                        <a:t>Requirement</a:t>
                      </a:r>
                      <a:endParaRPr lang="en-US" sz="1600" b="0"/>
                    </a:p>
                  </a:txBody>
                  <a:tcPr anchor="ctr"/>
                </a:tc>
                <a:tc hMerge="1">
                  <a:txBody>
                    <a:bodyPr/>
                    <a:lstStyle/>
                    <a:p>
                      <a:pPr algn="ctr"/>
                      <a:endParaRPr lang="en-US" sz="1600"/>
                    </a:p>
                  </a:txBody>
                  <a:tcPr anchor="ctr"/>
                </a:tc>
                <a:tc>
                  <a:txBody>
                    <a:bodyPr/>
                    <a:lstStyle/>
                    <a:p>
                      <a:pPr algn="ctr"/>
                      <a:r>
                        <a:rPr lang="en-US" sz="1600"/>
                        <a:t>Description</a:t>
                      </a:r>
                      <a:endParaRPr lang="en-US" sz="1600" b="0"/>
                    </a:p>
                  </a:txBody>
                  <a:tcPr anchor="ctr"/>
                </a:tc>
                <a:tc>
                  <a:txBody>
                    <a:bodyPr/>
                    <a:lstStyle/>
                    <a:p>
                      <a:pPr algn="ctr"/>
                      <a:r>
                        <a:rPr lang="en-US" sz="1600"/>
                        <a:t>Comments</a:t>
                      </a:r>
                      <a:endParaRPr lang="en-US" sz="1600" b="0"/>
                    </a:p>
                  </a:txBody>
                  <a:tcPr anchor="ctr"/>
                </a:tc>
                <a:extLst>
                  <a:ext uri="{0D108BD9-81ED-4DB2-BD59-A6C34878D82A}">
                    <a16:rowId xmlns:a16="http://schemas.microsoft.com/office/drawing/2014/main" val="2804921626"/>
                  </a:ext>
                </a:extLst>
              </a:tr>
              <a:tr h="288740">
                <a:tc gridSpan="4">
                  <a:txBody>
                    <a:bodyPr/>
                    <a:lstStyle/>
                    <a:p>
                      <a:pPr algn="ctr"/>
                      <a:r>
                        <a:rPr lang="en-US" sz="1200"/>
                        <a:t>Scale, Performance, Latency</a:t>
                      </a:r>
                      <a:endParaRPr lang="en-US" sz="1200" b="1">
                        <a:solidFill>
                          <a:schemeClr val="bg1"/>
                        </a:solidFill>
                      </a:endParaRPr>
                    </a:p>
                  </a:txBody>
                  <a:tcPr anchor="ctr"/>
                </a:tc>
                <a:tc hMerge="1">
                  <a:txBody>
                    <a:bodyPr/>
                    <a:lstStyle/>
                    <a:p>
                      <a:endParaRPr lang="en-US" sz="1200"/>
                    </a:p>
                  </a:txBody>
                  <a:tcPr anchor="ctr">
                    <a:lnL w="12700" cap="flat" cmpd="sng" algn="ctr">
                      <a:noFill/>
                      <a:prstDash val="solid"/>
                      <a:round/>
                      <a:headEnd type="none" w="med" len="med"/>
                      <a:tailEnd type="none" w="med" len="med"/>
                    </a:lnL>
                  </a:tcPr>
                </a:tc>
                <a:tc hMerge="1">
                  <a:txBody>
                    <a:bodyPr/>
                    <a:lstStyle/>
                    <a:p>
                      <a:endParaRPr lang="en-US" sz="1200"/>
                    </a:p>
                  </a:txBody>
                  <a:tcPr anchor="ctr"/>
                </a:tc>
                <a:tc hMerge="1">
                  <a:txBody>
                    <a:bodyPr/>
                    <a:lstStyle/>
                    <a:p>
                      <a:endParaRPr lang="en-US" sz="120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318736520"/>
                  </a:ext>
                </a:extLst>
              </a:tr>
              <a:tr h="679729">
                <a:tc>
                  <a:txBody>
                    <a:bodyPr/>
                    <a:lstStyle/>
                    <a:p>
                      <a:endParaRPr lang="en-US" sz="1200"/>
                    </a:p>
                  </a:txBody>
                  <a:tcPr anchor="ctr"/>
                </a:tc>
                <a:tc>
                  <a:txBody>
                    <a:bodyPr/>
                    <a:lstStyle/>
                    <a:p>
                      <a:r>
                        <a:rPr lang="en-US" sz="1200"/>
                        <a:t>Scale</a:t>
                      </a:r>
                    </a:p>
                  </a:txBody>
                  <a:tcPr anchor="ctr"/>
                </a:tc>
                <a:tc>
                  <a:txBody>
                    <a:bodyPr/>
                    <a:lstStyle/>
                    <a:p>
                      <a:r>
                        <a:rPr lang="en-US" sz="1200"/>
                        <a:t>For an ingestion service, capacity (or throughput)  is measured in terms of the volume of streaming data. Usually measured in GBs/sec and messages/sec. Ideally, the capacity should increase linearly with the amount of hardware—compute, storage, networking—provided. There should be no practical ceiling to the capacity.</a:t>
                      </a:r>
                    </a:p>
                  </a:txBody>
                  <a:tcPr anchor="ctr"/>
                </a:tc>
                <a:tc>
                  <a:txBody>
                    <a:bodyPr/>
                    <a:lstStyle/>
                    <a:p>
                      <a:r>
                        <a:rPr lang="en-US" sz="1200"/>
                        <a:t>Capacity may also expressed as events/sec.</a:t>
                      </a:r>
                    </a:p>
                  </a:txBody>
                  <a:tcPr anchor="ctr"/>
                </a:tc>
                <a:extLst>
                  <a:ext uri="{0D108BD9-81ED-4DB2-BD59-A6C34878D82A}">
                    <a16:rowId xmlns:a16="http://schemas.microsoft.com/office/drawing/2014/main" val="80075711"/>
                  </a:ext>
                </a:extLst>
              </a:tr>
              <a:tr h="168529">
                <a:tc>
                  <a:txBody>
                    <a:bodyPr/>
                    <a:lstStyle/>
                    <a:p>
                      <a:endParaRPr lang="en-US" sz="1200"/>
                    </a:p>
                  </a:txBody>
                  <a:tcPr anchor="ctr"/>
                </a:tc>
                <a:tc>
                  <a:txBody>
                    <a:bodyPr/>
                    <a:lstStyle/>
                    <a:p>
                      <a:r>
                        <a:rPr lang="en-US" sz="1200"/>
                        <a:t>On-Demand</a:t>
                      </a:r>
                    </a:p>
                  </a:txBody>
                  <a:tcPr anchor="ctr"/>
                </a:tc>
                <a:tc>
                  <a:txBody>
                    <a:bodyPr/>
                    <a:lstStyle/>
                    <a:p>
                      <a:r>
                        <a:rPr lang="en-US" sz="1200"/>
                        <a:t>It should be possible to scale up or down the capacity dynamically without any downtime (i.e. without having to reboot or restart the service)</a:t>
                      </a:r>
                    </a:p>
                  </a:txBody>
                  <a:tcPr anchor="ctr"/>
                </a:tc>
                <a:tc>
                  <a:txBody>
                    <a:bodyPr/>
                    <a:lstStyle/>
                    <a:p>
                      <a:r>
                        <a:rPr lang="en-US" sz="1200"/>
                        <a:t>In case of serverless service, users should be able to just buy additional capacity units. In case of clustered services, users should be able to dynamically add/remove nodes to/from the cluster.</a:t>
                      </a:r>
                    </a:p>
                  </a:txBody>
                  <a:tcPr anchor="ctr"/>
                </a:tc>
                <a:extLst>
                  <a:ext uri="{0D108BD9-81ED-4DB2-BD59-A6C34878D82A}">
                    <a16:rowId xmlns:a16="http://schemas.microsoft.com/office/drawing/2014/main" val="1179290825"/>
                  </a:ext>
                </a:extLst>
              </a:tr>
              <a:tr h="724967">
                <a:tc>
                  <a:txBody>
                    <a:bodyPr/>
                    <a:lstStyle/>
                    <a:p>
                      <a:endParaRPr lang="en-US" sz="1200"/>
                    </a:p>
                  </a:txBody>
                  <a:tcPr anchor="ctr"/>
                </a:tc>
                <a:tc>
                  <a:txBody>
                    <a:bodyPr/>
                    <a:lstStyle/>
                    <a:p>
                      <a:r>
                        <a:rPr lang="en-US" sz="1200"/>
                        <a:t>Latency</a:t>
                      </a:r>
                    </a:p>
                  </a:txBody>
                  <a:tcPr anchor="ctr"/>
                </a:tc>
                <a:tc>
                  <a:txBody>
                    <a:bodyPr/>
                    <a:lstStyle/>
                    <a:p>
                      <a:r>
                        <a:rPr lang="en-US" sz="1200"/>
                        <a:t>Latency is the time elapsed between an event entering the service (ingestion time) and the earliest time it is available to be processed/consumed. Ideally a service should be able to maintain constant low latency even at high loads.</a:t>
                      </a:r>
                    </a:p>
                  </a:txBody>
                  <a:tcPr anchor="ctr"/>
                </a:tc>
                <a:tc>
                  <a:txBody>
                    <a:bodyPr/>
                    <a:lstStyle/>
                    <a:p>
                      <a:r>
                        <a:rPr lang="en-US" sz="1200"/>
                        <a:t>For near-real time scenarios the latency should be in the order of milliseconds (double digits or low triple digits).</a:t>
                      </a:r>
                    </a:p>
                  </a:txBody>
                  <a:tcPr anchor="ctr"/>
                </a:tc>
                <a:extLst>
                  <a:ext uri="{0D108BD9-81ED-4DB2-BD59-A6C34878D82A}">
                    <a16:rowId xmlns:a16="http://schemas.microsoft.com/office/drawing/2014/main" val="3561301258"/>
                  </a:ext>
                </a:extLst>
              </a:tr>
              <a:tr h="278640">
                <a:tc gridSpan="4">
                  <a:txBody>
                    <a:bodyPr/>
                    <a:lstStyle/>
                    <a:p>
                      <a:pPr algn="ctr"/>
                      <a:r>
                        <a:rPr lang="en-US" sz="1200"/>
                        <a:t>Message Consumption</a:t>
                      </a:r>
                      <a:endParaRPr lang="en-US" sz="1200" b="1">
                        <a:solidFill>
                          <a:schemeClr val="bg1"/>
                        </a:solidFill>
                      </a:endParaRPr>
                    </a:p>
                  </a:txBody>
                  <a:tcPr anchor="ctr"/>
                </a:tc>
                <a:tc hMerge="1">
                  <a:txBody>
                    <a:bodyPr/>
                    <a:lstStyle/>
                    <a:p>
                      <a:pPr algn="ctr"/>
                      <a:endParaRPr lang="en-US" sz="1200"/>
                    </a:p>
                  </a:txBody>
                  <a:tcPr anchor="ctr">
                    <a:lnL w="12700" cap="flat" cmpd="sng" algn="ctr">
                      <a:noFill/>
                      <a:prstDash val="solid"/>
                      <a:round/>
                      <a:headEnd type="none" w="med" len="med"/>
                      <a:tailEnd type="none" w="med" len="med"/>
                    </a:lnL>
                  </a:tcPr>
                </a:tc>
                <a:tc hMerge="1">
                  <a:txBody>
                    <a:bodyPr/>
                    <a:lstStyle/>
                    <a:p>
                      <a:pPr algn="ctr"/>
                      <a:endParaRPr lang="en-US" sz="1200"/>
                    </a:p>
                  </a:txBody>
                  <a:tcPr anchor="ctr"/>
                </a:tc>
                <a:tc hMerge="1">
                  <a:txBody>
                    <a:bodyPr/>
                    <a:lstStyle/>
                    <a:p>
                      <a:pPr algn="ctr"/>
                      <a:endParaRPr lang="en-US" sz="120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904415052"/>
                  </a:ext>
                </a:extLst>
              </a:tr>
              <a:tr h="724967">
                <a:tc>
                  <a:txBody>
                    <a:bodyPr/>
                    <a:lstStyle/>
                    <a:p>
                      <a:endParaRPr lang="en-US" sz="1200"/>
                    </a:p>
                  </a:txBody>
                  <a:tcPr/>
                </a:tc>
                <a:tc>
                  <a:txBody>
                    <a:bodyPr/>
                    <a:lstStyle/>
                    <a:p>
                      <a:r>
                        <a:rPr lang="en-US" sz="1200"/>
                        <a:t>Message Ordering</a:t>
                      </a:r>
                    </a:p>
                  </a:txBody>
                  <a:tcPr anchor="ctr"/>
                </a:tc>
                <a:tc>
                  <a:txBody>
                    <a:bodyPr/>
                    <a:lstStyle/>
                    <a:p>
                      <a:r>
                        <a:rPr lang="en-US" sz="1200"/>
                        <a:t>When desired, the service should be able to support ordered (FIFO) consumption of the ingested messages. In addition, consumers should be able to fetch messages out-of-order based on either messages id, message content, offsets in the queue etc.</a:t>
                      </a:r>
                    </a:p>
                  </a:txBody>
                  <a:tcPr anchor="ctr"/>
                </a:tc>
                <a:tc>
                  <a:txBody>
                    <a:bodyPr/>
                    <a:lstStyle/>
                    <a:p>
                      <a:r>
                        <a:rPr lang="en-US" sz="1200"/>
                        <a:t>When total ordering across all messages is not supported, at least a partial ordering over a subset of related messages should be supported. This often translates to ordering within partitions. </a:t>
                      </a:r>
                    </a:p>
                  </a:txBody>
                  <a:tcPr anchor="ctr"/>
                </a:tc>
                <a:extLst>
                  <a:ext uri="{0D108BD9-81ED-4DB2-BD59-A6C34878D82A}">
                    <a16:rowId xmlns:a16="http://schemas.microsoft.com/office/drawing/2014/main" val="2288733883"/>
                  </a:ext>
                </a:extLst>
              </a:tr>
              <a:tr h="321840">
                <a:tc>
                  <a:txBody>
                    <a:bodyPr/>
                    <a:lstStyle/>
                    <a:p>
                      <a:endParaRPr lang="en-US" sz="1200"/>
                    </a:p>
                  </a:txBody>
                  <a:tcPr/>
                </a:tc>
                <a:tc>
                  <a:txBody>
                    <a:bodyPr/>
                    <a:lstStyle/>
                    <a:p>
                      <a:r>
                        <a:rPr lang="en-US" sz="1200"/>
                        <a:t>Message consumption models</a:t>
                      </a:r>
                    </a:p>
                  </a:txBody>
                  <a:tcPr anchor="ctr"/>
                </a:tc>
                <a:tc>
                  <a:txBody>
                    <a:bodyPr/>
                    <a:lstStyle/>
                    <a:p>
                      <a:r>
                        <a:rPr lang="en-US" sz="1200" dirty="0"/>
                        <a:t>Common message consumption models are request/reply, publish/subscribe, point-to-point queues and directed messaging.</a:t>
                      </a:r>
                    </a:p>
                  </a:txBody>
                  <a:tcPr anchor="ctr"/>
                </a:tc>
                <a:tc>
                  <a:txBody>
                    <a:bodyPr/>
                    <a:lstStyle/>
                    <a:p>
                      <a:r>
                        <a:rPr lang="en-US" sz="1200" dirty="0"/>
                        <a:t> At scale, for streaming scenarios, publish/subscribe is considered the preferred consumption model.</a:t>
                      </a:r>
                    </a:p>
                  </a:txBody>
                  <a:tcPr anchor="ctr"/>
                </a:tc>
                <a:extLst>
                  <a:ext uri="{0D108BD9-81ED-4DB2-BD59-A6C34878D82A}">
                    <a16:rowId xmlns:a16="http://schemas.microsoft.com/office/drawing/2014/main" val="1694952305"/>
                  </a:ext>
                </a:extLst>
              </a:tr>
            </a:tbl>
          </a:graphicData>
        </a:graphic>
      </p:graphicFrame>
      <p:grpSp>
        <p:nvGrpSpPr>
          <p:cNvPr id="5" name="Group 4">
            <a:extLst>
              <a:ext uri="{FF2B5EF4-FFF2-40B4-BE49-F238E27FC236}">
                <a16:creationId xmlns:a16="http://schemas.microsoft.com/office/drawing/2014/main" id="{1B4166D9-7E3C-4C83-BE1E-782CD1595117}"/>
              </a:ext>
            </a:extLst>
          </p:cNvPr>
          <p:cNvGrpSpPr/>
          <p:nvPr/>
        </p:nvGrpSpPr>
        <p:grpSpPr>
          <a:xfrm>
            <a:off x="637050" y="2470934"/>
            <a:ext cx="795750" cy="4045381"/>
            <a:chOff x="637050" y="2328059"/>
            <a:chExt cx="795750" cy="4045381"/>
          </a:xfrm>
        </p:grpSpPr>
        <p:pic>
          <p:nvPicPr>
            <p:cNvPr id="4" name="Picture 3">
              <a:extLst>
                <a:ext uri="{FF2B5EF4-FFF2-40B4-BE49-F238E27FC236}">
                  <a16:creationId xmlns:a16="http://schemas.microsoft.com/office/drawing/2014/main" id="{CAA54D5B-DFEE-4100-83F0-FFE013900B2F}"/>
                </a:ext>
              </a:extLst>
            </p:cNvPr>
            <p:cNvPicPr>
              <a:picLocks noChangeAspect="1"/>
            </p:cNvPicPr>
            <p:nvPr/>
          </p:nvPicPr>
          <p:blipFill>
            <a:blip r:embed="rId3"/>
            <a:stretch>
              <a:fillRect/>
            </a:stretch>
          </p:blipFill>
          <p:spPr>
            <a:xfrm>
              <a:off x="637050" y="5248728"/>
              <a:ext cx="795750" cy="253292"/>
            </a:xfrm>
            <a:prstGeom prst="rect">
              <a:avLst/>
            </a:prstGeom>
          </p:spPr>
        </p:pic>
        <p:pic>
          <p:nvPicPr>
            <p:cNvPr id="43010" name="Picture 2" descr="http://www.protocolit.co.uk/wp-content/uploads/2013/12/icon-06.png">
              <a:extLst>
                <a:ext uri="{FF2B5EF4-FFF2-40B4-BE49-F238E27FC236}">
                  <a16:creationId xmlns:a16="http://schemas.microsoft.com/office/drawing/2014/main" id="{6B8A70B9-262C-42B7-8E15-10CC372776DE}"/>
                </a:ext>
              </a:extLst>
            </p:cNvPr>
            <p:cNvPicPr>
              <a:picLocks noChangeAspect="1" noChangeArrowheads="1"/>
            </p:cNvPicPr>
            <p:nvPr/>
          </p:nvPicPr>
          <p:blipFill>
            <a:blip r:embed="rId4" cstate="print">
              <a:biLevel thresh="75000"/>
              <a:extLst>
                <a:ext uri="{28A0092B-C50C-407E-A947-70E740481C1C}">
                  <a14:useLocalDpi xmlns:a14="http://schemas.microsoft.com/office/drawing/2010/main" val="0"/>
                </a:ext>
              </a:extLst>
            </a:blip>
            <a:srcRect/>
            <a:stretch>
              <a:fillRect/>
            </a:stretch>
          </p:blipFill>
          <p:spPr bwMode="auto">
            <a:xfrm>
              <a:off x="726769" y="5757128"/>
              <a:ext cx="616312" cy="616312"/>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descr="http://contemporaryresearch.com/wp-content/uploads/2013/08/icon-latency.png">
              <a:extLst>
                <a:ext uri="{FF2B5EF4-FFF2-40B4-BE49-F238E27FC236}">
                  <a16:creationId xmlns:a16="http://schemas.microsoft.com/office/drawing/2014/main" id="{D55DCF4C-33A2-48F1-AA6D-5F095145057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325" y="3991920"/>
              <a:ext cx="457200" cy="455676"/>
            </a:xfrm>
            <a:prstGeom prst="rect">
              <a:avLst/>
            </a:prstGeom>
            <a:noFill/>
            <a:extLst>
              <a:ext uri="{909E8E84-426E-40DD-AFC4-6F175D3DCCD1}">
                <a14:hiddenFill xmlns:a14="http://schemas.microsoft.com/office/drawing/2010/main">
                  <a:solidFill>
                    <a:srgbClr val="FFFFFF"/>
                  </a:solidFill>
                </a14:hiddenFill>
              </a:ext>
            </a:extLst>
          </p:spPr>
        </p:pic>
        <p:pic>
          <p:nvPicPr>
            <p:cNvPr id="43014" name="Picture 6" descr="https://dmvstream.com/wp-content/uploads/2015/10/icon-on-demand.jpg">
              <a:extLst>
                <a:ext uri="{FF2B5EF4-FFF2-40B4-BE49-F238E27FC236}">
                  <a16:creationId xmlns:a16="http://schemas.microsoft.com/office/drawing/2014/main" id="{E066E73E-E11A-41C5-8A39-A857269A76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6325" y="3196969"/>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3018" name="Picture 10" descr="https://cdn2.iconfinder.com/data/icons/social-productivity-line-art-2/128/scalable-512.png">
              <a:extLst>
                <a:ext uri="{FF2B5EF4-FFF2-40B4-BE49-F238E27FC236}">
                  <a16:creationId xmlns:a16="http://schemas.microsoft.com/office/drawing/2014/main" id="{99DA2286-2C15-428A-86C8-995F872D65F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7849" y="2328059"/>
              <a:ext cx="455676" cy="4556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025345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1371599" y="105508"/>
            <a:ext cx="10703170" cy="6611815"/>
          </a:xfrm>
        </p:spPr>
        <p:txBody>
          <a:bodyPr anchor="ctr"/>
          <a:lstStyle/>
          <a:p>
            <a:pPr>
              <a:buClr>
                <a:schemeClr val="tx1"/>
              </a:buClr>
            </a:pPr>
            <a:r>
              <a:rPr lang="en-US" dirty="0"/>
              <a:t>All materials for today (docs, labs):</a:t>
            </a:r>
          </a:p>
          <a:p>
            <a:pPr>
              <a:buClr>
                <a:schemeClr val="tx1"/>
              </a:buClr>
            </a:pPr>
            <a:r>
              <a:rPr lang="en-US" sz="2400" dirty="0">
                <a:solidFill>
                  <a:schemeClr val="accent2"/>
                </a:solidFill>
              </a:rPr>
              <a:t>https://</a:t>
            </a:r>
            <a:r>
              <a:rPr lang="en-US" sz="7200" dirty="0">
                <a:solidFill>
                  <a:schemeClr val="accent2"/>
                </a:solidFill>
              </a:rPr>
              <a:t>aka.ms/danrt</a:t>
            </a:r>
            <a:endParaRPr lang="en-US" dirty="0"/>
          </a:p>
          <a:p>
            <a:pPr>
              <a:buClr>
                <a:schemeClr val="tx1"/>
              </a:buClr>
            </a:pPr>
            <a:r>
              <a:rPr lang="en-US" dirty="0"/>
              <a:t>Provision Azure environment for labs:</a:t>
            </a:r>
          </a:p>
          <a:p>
            <a:pPr>
              <a:buClr>
                <a:schemeClr val="tx1"/>
              </a:buClr>
            </a:pPr>
            <a:r>
              <a:rPr lang="en-US" sz="2400" dirty="0">
                <a:solidFill>
                  <a:schemeClr val="accent2"/>
                </a:solidFill>
              </a:rPr>
              <a:t>https://</a:t>
            </a:r>
            <a:r>
              <a:rPr lang="en-US" sz="7200" dirty="0">
                <a:solidFill>
                  <a:schemeClr val="accent2"/>
                </a:solidFill>
              </a:rPr>
              <a:t>aka.ms/danrt-0129</a:t>
            </a:r>
            <a:endParaRPr lang="en-US" sz="6600" dirty="0">
              <a:solidFill>
                <a:schemeClr val="accent2"/>
              </a:solidFill>
            </a:endParaRPr>
          </a:p>
          <a:p>
            <a:pPr>
              <a:buClr>
                <a:schemeClr val="tx1"/>
              </a:buClr>
            </a:pPr>
            <a:endParaRPr lang="en-US" sz="1800" dirty="0">
              <a:sym typeface="Wingdings" panose="05000000000000000000" pitchFamily="2" charset="2"/>
            </a:endParaRPr>
          </a:p>
          <a:p>
            <a:pPr>
              <a:buClr>
                <a:schemeClr val="tx1"/>
              </a:buClr>
            </a:pPr>
            <a:r>
              <a:rPr lang="en-US" sz="1800" dirty="0">
                <a:sym typeface="Wingdings" panose="05000000000000000000" pitchFamily="2" charset="2"/>
              </a:rPr>
              <a:t></a:t>
            </a:r>
            <a:r>
              <a:rPr lang="en-US" sz="1800" dirty="0"/>
              <a:t> </a:t>
            </a:r>
            <a:r>
              <a:rPr lang="en-US" sz="1800" dirty="0">
                <a:solidFill>
                  <a:srgbClr val="FFC000"/>
                </a:solidFill>
              </a:rPr>
              <a:t>Please note</a:t>
            </a:r>
            <a:r>
              <a:rPr lang="en-US" sz="1800" dirty="0"/>
              <a:t>: lab environments will be </a:t>
            </a:r>
            <a:r>
              <a:rPr lang="en-US" sz="1800" dirty="0">
                <a:solidFill>
                  <a:srgbClr val="FF0000"/>
                </a:solidFill>
              </a:rPr>
              <a:t>deleted</a:t>
            </a:r>
            <a:r>
              <a:rPr lang="en-US" sz="1800" dirty="0"/>
              <a:t> after 10 hours.</a:t>
            </a:r>
          </a:p>
          <a:p>
            <a:pPr>
              <a:buClr>
                <a:schemeClr val="tx1"/>
              </a:buClr>
            </a:pPr>
            <a:r>
              <a:rPr lang="en-US" sz="1600" dirty="0"/>
              <a:t>If you have an existing Azure subscription and want to keep what you build today, you do not need to work in the lab environment. If you work in your own Azure environment, please ensure you are complying with your organization’s applicable policies and constraints.</a:t>
            </a:r>
          </a:p>
        </p:txBody>
      </p:sp>
    </p:spTree>
    <p:extLst>
      <p:ext uri="{BB962C8B-B14F-4D97-AF65-F5344CB8AC3E}">
        <p14:creationId xmlns:p14="http://schemas.microsoft.com/office/powerpoint/2010/main" val="1491748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6920" y="-21865"/>
            <a:ext cx="11655840" cy="899665"/>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Ingestion – Requirements overview- (2/2)</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4159972297"/>
              </p:ext>
            </p:extLst>
          </p:nvPr>
        </p:nvGraphicFramePr>
        <p:xfrm>
          <a:off x="367665" y="674782"/>
          <a:ext cx="11454350" cy="6117219"/>
        </p:xfrm>
        <a:graphic>
          <a:graphicData uri="http://schemas.openxmlformats.org/drawingml/2006/table">
            <a:tbl>
              <a:tblPr firstRow="1" bandRow="1">
                <a:tableStyleId>{00A15C55-8517-42AA-B614-E9B94910E393}</a:tableStyleId>
              </a:tblPr>
              <a:tblGrid>
                <a:gridCol w="937991">
                  <a:extLst>
                    <a:ext uri="{9D8B030D-6E8A-4147-A177-3AD203B41FA5}">
                      <a16:colId xmlns:a16="http://schemas.microsoft.com/office/drawing/2014/main" val="2721621986"/>
                    </a:ext>
                  </a:extLst>
                </a:gridCol>
                <a:gridCol w="1375089">
                  <a:extLst>
                    <a:ext uri="{9D8B030D-6E8A-4147-A177-3AD203B41FA5}">
                      <a16:colId xmlns:a16="http://schemas.microsoft.com/office/drawing/2014/main" val="2777487665"/>
                    </a:ext>
                  </a:extLst>
                </a:gridCol>
                <a:gridCol w="5123169">
                  <a:extLst>
                    <a:ext uri="{9D8B030D-6E8A-4147-A177-3AD203B41FA5}">
                      <a16:colId xmlns:a16="http://schemas.microsoft.com/office/drawing/2014/main" val="1103378031"/>
                    </a:ext>
                  </a:extLst>
                </a:gridCol>
                <a:gridCol w="4018101">
                  <a:extLst>
                    <a:ext uri="{9D8B030D-6E8A-4147-A177-3AD203B41FA5}">
                      <a16:colId xmlns:a16="http://schemas.microsoft.com/office/drawing/2014/main" val="2678493234"/>
                    </a:ext>
                  </a:extLst>
                </a:gridCol>
              </a:tblGrid>
              <a:tr h="358230">
                <a:tc gridSpan="2">
                  <a:txBody>
                    <a:bodyPr/>
                    <a:lstStyle/>
                    <a:p>
                      <a:pPr algn="ctr"/>
                      <a:r>
                        <a:rPr lang="en-US" sz="1600"/>
                        <a:t>Requirement</a:t>
                      </a:r>
                      <a:endParaRPr lang="en-US" sz="1600" b="0"/>
                    </a:p>
                  </a:txBody>
                  <a:tcPr anchor="ctr"/>
                </a:tc>
                <a:tc hMerge="1">
                  <a:txBody>
                    <a:bodyPr/>
                    <a:lstStyle/>
                    <a:p>
                      <a:pPr algn="ctr"/>
                      <a:endParaRPr lang="en-US" sz="1600"/>
                    </a:p>
                  </a:txBody>
                  <a:tcPr anchor="ctr"/>
                </a:tc>
                <a:tc>
                  <a:txBody>
                    <a:bodyPr/>
                    <a:lstStyle/>
                    <a:p>
                      <a:pPr algn="ctr"/>
                      <a:r>
                        <a:rPr lang="en-US" sz="1600"/>
                        <a:t>Description</a:t>
                      </a:r>
                      <a:endParaRPr lang="en-US" sz="1600" b="0"/>
                    </a:p>
                  </a:txBody>
                  <a:tcPr anchor="ctr"/>
                </a:tc>
                <a:tc>
                  <a:txBody>
                    <a:bodyPr/>
                    <a:lstStyle/>
                    <a:p>
                      <a:pPr algn="ctr"/>
                      <a:r>
                        <a:rPr lang="en-US" sz="1600"/>
                        <a:t>Comments</a:t>
                      </a:r>
                      <a:endParaRPr lang="en-US" sz="1600" b="0"/>
                    </a:p>
                  </a:txBody>
                  <a:tcPr anchor="ctr"/>
                </a:tc>
                <a:extLst>
                  <a:ext uri="{0D108BD9-81ED-4DB2-BD59-A6C34878D82A}">
                    <a16:rowId xmlns:a16="http://schemas.microsoft.com/office/drawing/2014/main" val="2804921626"/>
                  </a:ext>
                </a:extLst>
              </a:tr>
              <a:tr h="683893">
                <a:tc>
                  <a:txBody>
                    <a:bodyPr/>
                    <a:lstStyle/>
                    <a:p>
                      <a:endParaRPr lang="en-US" sz="1200"/>
                    </a:p>
                  </a:txBody>
                  <a:tcPr anchor="ctr"/>
                </a:tc>
                <a:tc>
                  <a:txBody>
                    <a:bodyPr/>
                    <a:lstStyle/>
                    <a:p>
                      <a:r>
                        <a:rPr lang="en-US" sz="1200"/>
                        <a:t>Parallel Consumption</a:t>
                      </a:r>
                    </a:p>
                  </a:txBody>
                  <a:tcPr anchor="ctr"/>
                </a:tc>
                <a:tc>
                  <a:txBody>
                    <a:bodyPr/>
                    <a:lstStyle/>
                    <a:p>
                      <a:r>
                        <a:rPr lang="en-US" sz="1200"/>
                        <a:t>The service should enable multiple applications to consume the events in parallel.</a:t>
                      </a:r>
                    </a:p>
                  </a:txBody>
                  <a:tcPr anchor="ctr"/>
                </a:tc>
                <a:tc>
                  <a:txBody>
                    <a:bodyPr/>
                    <a:lstStyle/>
                    <a:p>
                      <a:r>
                        <a:rPr lang="en-US" sz="1200"/>
                        <a:t>It should also support parallel processing by applications that are consuming the events at different speeds. </a:t>
                      </a:r>
                    </a:p>
                  </a:txBody>
                  <a:tcPr anchor="ctr"/>
                </a:tc>
                <a:extLst>
                  <a:ext uri="{0D108BD9-81ED-4DB2-BD59-A6C34878D82A}">
                    <a16:rowId xmlns:a16="http://schemas.microsoft.com/office/drawing/2014/main" val="80075711"/>
                  </a:ext>
                </a:extLst>
              </a:tr>
              <a:tr h="1074689">
                <a:tc>
                  <a:txBody>
                    <a:bodyPr/>
                    <a:lstStyle/>
                    <a:p>
                      <a:endParaRPr lang="en-US" sz="1200"/>
                    </a:p>
                  </a:txBody>
                  <a:tcPr anchor="ctr"/>
                </a:tc>
                <a:tc>
                  <a:txBody>
                    <a:bodyPr/>
                    <a:lstStyle/>
                    <a:p>
                      <a:r>
                        <a:rPr lang="en-US" sz="1200" dirty="0"/>
                        <a:t>Storage</a:t>
                      </a:r>
                    </a:p>
                  </a:txBody>
                  <a:tcPr anchor="ctr"/>
                </a:tc>
                <a:tc>
                  <a:txBody>
                    <a:bodyPr/>
                    <a:lstStyle/>
                    <a:p>
                      <a:r>
                        <a:rPr lang="en-US" sz="1200"/>
                        <a:t>Even after an event is consumed, often it needs to be stored in affordable long-term storage for analysis, reporting, visualization, training machine learning models or just archiving for regulatory purposes. The service should support easily moving the messages to long-term storage.</a:t>
                      </a:r>
                    </a:p>
                  </a:txBody>
                  <a:tcPr anchor="ctr"/>
                </a:tc>
                <a:tc>
                  <a:txBody>
                    <a:bodyPr/>
                    <a:lstStyle/>
                    <a:p>
                      <a:endParaRPr lang="en-US" sz="1200"/>
                    </a:p>
                  </a:txBody>
                  <a:tcPr anchor="ctr"/>
                </a:tc>
                <a:extLst>
                  <a:ext uri="{0D108BD9-81ED-4DB2-BD59-A6C34878D82A}">
                    <a16:rowId xmlns:a16="http://schemas.microsoft.com/office/drawing/2014/main" val="1179290825"/>
                  </a:ext>
                </a:extLst>
              </a:tr>
              <a:tr h="293097">
                <a:tc gridSpan="4">
                  <a:txBody>
                    <a:bodyPr/>
                    <a:lstStyle/>
                    <a:p>
                      <a:pPr algn="ctr"/>
                      <a:r>
                        <a:rPr lang="en-US" sz="1200"/>
                        <a:t>IoT-specific scenario requirements</a:t>
                      </a:r>
                      <a:endParaRPr lang="en-US" sz="1200" b="1">
                        <a:solidFill>
                          <a:schemeClr val="bg1"/>
                        </a:solidFill>
                      </a:endParaRPr>
                    </a:p>
                  </a:txBody>
                  <a:tcPr anchor="ctr"/>
                </a:tc>
                <a:tc hMerge="1">
                  <a:txBody>
                    <a:bodyPr/>
                    <a:lstStyle/>
                    <a:p>
                      <a:endParaRPr lang="en-US" sz="1200"/>
                    </a:p>
                  </a:txBody>
                  <a:tcPr anchor="ctr">
                    <a:lnL w="12700" cap="flat" cmpd="sng" algn="ctr">
                      <a:noFill/>
                      <a:prstDash val="solid"/>
                      <a:round/>
                      <a:headEnd type="none" w="med" len="med"/>
                      <a:tailEnd type="none" w="med" len="med"/>
                    </a:lnL>
                  </a:tcPr>
                </a:tc>
                <a:tc hMerge="1">
                  <a:txBody>
                    <a:bodyPr/>
                    <a:lstStyle/>
                    <a:p>
                      <a:endParaRPr lang="en-US" sz="1200"/>
                    </a:p>
                  </a:txBody>
                  <a:tcPr anchor="ctr"/>
                </a:tc>
                <a:tc hMerge="1">
                  <a:txBody>
                    <a:bodyPr/>
                    <a:lstStyle/>
                    <a:p>
                      <a:endParaRPr lang="en-US" sz="120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561301258"/>
                  </a:ext>
                </a:extLst>
              </a:tr>
              <a:tr h="683893">
                <a:tc>
                  <a:txBody>
                    <a:bodyPr/>
                    <a:lstStyle/>
                    <a:p>
                      <a:endParaRPr lang="en-US" sz="1200"/>
                    </a:p>
                  </a:txBody>
                  <a:tcPr anchor="ctr"/>
                </a:tc>
                <a:tc>
                  <a:txBody>
                    <a:bodyPr/>
                    <a:lstStyle/>
                    <a:p>
                      <a:r>
                        <a:rPr lang="en-US" sz="1200"/>
                        <a:t>Scale</a:t>
                      </a:r>
                    </a:p>
                  </a:txBody>
                  <a:tcPr anchor="ctr"/>
                </a:tc>
                <a:tc>
                  <a:txBody>
                    <a:bodyPr/>
                    <a:lstStyle/>
                    <a:p>
                      <a:r>
                        <a:rPr lang="en-US" sz="1200"/>
                        <a:t>In IoT scenarios, in addition to high throughput, the service should be able to connect to billions of devices. There should be no practical upper limit on the number of devices.</a:t>
                      </a:r>
                    </a:p>
                  </a:txBody>
                  <a:tcPr anchor="ctr"/>
                </a:tc>
                <a:tc>
                  <a:txBody>
                    <a:bodyPr/>
                    <a:lstStyle/>
                    <a:p>
                      <a:endParaRPr lang="en-US" sz="1200"/>
                    </a:p>
                  </a:txBody>
                  <a:tcPr anchor="ctr"/>
                </a:tc>
                <a:extLst>
                  <a:ext uri="{0D108BD9-81ED-4DB2-BD59-A6C34878D82A}">
                    <a16:rowId xmlns:a16="http://schemas.microsoft.com/office/drawing/2014/main" val="1885877597"/>
                  </a:ext>
                </a:extLst>
              </a:tr>
              <a:tr h="683893">
                <a:tc>
                  <a:txBody>
                    <a:bodyPr/>
                    <a:lstStyle/>
                    <a:p>
                      <a:endParaRPr lang="en-US" sz="1200"/>
                    </a:p>
                  </a:txBody>
                  <a:tcPr anchor="ctr"/>
                </a:tc>
                <a:tc>
                  <a:txBody>
                    <a:bodyPr/>
                    <a:lstStyle/>
                    <a:p>
                      <a:r>
                        <a:rPr lang="en-US" sz="1200"/>
                        <a:t>Bi-directional communication from/to devices</a:t>
                      </a:r>
                    </a:p>
                  </a:txBody>
                  <a:tcPr anchor="ctr"/>
                </a:tc>
                <a:tc>
                  <a:txBody>
                    <a:bodyPr/>
                    <a:lstStyle/>
                    <a:p>
                      <a:r>
                        <a:rPr lang="en-US" sz="1200"/>
                        <a:t>The service should support bi-directional communication (device-to-cloud and cloud-to-device). </a:t>
                      </a:r>
                    </a:p>
                  </a:txBody>
                  <a:tcPr anchor="ctr"/>
                </a:tc>
                <a:tc>
                  <a:txBody>
                    <a:bodyPr/>
                    <a:lstStyle/>
                    <a:p>
                      <a:endParaRPr lang="en-US" sz="1200"/>
                    </a:p>
                  </a:txBody>
                  <a:tcPr anchor="ctr"/>
                </a:tc>
                <a:extLst>
                  <a:ext uri="{0D108BD9-81ED-4DB2-BD59-A6C34878D82A}">
                    <a16:rowId xmlns:a16="http://schemas.microsoft.com/office/drawing/2014/main" val="4025258692"/>
                  </a:ext>
                </a:extLst>
              </a:tr>
              <a:tr h="821342">
                <a:tc>
                  <a:txBody>
                    <a:bodyPr/>
                    <a:lstStyle/>
                    <a:p>
                      <a:endParaRPr lang="en-US" sz="1200"/>
                    </a:p>
                  </a:txBody>
                  <a:tcPr/>
                </a:tc>
                <a:tc>
                  <a:txBody>
                    <a:bodyPr/>
                    <a:lstStyle/>
                    <a:p>
                      <a:r>
                        <a:rPr lang="en-US" sz="1200"/>
                        <a:t>Device State Management</a:t>
                      </a:r>
                    </a:p>
                  </a:txBody>
                  <a:tcPr anchor="ctr"/>
                </a:tc>
                <a:tc>
                  <a:txBody>
                    <a:bodyPr/>
                    <a:lstStyle/>
                    <a:p>
                      <a:r>
                        <a:rPr lang="en-US" sz="1200"/>
                        <a:t>The service should enable the state of the devices to be queried and set even when the devices are not connected. This implies that the state should be stored locally.</a:t>
                      </a:r>
                    </a:p>
                  </a:txBody>
                  <a:tcPr/>
                </a:tc>
                <a:tc>
                  <a:txBody>
                    <a:bodyPr/>
                    <a:lstStyle/>
                    <a:p>
                      <a:endParaRPr lang="en-US" sz="1200"/>
                    </a:p>
                  </a:txBody>
                  <a:tcPr/>
                </a:tc>
                <a:extLst>
                  <a:ext uri="{0D108BD9-81ED-4DB2-BD59-A6C34878D82A}">
                    <a16:rowId xmlns:a16="http://schemas.microsoft.com/office/drawing/2014/main" val="2288733883"/>
                  </a:ext>
                </a:extLst>
              </a:tr>
              <a:tr h="879291">
                <a:tc>
                  <a:txBody>
                    <a:bodyPr/>
                    <a:lstStyle/>
                    <a:p>
                      <a:endParaRPr lang="en-US" sz="1200"/>
                    </a:p>
                  </a:txBody>
                  <a:tcPr/>
                </a:tc>
                <a:tc>
                  <a:txBody>
                    <a:bodyPr/>
                    <a:lstStyle/>
                    <a:p>
                      <a:r>
                        <a:rPr lang="en-US" sz="1200"/>
                        <a:t>Device Protocols</a:t>
                      </a:r>
                    </a:p>
                  </a:txBody>
                  <a:tcPr anchor="ctr"/>
                </a:tc>
                <a:tc>
                  <a:txBody>
                    <a:bodyPr/>
                    <a:lstStyle/>
                    <a:p>
                      <a:r>
                        <a:rPr lang="en-US" sz="1200"/>
                        <a:t>A service should support multiple messaging protocols so it can connect to, and ingest data from, a wide variety of devices and streaming sources. </a:t>
                      </a:r>
                    </a:p>
                  </a:txBody>
                  <a:tcPr anchor="ctr"/>
                </a:tc>
                <a:tc>
                  <a:txBody>
                    <a:bodyPr/>
                    <a:lstStyle/>
                    <a:p>
                      <a:r>
                        <a:rPr lang="en-US" sz="1200"/>
                        <a:t>Common messaging protocols are AQMP, MQTT, STOMP, XMPP and HTTP/S. While a service may not support all protocols, intermediate connectors or gateways should be available.</a:t>
                      </a:r>
                    </a:p>
                  </a:txBody>
                  <a:tcPr anchor="ctr"/>
                </a:tc>
                <a:extLst>
                  <a:ext uri="{0D108BD9-81ED-4DB2-BD59-A6C34878D82A}">
                    <a16:rowId xmlns:a16="http://schemas.microsoft.com/office/drawing/2014/main" val="1694952305"/>
                  </a:ext>
                </a:extLst>
              </a:tr>
              <a:tr h="638891">
                <a:tc>
                  <a:txBody>
                    <a:bodyPr/>
                    <a:lstStyle/>
                    <a:p>
                      <a:endParaRPr lang="en-US" sz="1200" dirty="0"/>
                    </a:p>
                  </a:txBody>
                  <a:tcPr/>
                </a:tc>
                <a:tc>
                  <a:txBody>
                    <a:bodyPr/>
                    <a:lstStyle/>
                    <a:p>
                      <a:r>
                        <a:rPr lang="en-US" sz="1200"/>
                        <a:t>Security</a:t>
                      </a:r>
                    </a:p>
                  </a:txBody>
                  <a:tcPr anchor="ctr"/>
                </a:tc>
                <a:tc>
                  <a:txBody>
                    <a:bodyPr/>
                    <a:lstStyle/>
                    <a:p>
                      <a:r>
                        <a:rPr lang="en-US" sz="1200"/>
                        <a:t>The service should support per-device security: authentication, authorization and revocation.</a:t>
                      </a:r>
                    </a:p>
                  </a:txBody>
                  <a:tcPr anchor="ctr"/>
                </a:tc>
                <a:tc>
                  <a:txBody>
                    <a:bodyPr/>
                    <a:lstStyle/>
                    <a:p>
                      <a:endParaRPr lang="en-US" sz="1200" dirty="0"/>
                    </a:p>
                  </a:txBody>
                  <a:tcPr anchor="ctr"/>
                </a:tc>
                <a:extLst>
                  <a:ext uri="{0D108BD9-81ED-4DB2-BD59-A6C34878D82A}">
                    <a16:rowId xmlns:a16="http://schemas.microsoft.com/office/drawing/2014/main" val="752427964"/>
                  </a:ext>
                </a:extLst>
              </a:tr>
            </a:tbl>
          </a:graphicData>
        </a:graphic>
      </p:graphicFrame>
      <p:grpSp>
        <p:nvGrpSpPr>
          <p:cNvPr id="9" name="Group 8">
            <a:extLst>
              <a:ext uri="{FF2B5EF4-FFF2-40B4-BE49-F238E27FC236}">
                <a16:creationId xmlns:a16="http://schemas.microsoft.com/office/drawing/2014/main" id="{977A387B-4B5A-4A98-A23C-FAD38814F74D}"/>
              </a:ext>
            </a:extLst>
          </p:cNvPr>
          <p:cNvGrpSpPr/>
          <p:nvPr/>
        </p:nvGrpSpPr>
        <p:grpSpPr>
          <a:xfrm>
            <a:off x="604304" y="1136931"/>
            <a:ext cx="463224" cy="5545887"/>
            <a:chOff x="604304" y="1136931"/>
            <a:chExt cx="463224" cy="5545887"/>
          </a:xfrm>
        </p:grpSpPr>
        <p:pic>
          <p:nvPicPr>
            <p:cNvPr id="7" name="Picture 6">
              <a:extLst>
                <a:ext uri="{FF2B5EF4-FFF2-40B4-BE49-F238E27FC236}">
                  <a16:creationId xmlns:a16="http://schemas.microsoft.com/office/drawing/2014/main" id="{DF5C519C-079E-4070-9906-BB6EE681EE2A}"/>
                </a:ext>
              </a:extLst>
            </p:cNvPr>
            <p:cNvPicPr>
              <a:picLocks noChangeAspect="1"/>
            </p:cNvPicPr>
            <p:nvPr/>
          </p:nvPicPr>
          <p:blipFill>
            <a:blip r:embed="rId3"/>
            <a:stretch>
              <a:fillRect/>
            </a:stretch>
          </p:blipFill>
          <p:spPr>
            <a:xfrm>
              <a:off x="604304" y="6225618"/>
              <a:ext cx="457200" cy="457200"/>
            </a:xfrm>
            <a:prstGeom prst="rect">
              <a:avLst/>
            </a:prstGeom>
          </p:spPr>
        </p:pic>
        <p:pic>
          <p:nvPicPr>
            <p:cNvPr id="41986" name="Picture 2" descr="https://baysiacoin.com/images/icon/icon_007.png">
              <a:extLst>
                <a:ext uri="{FF2B5EF4-FFF2-40B4-BE49-F238E27FC236}">
                  <a16:creationId xmlns:a16="http://schemas.microsoft.com/office/drawing/2014/main" id="{8D1DB917-D6FA-4017-B3F5-F88580707D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328" y="5425515"/>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988" name="Picture 4" descr="https://static1.squarespace.com/static/541b8bbee4b09b50ed999338/t/57cf25d6ff7c500878142109/1473193433565/">
              <a:extLst>
                <a:ext uri="{FF2B5EF4-FFF2-40B4-BE49-F238E27FC236}">
                  <a16:creationId xmlns:a16="http://schemas.microsoft.com/office/drawing/2014/main" id="{3C5E036E-8DA3-4068-B303-2EE22FACAD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328" y="46254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858EEFA-F7A3-499F-91CD-10D5C626A49D}"/>
                </a:ext>
              </a:extLst>
            </p:cNvPr>
            <p:cNvPicPr>
              <a:picLocks noChangeAspect="1"/>
            </p:cNvPicPr>
            <p:nvPr/>
          </p:nvPicPr>
          <p:blipFill>
            <a:blip r:embed="rId6"/>
            <a:stretch>
              <a:fillRect/>
            </a:stretch>
          </p:blipFill>
          <p:spPr>
            <a:xfrm>
              <a:off x="610328" y="3219653"/>
              <a:ext cx="457200" cy="457200"/>
            </a:xfrm>
            <a:prstGeom prst="rect">
              <a:avLst/>
            </a:prstGeom>
          </p:spPr>
        </p:pic>
        <p:pic>
          <p:nvPicPr>
            <p:cNvPr id="41992" name="Picture 8" descr="https://cdn1.iconfinder.com/data/icons/round-ui/143/33-512.png">
              <a:extLst>
                <a:ext uri="{FF2B5EF4-FFF2-40B4-BE49-F238E27FC236}">
                  <a16:creationId xmlns:a16="http://schemas.microsoft.com/office/drawing/2014/main" id="{C1F00E22-7F58-4DF8-8B5D-B9193A2D696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328" y="206580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994" name="Picture 10" descr="Related image">
              <a:extLst>
                <a:ext uri="{FF2B5EF4-FFF2-40B4-BE49-F238E27FC236}">
                  <a16:creationId xmlns:a16="http://schemas.microsoft.com/office/drawing/2014/main" id="{440DF88B-FE73-4812-8A12-3BDD5909F77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0328" y="113693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996" name="Picture 12" descr="Related image">
              <a:extLst>
                <a:ext uri="{FF2B5EF4-FFF2-40B4-BE49-F238E27FC236}">
                  <a16:creationId xmlns:a16="http://schemas.microsoft.com/office/drawing/2014/main" id="{4273168F-6FDB-4D3B-A43A-C16F1ED1106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0328" y="3992523"/>
              <a:ext cx="457200" cy="3628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162730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3AD3EB-7618-46F5-892D-C28122EE54F1}"/>
              </a:ext>
            </a:extLst>
          </p:cNvPr>
          <p:cNvSpPr>
            <a:spLocks noGrp="1"/>
          </p:cNvSpPr>
          <p:nvPr>
            <p:ph type="title"/>
          </p:nvPr>
        </p:nvSpPr>
        <p:spPr>
          <a:xfrm>
            <a:off x="168572" y="3207082"/>
            <a:ext cx="11655840" cy="899665"/>
          </a:xfrm>
        </p:spPr>
        <p:txBody>
          <a:bodyPr/>
          <a:lstStyle/>
          <a:p>
            <a:r>
              <a:rPr lang="en-US"/>
              <a:t>Apache Kafka on HDInsight</a:t>
            </a:r>
          </a:p>
        </p:txBody>
      </p:sp>
    </p:spTree>
    <p:extLst>
      <p:ext uri="{BB962C8B-B14F-4D97-AF65-F5344CB8AC3E}">
        <p14:creationId xmlns:p14="http://schemas.microsoft.com/office/powerpoint/2010/main" val="157225053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3211-BB67-4E11-AF67-07560BCB0EBE}"/>
              </a:ext>
            </a:extLst>
          </p:cNvPr>
          <p:cNvSpPr>
            <a:spLocks noGrp="1"/>
          </p:cNvSpPr>
          <p:nvPr>
            <p:ph type="title"/>
          </p:nvPr>
        </p:nvSpPr>
        <p:spPr>
          <a:xfrm>
            <a:off x="268080" y="226175"/>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Apache Kafka on HDInsight</a:t>
            </a:r>
          </a:p>
        </p:txBody>
      </p:sp>
      <p:sp>
        <p:nvSpPr>
          <p:cNvPr id="4" name="TextBox 3">
            <a:extLst>
              <a:ext uri="{FF2B5EF4-FFF2-40B4-BE49-F238E27FC236}">
                <a16:creationId xmlns:a16="http://schemas.microsoft.com/office/drawing/2014/main" id="{DEDD3D8F-CE38-4F99-A77B-B20818FE4C8D}"/>
              </a:ext>
            </a:extLst>
          </p:cNvPr>
          <p:cNvSpPr txBox="1"/>
          <p:nvPr/>
        </p:nvSpPr>
        <p:spPr>
          <a:xfrm>
            <a:off x="0" y="956694"/>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A open-source, scalable, stream ingestion platform offered as managed service on Azure HDInsight</a:t>
            </a:r>
          </a:p>
        </p:txBody>
      </p:sp>
      <p:sp>
        <p:nvSpPr>
          <p:cNvPr id="6" name="TextBox 5">
            <a:extLst>
              <a:ext uri="{FF2B5EF4-FFF2-40B4-BE49-F238E27FC236}">
                <a16:creationId xmlns:a16="http://schemas.microsoft.com/office/drawing/2014/main" id="{4B73F250-D94B-49A7-B1D8-3011A2DF6C4A}"/>
              </a:ext>
            </a:extLst>
          </p:cNvPr>
          <p:cNvSpPr txBox="1"/>
          <p:nvPr/>
        </p:nvSpPr>
        <p:spPr>
          <a:xfrm>
            <a:off x="0" y="1949638"/>
            <a:ext cx="7387696" cy="3873368"/>
          </a:xfrm>
          <a:prstGeom prst="rect">
            <a:avLst/>
          </a:prstGeom>
          <a:noFill/>
        </p:spPr>
        <p:txBody>
          <a:bodyPr wrap="square" lIns="182880" tIns="146304" rIns="182880" bIns="146304" rtlCol="0">
            <a:spAutoFit/>
          </a:bodyPr>
          <a:lstStyle/>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Azure: Only public cloud to offer Apache Kafka as a managed service.</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Can be provisioned directly from the Azure Portal</a:t>
            </a:r>
          </a:p>
          <a:p>
            <a:pPr marL="1098361" marR="0" lvl="2"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Apache Kafka is one of the seven HDInsight Cluster Types.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Clusters can be scaled within minutes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99.9% SLA</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 additional charge for running Kafka clusters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Out-of-box management using Azure Operations Management Suite (OMS)</a:t>
            </a:r>
          </a:p>
        </p:txBody>
      </p:sp>
      <p:grpSp>
        <p:nvGrpSpPr>
          <p:cNvPr id="3" name="Group 2">
            <a:extLst>
              <a:ext uri="{FF2B5EF4-FFF2-40B4-BE49-F238E27FC236}">
                <a16:creationId xmlns:a16="http://schemas.microsoft.com/office/drawing/2014/main" id="{0328B7C0-6082-4301-82E6-B0E096157176}"/>
              </a:ext>
            </a:extLst>
          </p:cNvPr>
          <p:cNvGrpSpPr/>
          <p:nvPr/>
        </p:nvGrpSpPr>
        <p:grpSpPr>
          <a:xfrm>
            <a:off x="8193495" y="1531900"/>
            <a:ext cx="3422854" cy="4269626"/>
            <a:chOff x="8501066" y="1357333"/>
            <a:chExt cx="3422854" cy="4269626"/>
          </a:xfrm>
        </p:grpSpPr>
        <p:pic>
          <p:nvPicPr>
            <p:cNvPr id="5126" name="Picture 6" descr="https://pbs.twimg.com/profile_images/928135110217441280/voCtWZjZ.jpg">
              <a:extLst>
                <a:ext uri="{FF2B5EF4-FFF2-40B4-BE49-F238E27FC236}">
                  <a16:creationId xmlns:a16="http://schemas.microsoft.com/office/drawing/2014/main" id="{A3BADDCB-2F09-4413-88F4-F6E908090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9943" y="1357333"/>
              <a:ext cx="2994485" cy="299448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www.vectorlogo.zone/logos/apache_kafka/apache_kafka-card.png">
              <a:extLst>
                <a:ext uri="{FF2B5EF4-FFF2-40B4-BE49-F238E27FC236}">
                  <a16:creationId xmlns:a16="http://schemas.microsoft.com/office/drawing/2014/main" id="{DC5C82D5-B87F-40A7-A99B-663F8287FD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1066" y="3915532"/>
              <a:ext cx="3422854" cy="17114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6039820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3211-BB67-4E11-AF67-07560BCB0EBE}"/>
              </a:ext>
            </a:extLst>
          </p:cNvPr>
          <p:cNvSpPr>
            <a:spLocks noGrp="1"/>
          </p:cNvSpPr>
          <p:nvPr>
            <p:ph type="title"/>
          </p:nvPr>
        </p:nvSpPr>
        <p:spPr>
          <a:xfrm>
            <a:off x="268080" y="226175"/>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Provisioning Apache Kafka on HDInsight</a:t>
            </a:r>
          </a:p>
        </p:txBody>
      </p:sp>
      <p:sp>
        <p:nvSpPr>
          <p:cNvPr id="6" name="TextBox 5">
            <a:extLst>
              <a:ext uri="{FF2B5EF4-FFF2-40B4-BE49-F238E27FC236}">
                <a16:creationId xmlns:a16="http://schemas.microsoft.com/office/drawing/2014/main" id="{4B73F250-D94B-49A7-B1D8-3011A2DF6C4A}"/>
              </a:ext>
            </a:extLst>
          </p:cNvPr>
          <p:cNvSpPr txBox="1"/>
          <p:nvPr/>
        </p:nvSpPr>
        <p:spPr>
          <a:xfrm>
            <a:off x="0" y="1738451"/>
            <a:ext cx="7337500" cy="3745128"/>
          </a:xfrm>
          <a:prstGeom prst="rect">
            <a:avLst/>
          </a:prstGeom>
          <a:noFill/>
        </p:spPr>
        <p:txBody>
          <a:bodyPr wrap="square" lIns="182880" tIns="146304" rIns="182880" bIns="146304" rtlCol="0">
            <a:spAutoFit/>
          </a:bodyPr>
          <a:lstStyle/>
          <a:p>
            <a:pPr marL="641161" marR="0" lvl="1"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 typical HDInsight Kafka cluster consists of:</a:t>
            </a:r>
          </a:p>
          <a:p>
            <a:pPr marL="1098361" marR="0" lvl="2"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3 or more worker nodes (at least 3 for data high availability)</a:t>
            </a:r>
          </a:p>
          <a:p>
            <a:pPr marL="1098361" marR="0" lvl="2"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2 head nodes (for redundancy)</a:t>
            </a:r>
          </a:p>
          <a:p>
            <a:pPr marL="1098361" marR="0" lvl="2"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3 Zookeeper nodes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Kafka is I/O heavy, so </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Azure Managed Disks</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 are used – for high throughput and more storage per node. </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Can deploy Apache Kafka on HDInsight clusters with managed disks straight from Azure portal.</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Disks/node can be configured during HDInsight cluster creation (up to 16 TB per node)</a:t>
            </a:r>
          </a:p>
        </p:txBody>
      </p:sp>
      <p:pic>
        <p:nvPicPr>
          <p:cNvPr id="3" name="Picture 2">
            <a:extLst>
              <a:ext uri="{FF2B5EF4-FFF2-40B4-BE49-F238E27FC236}">
                <a16:creationId xmlns:a16="http://schemas.microsoft.com/office/drawing/2014/main" id="{9E4F3570-8357-452A-8421-82F5943EF0E2}"/>
              </a:ext>
            </a:extLst>
          </p:cNvPr>
          <p:cNvPicPr>
            <a:picLocks noChangeAspect="1"/>
          </p:cNvPicPr>
          <p:nvPr/>
        </p:nvPicPr>
        <p:blipFill>
          <a:blip r:embed="rId4"/>
          <a:stretch>
            <a:fillRect/>
          </a:stretch>
        </p:blipFill>
        <p:spPr>
          <a:xfrm>
            <a:off x="7224124" y="972210"/>
            <a:ext cx="4699795" cy="5644145"/>
          </a:xfrm>
          <a:prstGeom prst="rect">
            <a:avLst/>
          </a:prstGeom>
          <a:ln>
            <a:solidFill>
              <a:schemeClr val="bg2">
                <a:lumMod val="50000"/>
              </a:schemeClr>
            </a:solidFill>
          </a:ln>
        </p:spPr>
      </p:pic>
    </p:spTree>
    <p:extLst>
      <p:ext uri="{BB962C8B-B14F-4D97-AF65-F5344CB8AC3E}">
        <p14:creationId xmlns:p14="http://schemas.microsoft.com/office/powerpoint/2010/main" val="314046370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D340-0F4C-4732-A7FC-32EE591E6BDC}"/>
              </a:ext>
            </a:extLst>
          </p:cNvPr>
          <p:cNvSpPr>
            <a:spLocks noGrp="1"/>
          </p:cNvSpPr>
          <p:nvPr>
            <p:ph type="title"/>
          </p:nvPr>
        </p:nvSpPr>
        <p:spPr>
          <a:xfrm>
            <a:off x="0" y="289512"/>
            <a:ext cx="12192000" cy="899665"/>
          </a:xfrm>
        </p:spPr>
        <p:txBody>
          <a:bodyPr vert="horz" wrap="square" lIns="146304" tIns="91440" rIns="146304" bIns="91440" rtlCol="0" anchor="ctr">
            <a:noAutofit/>
          </a:bodyPr>
          <a:lstStyle/>
          <a:p>
            <a:r>
              <a:rPr lang="en-US" sz="2400" cap="all" spc="800">
                <a:solidFill>
                  <a:srgbClr val="0078D7"/>
                </a:solidFill>
                <a:latin typeface="Segoe UI Light" charset="0"/>
                <a:cs typeface="Segoe UI Light" charset="0"/>
              </a:rPr>
              <a:t>Kafka on HDInsight–Spark &amp; STORM Integration</a:t>
            </a:r>
          </a:p>
        </p:txBody>
      </p:sp>
      <p:sp>
        <p:nvSpPr>
          <p:cNvPr id="7" name="Rectangle 6">
            <a:extLst>
              <a:ext uri="{FF2B5EF4-FFF2-40B4-BE49-F238E27FC236}">
                <a16:creationId xmlns:a16="http://schemas.microsoft.com/office/drawing/2014/main" id="{190A04DC-9B5B-413D-8E81-2CF8E83153C3}"/>
              </a:ext>
            </a:extLst>
          </p:cNvPr>
          <p:cNvSpPr/>
          <p:nvPr/>
        </p:nvSpPr>
        <p:spPr>
          <a:xfrm>
            <a:off x="29583" y="2369882"/>
            <a:ext cx="6185569" cy="2677656"/>
          </a:xfrm>
          <a:prstGeom prst="rect">
            <a:avLst/>
          </a:prstGeom>
        </p:spPr>
        <p:txBody>
          <a:bodyPr wrap="square">
            <a:spAutoFit/>
          </a:bodyPr>
          <a:lstStyle/>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Apache Kafka on HDInsight: No direct connector to Apache Storm/Spark on HDInsight.</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However, samples are provided:</a:t>
            </a:r>
          </a:p>
          <a:p>
            <a:pPr marL="1098361" marR="0" lvl="2"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Use Spark Structured Streaming with Kafka on HDInsight</a:t>
            </a:r>
            <a:endPar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1098361" marR="0" lvl="2"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4"/>
              </a:rPr>
              <a:t>Use Apache Kafka with Storm on HDInsight</a:t>
            </a:r>
            <a:endPar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 name="TextBox 31">
            <a:extLst>
              <a:ext uri="{FF2B5EF4-FFF2-40B4-BE49-F238E27FC236}">
                <a16:creationId xmlns:a16="http://schemas.microsoft.com/office/drawing/2014/main" id="{45DC29F8-8E46-4E10-97BC-FB854E238B8E}"/>
              </a:ext>
            </a:extLst>
          </p:cNvPr>
          <p:cNvSpPr txBox="1"/>
          <p:nvPr/>
        </p:nvSpPr>
        <p:spPr>
          <a:xfrm>
            <a:off x="9077071" y="3228323"/>
            <a:ext cx="810696"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HDInsight public gateway</a:t>
            </a:r>
          </a:p>
        </p:txBody>
      </p:sp>
      <p:grpSp>
        <p:nvGrpSpPr>
          <p:cNvPr id="41" name="Group 40">
            <a:extLst>
              <a:ext uri="{FF2B5EF4-FFF2-40B4-BE49-F238E27FC236}">
                <a16:creationId xmlns:a16="http://schemas.microsoft.com/office/drawing/2014/main" id="{CA083747-9F81-41FA-87A6-27865BB9AD3A}"/>
              </a:ext>
            </a:extLst>
          </p:cNvPr>
          <p:cNvGrpSpPr/>
          <p:nvPr/>
        </p:nvGrpSpPr>
        <p:grpSpPr>
          <a:xfrm>
            <a:off x="7459578" y="1742540"/>
            <a:ext cx="4283084" cy="1721202"/>
            <a:chOff x="7315200" y="1401718"/>
            <a:chExt cx="4283084" cy="1721202"/>
          </a:xfrm>
        </p:grpSpPr>
        <p:grpSp>
          <p:nvGrpSpPr>
            <p:cNvPr id="9" name="Group 8">
              <a:extLst>
                <a:ext uri="{FF2B5EF4-FFF2-40B4-BE49-F238E27FC236}">
                  <a16:creationId xmlns:a16="http://schemas.microsoft.com/office/drawing/2014/main" id="{BD7197C6-41D0-4FEA-A265-FFD86F4F6558}"/>
                </a:ext>
              </a:extLst>
            </p:cNvPr>
            <p:cNvGrpSpPr>
              <a:grpSpLocks noChangeAspect="1"/>
            </p:cNvGrpSpPr>
            <p:nvPr/>
          </p:nvGrpSpPr>
          <p:grpSpPr>
            <a:xfrm>
              <a:off x="7392234" y="1480269"/>
              <a:ext cx="987215" cy="365041"/>
              <a:chOff x="5948307" y="1387462"/>
              <a:chExt cx="753774" cy="278722"/>
            </a:xfrm>
          </p:grpSpPr>
          <p:pic>
            <p:nvPicPr>
              <p:cNvPr id="10" name="Picture 2" descr="https://www.vectorlogo.zone/logos/apache_kafka/apache_kafka-card.png">
                <a:extLst>
                  <a:ext uri="{FF2B5EF4-FFF2-40B4-BE49-F238E27FC236}">
                    <a16:creationId xmlns:a16="http://schemas.microsoft.com/office/drawing/2014/main" id="{FBE49BFC-7F7A-4AD4-9582-09F3013E2EC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4349" y="1410388"/>
                <a:ext cx="467732" cy="2338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pbs.twimg.com/profile_images/928135110217441280/voCtWZjZ.jpg">
                <a:extLst>
                  <a:ext uri="{FF2B5EF4-FFF2-40B4-BE49-F238E27FC236}">
                    <a16:creationId xmlns:a16="http://schemas.microsoft.com/office/drawing/2014/main" id="{45E1E383-3394-4DBD-830C-57D7B67041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8307" y="1387462"/>
                <a:ext cx="278722" cy="278722"/>
              </a:xfrm>
              <a:prstGeom prst="rect">
                <a:avLst/>
              </a:prstGeom>
              <a:noFill/>
              <a:extLst>
                <a:ext uri="{909E8E84-426E-40DD-AFC4-6F175D3DCCD1}">
                  <a14:hiddenFill xmlns:a14="http://schemas.microsoft.com/office/drawing/2010/main">
                    <a:solidFill>
                      <a:srgbClr val="FFFFFF"/>
                    </a:solidFill>
                  </a14:hiddenFill>
                </a:ext>
              </a:extLst>
            </p:spPr>
          </p:pic>
        </p:grpSp>
        <p:pic>
          <p:nvPicPr>
            <p:cNvPr id="9224" name="Picture 8" descr="http://www.pvhc.net/img110/cmqgrmcerznforkznivd.png">
              <a:extLst>
                <a:ext uri="{FF2B5EF4-FFF2-40B4-BE49-F238E27FC236}">
                  <a16:creationId xmlns:a16="http://schemas.microsoft.com/office/drawing/2014/main" id="{9344D1EE-ABEB-4565-84E9-9B7A81BA943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90821" y="2498532"/>
              <a:ext cx="494440" cy="49444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https://overview.azureedge.net/cdn/Virtual%20Network.png">
              <a:extLst>
                <a:ext uri="{FF2B5EF4-FFF2-40B4-BE49-F238E27FC236}">
                  <a16:creationId xmlns:a16="http://schemas.microsoft.com/office/drawing/2014/main" id="{FC7CBD35-34C7-477F-9397-39F6714BC07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850515" y="2390706"/>
              <a:ext cx="451180" cy="45118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560441-DC57-40C1-A4A8-18E6E2CA190A}"/>
                </a:ext>
              </a:extLst>
            </p:cNvPr>
            <p:cNvSpPr/>
            <p:nvPr/>
          </p:nvSpPr>
          <p:spPr bwMode="auto">
            <a:xfrm>
              <a:off x="7315200" y="1401718"/>
              <a:ext cx="3807614" cy="1227626"/>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 name="Straight Arrow Connector 21">
              <a:extLst>
                <a:ext uri="{FF2B5EF4-FFF2-40B4-BE49-F238E27FC236}">
                  <a16:creationId xmlns:a16="http://schemas.microsoft.com/office/drawing/2014/main" id="{2AA54A4F-983A-4493-8503-447E6C2FFE3A}"/>
                </a:ext>
              </a:extLst>
            </p:cNvPr>
            <p:cNvCxnSpPr>
              <a:cxnSpLocks/>
              <a:stCxn id="9224" idx="0"/>
            </p:cNvCxnSpPr>
            <p:nvPr/>
          </p:nvCxnSpPr>
          <p:spPr>
            <a:xfrm flipH="1" flipV="1">
              <a:off x="8293012" y="1829824"/>
              <a:ext cx="1045029" cy="668708"/>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0F53361-B9AA-4AE0-B3B7-0FE90FCEC0B9}"/>
                </a:ext>
              </a:extLst>
            </p:cNvPr>
            <p:cNvCxnSpPr>
              <a:stCxn id="9224" idx="0"/>
            </p:cNvCxnSpPr>
            <p:nvPr/>
          </p:nvCxnSpPr>
          <p:spPr>
            <a:xfrm flipV="1">
              <a:off x="9338041" y="1877427"/>
              <a:ext cx="983151" cy="62110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CF8D2E2-4882-45E0-9EAF-B69FB4B43F0D}"/>
                </a:ext>
              </a:extLst>
            </p:cNvPr>
            <p:cNvSpPr txBox="1"/>
            <p:nvPr/>
          </p:nvSpPr>
          <p:spPr>
            <a:xfrm>
              <a:off x="10542867" y="2645387"/>
              <a:ext cx="1055417" cy="4062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Virtual Network</a:t>
              </a:r>
            </a:p>
          </p:txBody>
        </p:sp>
        <p:cxnSp>
          <p:nvCxnSpPr>
            <p:cNvPr id="30" name="Straight Arrow Connector 29">
              <a:extLst>
                <a:ext uri="{FF2B5EF4-FFF2-40B4-BE49-F238E27FC236}">
                  <a16:creationId xmlns:a16="http://schemas.microsoft.com/office/drawing/2014/main" id="{805E81D6-D6DC-40D8-802F-85066A2F2EA0}"/>
                </a:ext>
              </a:extLst>
            </p:cNvPr>
            <p:cNvCxnSpPr/>
            <p:nvPr/>
          </p:nvCxnSpPr>
          <p:spPr>
            <a:xfrm>
              <a:off x="7672710" y="2960608"/>
              <a:ext cx="143691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97D31C4-77B6-42F2-9D6A-25F0FAD8F7EA}"/>
                </a:ext>
              </a:extLst>
            </p:cNvPr>
            <p:cNvSpPr txBox="1"/>
            <p:nvPr/>
          </p:nvSpPr>
          <p:spPr>
            <a:xfrm>
              <a:off x="7998137" y="2813605"/>
              <a:ext cx="721351" cy="309315"/>
            </a:xfrm>
            <a:prstGeom prst="rect">
              <a:avLst/>
            </a:prstGeom>
            <a:solidFill>
              <a:schemeClr val="bg1"/>
            </a:solidFill>
          </p:spPr>
          <p:txBody>
            <a:bodyPr wrap="none" lIns="0" tIns="91440" rIns="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Internet Traffic</a:t>
              </a:r>
            </a:p>
          </p:txBody>
        </p:sp>
        <p:pic>
          <p:nvPicPr>
            <p:cNvPr id="26" name="Picture 6" descr="https://pbs.twimg.com/profile_images/928135110217441280/voCtWZjZ.jpg">
              <a:extLst>
                <a:ext uri="{FF2B5EF4-FFF2-40B4-BE49-F238E27FC236}">
                  <a16:creationId xmlns:a16="http://schemas.microsoft.com/office/drawing/2014/main" id="{E0B11A8B-A3C1-49F3-A5FD-1BF4B6A36E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71941" y="1487144"/>
              <a:ext cx="365041" cy="365041"/>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a:extLst>
                <a:ext uri="{FF2B5EF4-FFF2-40B4-BE49-F238E27FC236}">
                  <a16:creationId xmlns:a16="http://schemas.microsoft.com/office/drawing/2014/main" id="{617EA45F-6F7E-4FC8-AD45-88CDC5CCF89B}"/>
                </a:ext>
              </a:extLst>
            </p:cNvPr>
            <p:cNvCxnSpPr>
              <a:cxnSpLocks/>
            </p:cNvCxnSpPr>
            <p:nvPr/>
          </p:nvCxnSpPr>
          <p:spPr>
            <a:xfrm>
              <a:off x="8510074" y="1663443"/>
              <a:ext cx="1463040" cy="144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21FF689-D41A-4E4A-8078-4C536304E848}"/>
                </a:ext>
              </a:extLst>
            </p:cNvPr>
            <p:cNvSpPr txBox="1"/>
            <p:nvPr/>
          </p:nvSpPr>
          <p:spPr>
            <a:xfrm>
              <a:off x="8706959" y="1410480"/>
              <a:ext cx="112435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Direct Communication</a:t>
              </a:r>
            </a:p>
          </p:txBody>
        </p:sp>
      </p:grpSp>
      <p:sp>
        <p:nvSpPr>
          <p:cNvPr id="47" name="TextBox 46">
            <a:extLst>
              <a:ext uri="{FF2B5EF4-FFF2-40B4-BE49-F238E27FC236}">
                <a16:creationId xmlns:a16="http://schemas.microsoft.com/office/drawing/2014/main" id="{67B3875D-C587-46D4-B5FD-C84AF999D922}"/>
              </a:ext>
            </a:extLst>
          </p:cNvPr>
          <p:cNvSpPr txBox="1"/>
          <p:nvPr/>
        </p:nvSpPr>
        <p:spPr>
          <a:xfrm>
            <a:off x="9009465" y="5897046"/>
            <a:ext cx="810696"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HDInsight public gateway</a:t>
            </a:r>
          </a:p>
        </p:txBody>
      </p:sp>
      <p:grpSp>
        <p:nvGrpSpPr>
          <p:cNvPr id="48" name="Group 47">
            <a:extLst>
              <a:ext uri="{FF2B5EF4-FFF2-40B4-BE49-F238E27FC236}">
                <a16:creationId xmlns:a16="http://schemas.microsoft.com/office/drawing/2014/main" id="{03F22005-775D-4BE4-B799-D35BBAFF2950}"/>
              </a:ext>
            </a:extLst>
          </p:cNvPr>
          <p:cNvGrpSpPr/>
          <p:nvPr/>
        </p:nvGrpSpPr>
        <p:grpSpPr>
          <a:xfrm>
            <a:off x="7391971" y="4411263"/>
            <a:ext cx="4496214" cy="1721202"/>
            <a:chOff x="7315199" y="1401718"/>
            <a:chExt cx="4496214" cy="1721202"/>
          </a:xfrm>
        </p:grpSpPr>
        <p:grpSp>
          <p:nvGrpSpPr>
            <p:cNvPr id="49" name="Group 48">
              <a:extLst>
                <a:ext uri="{FF2B5EF4-FFF2-40B4-BE49-F238E27FC236}">
                  <a16:creationId xmlns:a16="http://schemas.microsoft.com/office/drawing/2014/main" id="{AD66CEA8-7A93-4AB4-B373-6FCD35E19357}"/>
                </a:ext>
              </a:extLst>
            </p:cNvPr>
            <p:cNvGrpSpPr>
              <a:grpSpLocks noChangeAspect="1"/>
            </p:cNvGrpSpPr>
            <p:nvPr/>
          </p:nvGrpSpPr>
          <p:grpSpPr>
            <a:xfrm>
              <a:off x="7392234" y="1480269"/>
              <a:ext cx="987215" cy="365041"/>
              <a:chOff x="5948307" y="1387462"/>
              <a:chExt cx="753774" cy="278722"/>
            </a:xfrm>
          </p:grpSpPr>
          <p:pic>
            <p:nvPicPr>
              <p:cNvPr id="63" name="Picture 2" descr="https://www.vectorlogo.zone/logos/apache_kafka/apache_kafka-card.png">
                <a:extLst>
                  <a:ext uri="{FF2B5EF4-FFF2-40B4-BE49-F238E27FC236}">
                    <a16:creationId xmlns:a16="http://schemas.microsoft.com/office/drawing/2014/main" id="{72AC5F08-C8F9-4CBA-B861-E9DC4D63DD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4349" y="1410388"/>
                <a:ext cx="467732" cy="23386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descr="https://pbs.twimg.com/profile_images/928135110217441280/voCtWZjZ.jpg">
                <a:extLst>
                  <a:ext uri="{FF2B5EF4-FFF2-40B4-BE49-F238E27FC236}">
                    <a16:creationId xmlns:a16="http://schemas.microsoft.com/office/drawing/2014/main" id="{D99C01F4-6916-4D23-93DF-C2439D1D23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8307" y="1387462"/>
                <a:ext cx="278722" cy="278722"/>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8" descr="http://www.pvhc.net/img110/cmqgrmcerznforkznivd.png">
              <a:extLst>
                <a:ext uri="{FF2B5EF4-FFF2-40B4-BE49-F238E27FC236}">
                  <a16:creationId xmlns:a16="http://schemas.microsoft.com/office/drawing/2014/main" id="{E0CB2CC4-FE2D-47CA-BD6C-AFDCABA1B4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90821" y="2498532"/>
              <a:ext cx="494440" cy="4944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0" descr="https://overview.azureedge.net/cdn/Virtual%20Network.png">
              <a:extLst>
                <a:ext uri="{FF2B5EF4-FFF2-40B4-BE49-F238E27FC236}">
                  <a16:creationId xmlns:a16="http://schemas.microsoft.com/office/drawing/2014/main" id="{B6F31EC5-E678-494B-99B9-FFBF9EC8131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59897" y="2390706"/>
              <a:ext cx="451180" cy="45118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EB68475-C419-4F8B-8AC3-880225F5FAA7}"/>
                </a:ext>
              </a:extLst>
            </p:cNvPr>
            <p:cNvSpPr/>
            <p:nvPr/>
          </p:nvSpPr>
          <p:spPr bwMode="auto">
            <a:xfrm>
              <a:off x="7315199" y="1401718"/>
              <a:ext cx="4144593" cy="1227626"/>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3" name="Straight Arrow Connector 52">
              <a:extLst>
                <a:ext uri="{FF2B5EF4-FFF2-40B4-BE49-F238E27FC236}">
                  <a16:creationId xmlns:a16="http://schemas.microsoft.com/office/drawing/2014/main" id="{58E440D4-BE43-4313-AF58-5C4029403C23}"/>
                </a:ext>
              </a:extLst>
            </p:cNvPr>
            <p:cNvCxnSpPr>
              <a:cxnSpLocks/>
              <a:stCxn id="50" idx="0"/>
            </p:cNvCxnSpPr>
            <p:nvPr/>
          </p:nvCxnSpPr>
          <p:spPr>
            <a:xfrm flipH="1" flipV="1">
              <a:off x="8293012" y="1829824"/>
              <a:ext cx="1045029" cy="668708"/>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584F46F-9FC7-4817-8B94-524A67303697}"/>
                </a:ext>
              </a:extLst>
            </p:cNvPr>
            <p:cNvCxnSpPr>
              <a:stCxn id="50" idx="0"/>
            </p:cNvCxnSpPr>
            <p:nvPr/>
          </p:nvCxnSpPr>
          <p:spPr>
            <a:xfrm flipV="1">
              <a:off x="9338041" y="1877427"/>
              <a:ext cx="983151" cy="62110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EAEDC2-6C8C-4666-9220-46A2D69B8B9D}"/>
                </a:ext>
              </a:extLst>
            </p:cNvPr>
            <p:cNvSpPr txBox="1"/>
            <p:nvPr/>
          </p:nvSpPr>
          <p:spPr>
            <a:xfrm>
              <a:off x="10755996" y="2583512"/>
              <a:ext cx="1055417" cy="4062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Virtual Network</a:t>
              </a:r>
            </a:p>
          </p:txBody>
        </p:sp>
        <p:cxnSp>
          <p:nvCxnSpPr>
            <p:cNvPr id="56" name="Straight Arrow Connector 55">
              <a:extLst>
                <a:ext uri="{FF2B5EF4-FFF2-40B4-BE49-F238E27FC236}">
                  <a16:creationId xmlns:a16="http://schemas.microsoft.com/office/drawing/2014/main" id="{0E1A1C00-2F8A-4EC8-99E6-BF12E0B67998}"/>
                </a:ext>
              </a:extLst>
            </p:cNvPr>
            <p:cNvCxnSpPr/>
            <p:nvPr/>
          </p:nvCxnSpPr>
          <p:spPr>
            <a:xfrm>
              <a:off x="7672710" y="2960608"/>
              <a:ext cx="143691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E5DE2AC-6286-4E73-B6EE-A2FBEED519C5}"/>
                </a:ext>
              </a:extLst>
            </p:cNvPr>
            <p:cNvSpPr txBox="1"/>
            <p:nvPr/>
          </p:nvSpPr>
          <p:spPr>
            <a:xfrm>
              <a:off x="7998137" y="2813605"/>
              <a:ext cx="721351" cy="309315"/>
            </a:xfrm>
            <a:prstGeom prst="rect">
              <a:avLst/>
            </a:prstGeom>
            <a:solidFill>
              <a:schemeClr val="bg1"/>
            </a:solidFill>
          </p:spPr>
          <p:txBody>
            <a:bodyPr wrap="none" lIns="0" tIns="91440" rIns="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Internet Traffic</a:t>
              </a:r>
            </a:p>
          </p:txBody>
        </p:sp>
        <p:pic>
          <p:nvPicPr>
            <p:cNvPr id="61" name="Picture 6" descr="https://pbs.twimg.com/profile_images/928135110217441280/voCtWZjZ.jpg">
              <a:extLst>
                <a:ext uri="{FF2B5EF4-FFF2-40B4-BE49-F238E27FC236}">
                  <a16:creationId xmlns:a16="http://schemas.microsoft.com/office/drawing/2014/main" id="{B90AB03D-5863-468D-9F7B-F4B699030C2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71941" y="1487144"/>
              <a:ext cx="365041" cy="36504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Arrow Connector 58">
              <a:extLst>
                <a:ext uri="{FF2B5EF4-FFF2-40B4-BE49-F238E27FC236}">
                  <a16:creationId xmlns:a16="http://schemas.microsoft.com/office/drawing/2014/main" id="{28F56F2A-0AC1-4357-AA33-9DD48D8807BE}"/>
                </a:ext>
              </a:extLst>
            </p:cNvPr>
            <p:cNvCxnSpPr>
              <a:cxnSpLocks/>
            </p:cNvCxnSpPr>
            <p:nvPr/>
          </p:nvCxnSpPr>
          <p:spPr>
            <a:xfrm>
              <a:off x="8510074" y="1663443"/>
              <a:ext cx="1463040" cy="144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673F432-5656-4482-BF29-58F682063244}"/>
                </a:ext>
              </a:extLst>
            </p:cNvPr>
            <p:cNvSpPr txBox="1"/>
            <p:nvPr/>
          </p:nvSpPr>
          <p:spPr>
            <a:xfrm>
              <a:off x="8706959" y="1403605"/>
              <a:ext cx="112435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Direct Communication</a:t>
              </a:r>
            </a:p>
          </p:txBody>
        </p:sp>
      </p:grpSp>
      <p:pic>
        <p:nvPicPr>
          <p:cNvPr id="9230" name="Picture 14" descr="http://storm.apache.org/images/logo.png">
            <a:extLst>
              <a:ext uri="{FF2B5EF4-FFF2-40B4-BE49-F238E27FC236}">
                <a16:creationId xmlns:a16="http://schemas.microsoft.com/office/drawing/2014/main" id="{7A2060E7-CBF4-44E5-8DC9-0A25D21A5ED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513754" y="4524222"/>
            <a:ext cx="962347" cy="3019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ABDA0CF-6B9E-48BC-9BCD-93A0268737A8}"/>
              </a:ext>
            </a:extLst>
          </p:cNvPr>
          <p:cNvPicPr>
            <a:picLocks noChangeAspect="1"/>
          </p:cNvPicPr>
          <p:nvPr/>
        </p:nvPicPr>
        <p:blipFill>
          <a:blip r:embed="rId10"/>
          <a:stretch>
            <a:fillRect/>
          </a:stretch>
        </p:blipFill>
        <p:spPr>
          <a:xfrm>
            <a:off x="10645208" y="1768167"/>
            <a:ext cx="514785" cy="521301"/>
          </a:xfrm>
          <a:prstGeom prst="rect">
            <a:avLst/>
          </a:prstGeom>
        </p:spPr>
      </p:pic>
    </p:spTree>
    <p:extLst>
      <p:ext uri="{BB962C8B-B14F-4D97-AF65-F5344CB8AC3E}">
        <p14:creationId xmlns:p14="http://schemas.microsoft.com/office/powerpoint/2010/main" val="329810745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D338-3EBF-43BB-BE6B-B16096E619B1}"/>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Spark streaming - Apache Kafka Integration</a:t>
            </a:r>
          </a:p>
        </p:txBody>
      </p:sp>
      <p:sp>
        <p:nvSpPr>
          <p:cNvPr id="3" name="Text Placeholder 2">
            <a:extLst>
              <a:ext uri="{FF2B5EF4-FFF2-40B4-BE49-F238E27FC236}">
                <a16:creationId xmlns:a16="http://schemas.microsoft.com/office/drawing/2014/main" id="{15C2D02C-A0DF-4C9A-A132-2550FBE9E10F}"/>
              </a:ext>
            </a:extLst>
          </p:cNvPr>
          <p:cNvSpPr>
            <a:spLocks noGrp="1"/>
          </p:cNvSpPr>
          <p:nvPr>
            <p:ph type="body" sz="quarter" idx="11"/>
          </p:nvPr>
        </p:nvSpPr>
        <p:spPr>
          <a:xfrm>
            <a:off x="267684" y="963482"/>
            <a:ext cx="11655078" cy="461665"/>
          </a:xfrm>
        </p:spPr>
        <p:txBody>
          <a:bodyPr vert="horz" wrap="square" lIns="146304" tIns="91440" rIns="146304" bIns="91440" rtlCol="0">
            <a:spAutoFit/>
          </a:bodyPr>
          <a:lstStyle/>
          <a:p>
            <a:pPr algn="ctr"/>
            <a:r>
              <a:rPr lang="en-US" sz="2000"/>
              <a:t>Spark Streaming provides a unified batch and streaming API to view Kafka data as </a:t>
            </a:r>
            <a:r>
              <a:rPr lang="en-US" sz="2000" err="1"/>
              <a:t>DataFrames</a:t>
            </a:r>
            <a:endParaRPr lang="en-US" sz="2000"/>
          </a:p>
        </p:txBody>
      </p:sp>
      <p:sp>
        <p:nvSpPr>
          <p:cNvPr id="5" name="Rectangle 1">
            <a:extLst>
              <a:ext uri="{FF2B5EF4-FFF2-40B4-BE49-F238E27FC236}">
                <a16:creationId xmlns:a16="http://schemas.microsoft.com/office/drawing/2014/main" id="{B4068AA4-EECB-4D52-8B03-44CF86C97400}"/>
              </a:ext>
            </a:extLst>
          </p:cNvPr>
          <p:cNvSpPr>
            <a:spLocks noChangeArrowheads="1"/>
          </p:cNvSpPr>
          <p:nvPr/>
        </p:nvSpPr>
        <p:spPr bwMode="auto">
          <a:xfrm>
            <a:off x="6283094" y="1905794"/>
            <a:ext cx="4936385" cy="1556180"/>
          </a:xfrm>
          <a:prstGeom prst="rect">
            <a:avLst/>
          </a:prstGeom>
          <a:noFill/>
          <a:ln>
            <a:noFill/>
          </a:ln>
          <a:effec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 Construct a streaming </a:t>
            </a:r>
            <a:r>
              <a:rPr kumimoji="0" lang="en-US" altLang="en-US" sz="1400" b="0" i="1" u="none" strike="noStrike" kern="1200" cap="none" spc="0" normalizeH="0" baseline="0" noProof="0" err="1">
                <a:ln>
                  <a:noFill/>
                </a:ln>
                <a:solidFill>
                  <a:srgbClr val="60A0B0"/>
                </a:solidFill>
                <a:effectLst/>
                <a:uLnTx/>
                <a:uFillTx/>
                <a:latin typeface="Calibri Light" panose="020F0302020204030204" pitchFamily="34" charset="0"/>
                <a:ea typeface="+mn-ea"/>
                <a:cs typeface="Calibri Light" panose="020F0302020204030204" pitchFamily="34" charset="0"/>
              </a:rPr>
              <a:t>DataFrame</a:t>
            </a: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that reads from topic1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err="1">
                <a:ln>
                  <a:noFill/>
                </a:ln>
                <a:solidFill>
                  <a:srgbClr val="007020"/>
                </a:solidFill>
                <a:effectLst/>
                <a:uLnTx/>
                <a:uFillTx/>
                <a:latin typeface="Calibri Light" panose="020F0302020204030204" pitchFamily="34" charset="0"/>
                <a:ea typeface="+mn-ea"/>
                <a:cs typeface="Calibri Light" panose="020F0302020204030204" pitchFamily="34" charset="0"/>
              </a:rPr>
              <a:t>val</a:t>
            </a:r>
            <a:r>
              <a:rPr kumimoji="0" lang="en-US" altLang="en-US" sz="1400" b="0" i="0" u="none" strike="noStrike" kern="1200" cap="none" spc="0" normalizeH="0" baseline="0" noProof="0">
                <a:ln>
                  <a:noFill/>
                </a:ln>
                <a:solidFill>
                  <a:srgbClr val="00702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df</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00702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spark</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readStream</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format</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option</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kafka.bootstrap.servers</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"host1:port1,host2:port2"</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option</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"subscribe"</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"topic1"</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startingOffsets</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"earliest"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load</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p>
        </p:txBody>
      </p:sp>
      <p:sp>
        <p:nvSpPr>
          <p:cNvPr id="8" name="Rectangle 1">
            <a:extLst>
              <a:ext uri="{FF2B5EF4-FFF2-40B4-BE49-F238E27FC236}">
                <a16:creationId xmlns:a16="http://schemas.microsoft.com/office/drawing/2014/main" id="{F66E87CD-9ACF-4F53-B071-B0429AF88F6F}"/>
              </a:ext>
            </a:extLst>
          </p:cNvPr>
          <p:cNvSpPr>
            <a:spLocks noChangeArrowheads="1"/>
          </p:cNvSpPr>
          <p:nvPr/>
        </p:nvSpPr>
        <p:spPr bwMode="auto">
          <a:xfrm>
            <a:off x="6012723" y="3958645"/>
            <a:ext cx="6029541" cy="1987067"/>
          </a:xfrm>
          <a:prstGeom prst="rect">
            <a:avLst/>
          </a:prstGeom>
          <a:noFill/>
          <a:ln>
            <a:solidFill>
              <a:schemeClr val="bg1">
                <a:lumMod val="85000"/>
              </a:schemeClr>
            </a:solidFill>
          </a:ln>
          <a:effec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 Write key-value data from a </a:t>
            </a:r>
            <a:r>
              <a:rPr kumimoji="0" lang="en-US" altLang="en-US" sz="1400" b="0" i="1" u="none" strike="noStrike" kern="1200" cap="none" spc="0" normalizeH="0" baseline="0" noProof="0" err="1">
                <a:ln>
                  <a:noFill/>
                </a:ln>
                <a:solidFill>
                  <a:srgbClr val="60A0B0"/>
                </a:solidFill>
                <a:effectLst/>
                <a:uLnTx/>
                <a:uFillTx/>
                <a:latin typeface="Calibri Light" panose="020F0302020204030204" pitchFamily="34" charset="0"/>
                <a:ea typeface="+mn-ea"/>
                <a:cs typeface="Calibri Light" panose="020F0302020204030204" pitchFamily="34" charset="0"/>
              </a:rPr>
              <a:t>DataFrame</a:t>
            </a: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to a Kafka topic specified in an option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query =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df</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selectExpr</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"CAST(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userId</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AS STRING) AS key", "</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to_json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(struct(*)) AS value" </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writeStream</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.format(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kafka.bootstrap.servers</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"host1:port1,host2:port2"</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"topic", "topic1"</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checkpointLocation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"/path/to/HDFS/</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dir</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.start()</a:t>
            </a:r>
          </a:p>
        </p:txBody>
      </p:sp>
      <p:graphicFrame>
        <p:nvGraphicFramePr>
          <p:cNvPr id="10" name="Table 9">
            <a:extLst>
              <a:ext uri="{FF2B5EF4-FFF2-40B4-BE49-F238E27FC236}">
                <a16:creationId xmlns:a16="http://schemas.microsoft.com/office/drawing/2014/main" id="{A6D04F64-A132-40D4-A0D3-8258B2D0947E}"/>
              </a:ext>
            </a:extLst>
          </p:cNvPr>
          <p:cNvGraphicFramePr>
            <a:graphicFrameLocks noGrp="1"/>
          </p:cNvGraphicFramePr>
          <p:nvPr>
            <p:extLst/>
          </p:nvPr>
        </p:nvGraphicFramePr>
        <p:xfrm>
          <a:off x="267684" y="3175145"/>
          <a:ext cx="5335144" cy="875208"/>
        </p:xfrm>
        <a:graphic>
          <a:graphicData uri="http://schemas.openxmlformats.org/drawingml/2006/table">
            <a:tbl>
              <a:tblPr firstRow="1" bandRow="1">
                <a:tableStyleId>{7DF18680-E054-41AD-8BC1-D1AEF772440D}</a:tableStyleId>
              </a:tblPr>
              <a:tblGrid>
                <a:gridCol w="1031278">
                  <a:extLst>
                    <a:ext uri="{9D8B030D-6E8A-4147-A177-3AD203B41FA5}">
                      <a16:colId xmlns:a16="http://schemas.microsoft.com/office/drawing/2014/main" val="1850527443"/>
                    </a:ext>
                  </a:extLst>
                </a:gridCol>
                <a:gridCol w="969401">
                  <a:extLst>
                    <a:ext uri="{9D8B030D-6E8A-4147-A177-3AD203B41FA5}">
                      <a16:colId xmlns:a16="http://schemas.microsoft.com/office/drawing/2014/main" val="518437794"/>
                    </a:ext>
                  </a:extLst>
                </a:gridCol>
                <a:gridCol w="842973">
                  <a:extLst>
                    <a:ext uri="{9D8B030D-6E8A-4147-A177-3AD203B41FA5}">
                      <a16:colId xmlns:a16="http://schemas.microsoft.com/office/drawing/2014/main" val="1385717949"/>
                    </a:ext>
                  </a:extLst>
                </a:gridCol>
                <a:gridCol w="813948">
                  <a:extLst>
                    <a:ext uri="{9D8B030D-6E8A-4147-A177-3AD203B41FA5}">
                      <a16:colId xmlns:a16="http://schemas.microsoft.com/office/drawing/2014/main" val="1866876610"/>
                    </a:ext>
                  </a:extLst>
                </a:gridCol>
                <a:gridCol w="646267">
                  <a:extLst>
                    <a:ext uri="{9D8B030D-6E8A-4147-A177-3AD203B41FA5}">
                      <a16:colId xmlns:a16="http://schemas.microsoft.com/office/drawing/2014/main" val="2884963265"/>
                    </a:ext>
                  </a:extLst>
                </a:gridCol>
                <a:gridCol w="1031277">
                  <a:extLst>
                    <a:ext uri="{9D8B030D-6E8A-4147-A177-3AD203B41FA5}">
                      <a16:colId xmlns:a16="http://schemas.microsoft.com/office/drawing/2014/main" val="2429961912"/>
                    </a:ext>
                  </a:extLst>
                </a:gridCol>
              </a:tblGrid>
              <a:tr h="291736">
                <a:tc>
                  <a:txBody>
                    <a:bodyPr/>
                    <a:lstStyle/>
                    <a:p>
                      <a:r>
                        <a:rPr lang="en-US" sz="1200"/>
                        <a:t>Key</a:t>
                      </a:r>
                      <a:endParaRPr lang="en-US" sz="1200">
                        <a:latin typeface="+mj-lt"/>
                      </a:endParaRPr>
                    </a:p>
                  </a:txBody>
                  <a:tcPr/>
                </a:tc>
                <a:tc>
                  <a:txBody>
                    <a:bodyPr/>
                    <a:lstStyle/>
                    <a:p>
                      <a:r>
                        <a:rPr lang="en-US" sz="1200"/>
                        <a:t>Value</a:t>
                      </a:r>
                      <a:endParaRPr lang="en-US" sz="1200">
                        <a:latin typeface="+mj-lt"/>
                      </a:endParaRPr>
                    </a:p>
                  </a:txBody>
                  <a:tcPr/>
                </a:tc>
                <a:tc>
                  <a:txBody>
                    <a:bodyPr/>
                    <a:lstStyle/>
                    <a:p>
                      <a:r>
                        <a:rPr lang="en-US" sz="1200"/>
                        <a:t>Topic</a:t>
                      </a:r>
                      <a:endParaRPr lang="en-US" sz="1200">
                        <a:latin typeface="+mj-lt"/>
                      </a:endParaRPr>
                    </a:p>
                  </a:txBody>
                  <a:tcPr/>
                </a:tc>
                <a:tc>
                  <a:txBody>
                    <a:bodyPr/>
                    <a:lstStyle/>
                    <a:p>
                      <a:r>
                        <a:rPr lang="en-US" sz="1200"/>
                        <a:t>Partition</a:t>
                      </a:r>
                      <a:endParaRPr lang="en-US" sz="1200">
                        <a:latin typeface="+mj-lt"/>
                      </a:endParaRPr>
                    </a:p>
                  </a:txBody>
                  <a:tcPr/>
                </a:tc>
                <a:tc>
                  <a:txBody>
                    <a:bodyPr/>
                    <a:lstStyle/>
                    <a:p>
                      <a:r>
                        <a:rPr lang="en-US" sz="1200"/>
                        <a:t>Offset</a:t>
                      </a:r>
                      <a:endParaRPr lang="en-US" sz="1200">
                        <a:latin typeface="+mj-lt"/>
                      </a:endParaRPr>
                    </a:p>
                  </a:txBody>
                  <a:tcPr/>
                </a:tc>
                <a:tc>
                  <a:txBody>
                    <a:bodyPr/>
                    <a:lstStyle/>
                    <a:p>
                      <a:r>
                        <a:rPr lang="en-US" sz="1200"/>
                        <a:t>timestamp</a:t>
                      </a:r>
                      <a:endParaRPr lang="en-US" sz="1200">
                        <a:latin typeface="+mj-lt"/>
                      </a:endParaRPr>
                    </a:p>
                  </a:txBody>
                  <a:tcPr/>
                </a:tc>
                <a:extLst>
                  <a:ext uri="{0D108BD9-81ED-4DB2-BD59-A6C34878D82A}">
                    <a16:rowId xmlns:a16="http://schemas.microsoft.com/office/drawing/2014/main" val="1711709457"/>
                  </a:ext>
                </a:extLst>
              </a:tr>
              <a:tr h="291736">
                <a:tc>
                  <a:txBody>
                    <a:bodyPr/>
                    <a:lstStyle/>
                    <a:p>
                      <a:r>
                        <a:rPr lang="en-US" sz="1200" i="1"/>
                        <a:t>[binary]</a:t>
                      </a:r>
                      <a:endParaRPr lang="en-US" sz="1200" i="1">
                        <a:latin typeface="+mj-lt"/>
                      </a:endParaRPr>
                    </a:p>
                  </a:txBody>
                  <a:tcPr/>
                </a:tc>
                <a:tc>
                  <a:txBody>
                    <a:bodyPr/>
                    <a:lstStyle/>
                    <a:p>
                      <a:r>
                        <a:rPr lang="en-US" sz="1200" i="1"/>
                        <a:t>[binary]</a:t>
                      </a:r>
                      <a:endParaRPr lang="en-US" sz="1200" i="1">
                        <a:latin typeface="+mj-lt"/>
                      </a:endParaRPr>
                    </a:p>
                  </a:txBody>
                  <a:tcPr/>
                </a:tc>
                <a:tc>
                  <a:txBody>
                    <a:bodyPr/>
                    <a:lstStyle/>
                    <a:p>
                      <a:r>
                        <a:rPr lang="en-US" sz="1200" i="1"/>
                        <a:t>“topic A”</a:t>
                      </a:r>
                      <a:endParaRPr lang="en-US" sz="1200" i="1">
                        <a:latin typeface="+mj-lt"/>
                      </a:endParaRPr>
                    </a:p>
                  </a:txBody>
                  <a:tcPr/>
                </a:tc>
                <a:tc>
                  <a:txBody>
                    <a:bodyPr/>
                    <a:lstStyle/>
                    <a:p>
                      <a:r>
                        <a:rPr lang="en-US" sz="1200" i="1"/>
                        <a:t>0</a:t>
                      </a:r>
                      <a:endParaRPr lang="en-US" sz="1200" i="1">
                        <a:latin typeface="+mj-lt"/>
                      </a:endParaRPr>
                    </a:p>
                  </a:txBody>
                  <a:tcPr/>
                </a:tc>
                <a:tc>
                  <a:txBody>
                    <a:bodyPr/>
                    <a:lstStyle/>
                    <a:p>
                      <a:r>
                        <a:rPr lang="en-US" sz="1200" i="1"/>
                        <a:t>345</a:t>
                      </a:r>
                      <a:endParaRPr lang="en-US" sz="1200" i="1">
                        <a:latin typeface="+mj-lt"/>
                      </a:endParaRPr>
                    </a:p>
                  </a:txBody>
                  <a:tcPr/>
                </a:tc>
                <a:tc>
                  <a:txBody>
                    <a:bodyPr/>
                    <a:lstStyle/>
                    <a:p>
                      <a:r>
                        <a:rPr lang="en-US" sz="1200" i="1"/>
                        <a:t>121322131</a:t>
                      </a:r>
                      <a:endParaRPr lang="en-US" sz="1200" i="1">
                        <a:latin typeface="+mj-lt"/>
                      </a:endParaRPr>
                    </a:p>
                  </a:txBody>
                  <a:tcPr/>
                </a:tc>
                <a:extLst>
                  <a:ext uri="{0D108BD9-81ED-4DB2-BD59-A6C34878D82A}">
                    <a16:rowId xmlns:a16="http://schemas.microsoft.com/office/drawing/2014/main" val="3741370669"/>
                  </a:ext>
                </a:extLst>
              </a:tr>
              <a:tr h="291736">
                <a:tc>
                  <a:txBody>
                    <a:bodyPr/>
                    <a:lstStyle/>
                    <a:p>
                      <a:r>
                        <a:rPr lang="en-US" sz="1200" i="1"/>
                        <a:t>[binary]</a:t>
                      </a:r>
                      <a:endParaRPr lang="en-US" sz="1200" i="1">
                        <a:latin typeface="+mj-lt"/>
                      </a:endParaRPr>
                    </a:p>
                  </a:txBody>
                  <a:tcPr/>
                </a:tc>
                <a:tc>
                  <a:txBody>
                    <a:bodyPr/>
                    <a:lstStyle/>
                    <a:p>
                      <a:r>
                        <a:rPr lang="en-US" sz="1200" i="1"/>
                        <a:t>[binary]</a:t>
                      </a:r>
                      <a:endParaRPr lang="en-US" sz="1200" i="1">
                        <a:latin typeface="+mj-lt"/>
                      </a:endParaRPr>
                    </a:p>
                  </a:txBody>
                  <a:tcPr/>
                </a:tc>
                <a:tc>
                  <a:txBody>
                    <a:bodyPr/>
                    <a:lstStyle/>
                    <a:p>
                      <a:r>
                        <a:rPr lang="en-US" sz="1200" i="1"/>
                        <a:t>“topic B”</a:t>
                      </a:r>
                      <a:endParaRPr lang="en-US" sz="1200" i="1">
                        <a:latin typeface="+mj-lt"/>
                      </a:endParaRPr>
                    </a:p>
                  </a:txBody>
                  <a:tcPr/>
                </a:tc>
                <a:tc>
                  <a:txBody>
                    <a:bodyPr/>
                    <a:lstStyle/>
                    <a:p>
                      <a:r>
                        <a:rPr lang="en-US" sz="1200" i="1"/>
                        <a:t>3</a:t>
                      </a:r>
                      <a:endParaRPr lang="en-US" sz="1200" i="1">
                        <a:latin typeface="+mj-lt"/>
                      </a:endParaRPr>
                    </a:p>
                  </a:txBody>
                  <a:tcPr/>
                </a:tc>
                <a:tc>
                  <a:txBody>
                    <a:bodyPr/>
                    <a:lstStyle/>
                    <a:p>
                      <a:r>
                        <a:rPr lang="en-US" sz="1200" i="1"/>
                        <a:t>2912</a:t>
                      </a:r>
                      <a:endParaRPr lang="en-US" sz="1200" i="1">
                        <a:latin typeface="+mj-lt"/>
                      </a:endParaRPr>
                    </a:p>
                  </a:txBody>
                  <a:tcPr/>
                </a:tc>
                <a:tc>
                  <a:txBody>
                    <a:bodyPr/>
                    <a:lstStyle/>
                    <a:p>
                      <a:r>
                        <a:rPr lang="en-US" sz="1200" i="1" dirty="0"/>
                        <a:t>12323344</a:t>
                      </a:r>
                      <a:endParaRPr lang="en-US" sz="1200" i="1" dirty="0">
                        <a:latin typeface="+mj-lt"/>
                      </a:endParaRPr>
                    </a:p>
                  </a:txBody>
                  <a:tcPr/>
                </a:tc>
                <a:extLst>
                  <a:ext uri="{0D108BD9-81ED-4DB2-BD59-A6C34878D82A}">
                    <a16:rowId xmlns:a16="http://schemas.microsoft.com/office/drawing/2014/main" val="2835765530"/>
                  </a:ext>
                </a:extLst>
              </a:tr>
            </a:tbl>
          </a:graphicData>
        </a:graphic>
      </p:graphicFrame>
      <p:sp>
        <p:nvSpPr>
          <p:cNvPr id="11" name="Rectangle 10">
            <a:extLst>
              <a:ext uri="{FF2B5EF4-FFF2-40B4-BE49-F238E27FC236}">
                <a16:creationId xmlns:a16="http://schemas.microsoft.com/office/drawing/2014/main" id="{6305F2F6-A92A-437E-A363-075C80A45EDC}"/>
              </a:ext>
            </a:extLst>
          </p:cNvPr>
          <p:cNvSpPr/>
          <p:nvPr/>
        </p:nvSpPr>
        <p:spPr bwMode="auto">
          <a:xfrm>
            <a:off x="6012723" y="1782646"/>
            <a:ext cx="6029541" cy="1679327"/>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TextBox 11">
            <a:extLst>
              <a:ext uri="{FF2B5EF4-FFF2-40B4-BE49-F238E27FC236}">
                <a16:creationId xmlns:a16="http://schemas.microsoft.com/office/drawing/2014/main" id="{F8BA26D3-A368-4711-8C30-25072BD17F77}"/>
              </a:ext>
            </a:extLst>
          </p:cNvPr>
          <p:cNvSpPr txBox="1"/>
          <p:nvPr/>
        </p:nvSpPr>
        <p:spPr>
          <a:xfrm>
            <a:off x="2000681" y="2795601"/>
            <a:ext cx="1752916"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Kafka Records</a:t>
            </a:r>
          </a:p>
        </p:txBody>
      </p:sp>
      <p:cxnSp>
        <p:nvCxnSpPr>
          <p:cNvPr id="14" name="Straight Arrow Connector 13">
            <a:extLst>
              <a:ext uri="{FF2B5EF4-FFF2-40B4-BE49-F238E27FC236}">
                <a16:creationId xmlns:a16="http://schemas.microsoft.com/office/drawing/2014/main" id="{F05EC482-F77A-43A6-8AEB-005B0248FF7F}"/>
              </a:ext>
            </a:extLst>
          </p:cNvPr>
          <p:cNvCxnSpPr>
            <a:cxnSpLocks/>
          </p:cNvCxnSpPr>
          <p:nvPr/>
        </p:nvCxnSpPr>
        <p:spPr>
          <a:xfrm flipV="1">
            <a:off x="4207615" y="2490541"/>
            <a:ext cx="1805108" cy="6846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CB66C95-3BFC-4970-A1C9-3F9D9DF6BCD7}"/>
              </a:ext>
            </a:extLst>
          </p:cNvPr>
          <p:cNvSpPr txBox="1"/>
          <p:nvPr/>
        </p:nvSpPr>
        <p:spPr>
          <a:xfrm>
            <a:off x="5840841" y="1435681"/>
            <a:ext cx="1814856"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Read from Kafka</a:t>
            </a:r>
          </a:p>
        </p:txBody>
      </p:sp>
      <p:sp>
        <p:nvSpPr>
          <p:cNvPr id="20" name="TextBox 19">
            <a:extLst>
              <a:ext uri="{FF2B5EF4-FFF2-40B4-BE49-F238E27FC236}">
                <a16:creationId xmlns:a16="http://schemas.microsoft.com/office/drawing/2014/main" id="{CE316712-7048-4788-9898-E1EB0BC625D2}"/>
              </a:ext>
            </a:extLst>
          </p:cNvPr>
          <p:cNvSpPr txBox="1"/>
          <p:nvPr/>
        </p:nvSpPr>
        <p:spPr>
          <a:xfrm>
            <a:off x="5888138" y="3603728"/>
            <a:ext cx="1600438"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Write to Kafka</a:t>
            </a:r>
          </a:p>
        </p:txBody>
      </p:sp>
      <p:pic>
        <p:nvPicPr>
          <p:cNvPr id="23" name="Picture 2" descr="https://www.vectorlogo.zone/logos/apache_kafka/apache_kafka-card.png">
            <a:extLst>
              <a:ext uri="{FF2B5EF4-FFF2-40B4-BE49-F238E27FC236}">
                <a16:creationId xmlns:a16="http://schemas.microsoft.com/office/drawing/2014/main" id="{8350B06B-0FCD-4C46-AFA8-1ABFE08537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4196" y="2465158"/>
            <a:ext cx="774002" cy="387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56137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APACHE KAFKA On HDInsight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Apache Kafka can be a good option</a:t>
            </a:r>
          </a:p>
        </p:txBody>
      </p:sp>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nvPr>
        </p:nvGraphicFramePr>
        <p:xfrm>
          <a:off x="555998" y="1576168"/>
          <a:ext cx="11159751" cy="5054595"/>
        </p:xfrm>
        <a:graphic>
          <a:graphicData uri="http://schemas.openxmlformats.org/drawingml/2006/table">
            <a:tbl>
              <a:tblPr firstRow="1" bandRow="1">
                <a:tableStyleId>{5C22544A-7EE6-4342-B048-85BDC9FD1C3A}</a:tableStyleId>
              </a:tblPr>
              <a:tblGrid>
                <a:gridCol w="3026938">
                  <a:extLst>
                    <a:ext uri="{9D8B030D-6E8A-4147-A177-3AD203B41FA5}">
                      <a16:colId xmlns:a16="http://schemas.microsoft.com/office/drawing/2014/main" val="3272501966"/>
                    </a:ext>
                  </a:extLst>
                </a:gridCol>
                <a:gridCol w="8132813">
                  <a:extLst>
                    <a:ext uri="{9D8B030D-6E8A-4147-A177-3AD203B41FA5}">
                      <a16:colId xmlns:a16="http://schemas.microsoft.com/office/drawing/2014/main" val="2459301866"/>
                    </a:ext>
                  </a:extLst>
                </a:gridCol>
              </a:tblGrid>
              <a:tr h="438844">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695932">
                <a:tc>
                  <a:txBody>
                    <a:bodyPr/>
                    <a:lstStyle/>
                    <a:p>
                      <a:r>
                        <a:rPr lang="en-US" sz="1600">
                          <a:latin typeface="Segoe UI Semilight" panose="020B0402040204020203" pitchFamily="34" charset="0"/>
                          <a:cs typeface="Segoe UI Semilight" panose="020B0402040204020203" pitchFamily="34" charset="0"/>
                        </a:rPr>
                        <a:t>A proven ingestion service</a:t>
                      </a:r>
                    </a:p>
                  </a:txBody>
                  <a:tcPr anchor="ctr"/>
                </a:tc>
                <a:tc>
                  <a:txBody>
                    <a:bodyPr/>
                    <a:lstStyle/>
                    <a:p>
                      <a:r>
                        <a:rPr lang="en-US" sz="1600">
                          <a:latin typeface="Segoe UI Semilight" panose="020B0402040204020203" pitchFamily="34" charset="0"/>
                          <a:cs typeface="Segoe UI Semilight" panose="020B0402040204020203" pitchFamily="34" charset="0"/>
                        </a:rPr>
                        <a:t>Apache Kafka is the de-facto leader in the big data stream ingestion space. It is used by the who-is-who of the modern internet companies. </a:t>
                      </a:r>
                      <a:r>
                        <a:rPr lang="en-US" sz="1600">
                          <a:latin typeface="Segoe UI Semilight" panose="020B0402040204020203" pitchFamily="34" charset="0"/>
                          <a:cs typeface="Segoe UI Semilight" panose="020B0402040204020203" pitchFamily="34" charset="0"/>
                          <a:hlinkClick r:id="rId3"/>
                        </a:rPr>
                        <a:t>Powered by Apache Kafka</a:t>
                      </a:r>
                      <a:r>
                        <a:rPr lang="en-US" sz="1600">
                          <a:latin typeface="Segoe UI Semilight" panose="020B0402040204020203" pitchFamily="34" charset="0"/>
                          <a:cs typeface="Segoe UI Semilight" panose="020B0402040204020203" pitchFamily="34" charset="0"/>
                        </a:rPr>
                        <a:t> lists companies using Apache Kafka. </a:t>
                      </a:r>
                    </a:p>
                  </a:txBody>
                  <a:tcPr anchor="ctr"/>
                </a:tc>
                <a:extLst>
                  <a:ext uri="{0D108BD9-81ED-4DB2-BD59-A6C34878D82A}">
                    <a16:rowId xmlns:a16="http://schemas.microsoft.com/office/drawing/2014/main" val="1212888764"/>
                  </a:ext>
                </a:extLst>
              </a:tr>
              <a:tr h="695932">
                <a:tc>
                  <a:txBody>
                    <a:bodyPr/>
                    <a:lstStyle/>
                    <a:p>
                      <a:r>
                        <a:rPr lang="en-US" sz="1600">
                          <a:latin typeface="Segoe UI Semilight" panose="020B0402040204020203" pitchFamily="34" charset="0"/>
                          <a:cs typeface="Segoe UI Semilight" panose="020B0402040204020203" pitchFamily="34" charset="0"/>
                        </a:rPr>
                        <a:t>A hybrid, multi-cloud solution with choice of  deployment models</a:t>
                      </a:r>
                    </a:p>
                  </a:txBody>
                  <a:tcPr anchor="ctr"/>
                </a:tc>
                <a:tc>
                  <a:txBody>
                    <a:bodyPr/>
                    <a:lstStyle/>
                    <a:p>
                      <a:r>
                        <a:rPr lang="en-US" sz="1600">
                          <a:latin typeface="Segoe UI Semilight" panose="020B0402040204020203" pitchFamily="34" charset="0"/>
                          <a:cs typeface="Segoe UI Semilight" panose="020B0402040204020203" pitchFamily="34" charset="0"/>
                        </a:rPr>
                        <a:t>You can run Apache Kafka in multiple ways: on-premises, as a managed service on Azure, as an IaaS solution on Azure VMs or even on other public clouds (including AWS and Google Cloud Service). </a:t>
                      </a:r>
                    </a:p>
                  </a:txBody>
                  <a:tcPr anchor="ctr"/>
                </a:tc>
                <a:extLst>
                  <a:ext uri="{0D108BD9-81ED-4DB2-BD59-A6C34878D82A}">
                    <a16:rowId xmlns:a16="http://schemas.microsoft.com/office/drawing/2014/main" val="3773402847"/>
                  </a:ext>
                </a:extLst>
              </a:tr>
              <a:tr h="685318">
                <a:tc>
                  <a:txBody>
                    <a:bodyPr/>
                    <a:lstStyle/>
                    <a:p>
                      <a:r>
                        <a:rPr lang="en-US" sz="1600">
                          <a:latin typeface="Segoe UI Semilight" panose="020B0402040204020203" pitchFamily="34" charset="0"/>
                          <a:cs typeface="Segoe UI Semilight" panose="020B0402040204020203" pitchFamily="34" charset="0"/>
                        </a:rPr>
                        <a:t>An open-source solution</a:t>
                      </a:r>
                    </a:p>
                  </a:txBody>
                  <a:tcPr anchor="ctr"/>
                </a:tc>
                <a:tc>
                  <a:txBody>
                    <a:bodyPr/>
                    <a:lstStyle/>
                    <a:p>
                      <a:r>
                        <a:rPr lang="en-US" sz="1600">
                          <a:latin typeface="Segoe UI Semilight" panose="020B0402040204020203" pitchFamily="34" charset="0"/>
                          <a:cs typeface="Segoe UI Semilight" panose="020B0402040204020203" pitchFamily="34" charset="0"/>
                        </a:rPr>
                        <a:t>Kafka is an open-sourced product licensed under the Apache License 2.0. It is implemented in Java and Scala. </a:t>
                      </a:r>
                    </a:p>
                  </a:txBody>
                  <a:tcPr anchor="ctr"/>
                </a:tc>
                <a:extLst>
                  <a:ext uri="{0D108BD9-81ED-4DB2-BD59-A6C34878D82A}">
                    <a16:rowId xmlns:a16="http://schemas.microsoft.com/office/drawing/2014/main" val="3622420946"/>
                  </a:ext>
                </a:extLst>
              </a:tr>
              <a:tr h="973873">
                <a:tc>
                  <a:txBody>
                    <a:bodyPr/>
                    <a:lstStyle/>
                    <a:p>
                      <a:r>
                        <a:rPr lang="en-US" sz="1600">
                          <a:latin typeface="Segoe UI Semilight" panose="020B0402040204020203" pitchFamily="34" charset="0"/>
                          <a:cs typeface="Segoe UI Semilight" panose="020B0402040204020203" pitchFamily="34" charset="0"/>
                        </a:rPr>
                        <a:t>A highly reliable fault-tolerant scalable service</a:t>
                      </a:r>
                    </a:p>
                  </a:txBody>
                  <a:tcPr anchor="ctr"/>
                </a:tc>
                <a:tc>
                  <a:txBody>
                    <a:bodyPr/>
                    <a:lstStyle/>
                    <a:p>
                      <a:r>
                        <a:rPr lang="en-US" sz="1600">
                          <a:latin typeface="Segoe UI Semilight" panose="020B0402040204020203" pitchFamily="34" charset="0"/>
                          <a:cs typeface="Segoe UI Semilight" panose="020B0402040204020203" pitchFamily="34" charset="0"/>
                        </a:rPr>
                        <a:t>Kafka is reported to scale to handle ingestion rates of </a:t>
                      </a:r>
                      <a:r>
                        <a:rPr lang="en-US" sz="1600">
                          <a:latin typeface="Segoe UI Semilight" panose="020B0402040204020203" pitchFamily="34" charset="0"/>
                          <a:cs typeface="Segoe UI Semilight" panose="020B0402040204020203" pitchFamily="34" charset="0"/>
                          <a:hlinkClick r:id="rId4"/>
                        </a:rPr>
                        <a:t>1.1 trillion messages a day</a:t>
                      </a:r>
                      <a:r>
                        <a:rPr lang="en-US" sz="1600">
                          <a:latin typeface="Segoe UI Semilight" panose="020B0402040204020203" pitchFamily="34" charset="0"/>
                          <a:cs typeface="Segoe UI Semilight" panose="020B0402040204020203" pitchFamily="34" charset="0"/>
                        </a:rPr>
                        <a:t> at LinkedIn. Kafka is a horizontally scalable service—you can scale Apache Kafka on HDInsight by dynamically adding more nodes to the cluster. </a:t>
                      </a:r>
                    </a:p>
                  </a:txBody>
                  <a:tcPr anchor="ctr"/>
                </a:tc>
                <a:extLst>
                  <a:ext uri="{0D108BD9-81ED-4DB2-BD59-A6C34878D82A}">
                    <a16:rowId xmlns:a16="http://schemas.microsoft.com/office/drawing/2014/main" val="3784778137"/>
                  </a:ext>
                </a:extLst>
              </a:tr>
              <a:tr h="973873">
                <a:tc>
                  <a:txBody>
                    <a:bodyPr/>
                    <a:lstStyle/>
                    <a:p>
                      <a:r>
                        <a:rPr lang="en-US" sz="1600">
                          <a:latin typeface="Segoe UI Semilight" panose="020B0402040204020203" pitchFamily="34" charset="0"/>
                          <a:cs typeface="Segoe UI Semilight" panose="020B0402040204020203" pitchFamily="34" charset="0"/>
                        </a:rPr>
                        <a:t>Extensibility, with support for large number of data source and sinks</a:t>
                      </a:r>
                    </a:p>
                  </a:txBody>
                  <a:tcPr anchor="ctr"/>
                </a:tc>
                <a:tc>
                  <a:txBody>
                    <a:bodyPr/>
                    <a:lstStyle/>
                    <a:p>
                      <a:r>
                        <a:rPr lang="en-US" sz="1600" dirty="0">
                          <a:latin typeface="Segoe UI Semilight" panose="020B0402040204020203" pitchFamily="34" charset="0"/>
                          <a:cs typeface="Segoe UI Semilight" panose="020B0402040204020203" pitchFamily="34" charset="0"/>
                          <a:hlinkClick r:id="rId5"/>
                        </a:rPr>
                        <a:t>Kafka Connect </a:t>
                      </a:r>
                      <a:r>
                        <a:rPr lang="en-US" sz="1600" dirty="0">
                          <a:latin typeface="Segoe UI Semilight" panose="020B0402040204020203" pitchFamily="34" charset="0"/>
                          <a:cs typeface="Segoe UI Semilight" panose="020B0402040204020203" pitchFamily="34" charset="0"/>
                        </a:rPr>
                        <a:t>is a tool for </a:t>
                      </a:r>
                      <a:r>
                        <a:rPr lang="en-US" sz="1600" dirty="0" err="1">
                          <a:latin typeface="Segoe UI Semilight" panose="020B0402040204020203" pitchFamily="34" charset="0"/>
                          <a:cs typeface="Segoe UI Semilight" panose="020B0402040204020203" pitchFamily="34" charset="0"/>
                        </a:rPr>
                        <a:t>scaleably</a:t>
                      </a:r>
                      <a:r>
                        <a:rPr lang="en-US" sz="1600" dirty="0">
                          <a:latin typeface="Segoe UI Semilight" panose="020B0402040204020203" pitchFamily="34" charset="0"/>
                          <a:cs typeface="Segoe UI Semilight" panose="020B0402040204020203" pitchFamily="34" charset="0"/>
                        </a:rPr>
                        <a:t> and reliably streaming data between Apache Kafka and other systems. It makes it simple to quickly define connectors that move large collections of data into and out of Kafka. Currently there exist pre-built Connects to a number of data sources. See </a:t>
                      </a:r>
                      <a:r>
                        <a:rPr lang="en-US" sz="1600" dirty="0">
                          <a:latin typeface="Segoe UI Semilight" panose="020B0402040204020203" pitchFamily="34" charset="0"/>
                          <a:cs typeface="Segoe UI Semilight" panose="020B0402040204020203" pitchFamily="34" charset="0"/>
                          <a:hlinkClick r:id="rId6"/>
                        </a:rPr>
                        <a:t>list</a:t>
                      </a:r>
                      <a:r>
                        <a:rPr lang="en-US" sz="1600" dirty="0">
                          <a:latin typeface="Segoe UI Semilight" panose="020B0402040204020203" pitchFamily="34" charset="0"/>
                          <a:cs typeface="Segoe UI Semilight" panose="020B0402040204020203" pitchFamily="34" charset="0"/>
                        </a:rPr>
                        <a:t>. You can extend this list by easily building custom connects as well.</a:t>
                      </a:r>
                    </a:p>
                  </a:txBody>
                  <a:tcPr anchor="ctr"/>
                </a:tc>
                <a:extLst>
                  <a:ext uri="{0D108BD9-81ED-4DB2-BD59-A6C34878D82A}">
                    <a16:rowId xmlns:a16="http://schemas.microsoft.com/office/drawing/2014/main" val="1932757016"/>
                  </a:ext>
                </a:extLst>
              </a:tr>
            </a:tbl>
          </a:graphicData>
        </a:graphic>
      </p:graphicFrame>
    </p:spTree>
    <p:extLst>
      <p:ext uri="{BB962C8B-B14F-4D97-AF65-F5344CB8AC3E}">
        <p14:creationId xmlns:p14="http://schemas.microsoft.com/office/powerpoint/2010/main" val="107195832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02C2FF-C3F0-466F-A8EF-0A0114580CA2}"/>
              </a:ext>
            </a:extLst>
          </p:cNvPr>
          <p:cNvSpPr>
            <a:spLocks noGrp="1"/>
          </p:cNvSpPr>
          <p:nvPr>
            <p:ph type="title"/>
          </p:nvPr>
        </p:nvSpPr>
        <p:spPr>
          <a:xfrm>
            <a:off x="268080" y="3135386"/>
            <a:ext cx="11655840" cy="899665"/>
          </a:xfrm>
        </p:spPr>
        <p:txBody>
          <a:bodyPr/>
          <a:lstStyle/>
          <a:p>
            <a:r>
              <a:rPr lang="en-US"/>
              <a:t>Azure Event Hubs</a:t>
            </a:r>
          </a:p>
        </p:txBody>
      </p:sp>
    </p:spTree>
    <p:extLst>
      <p:ext uri="{BB962C8B-B14F-4D97-AF65-F5344CB8AC3E}">
        <p14:creationId xmlns:p14="http://schemas.microsoft.com/office/powerpoint/2010/main" val="173314871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D340-0F4C-4732-A7FC-32EE591E6BDC}"/>
              </a:ext>
            </a:extLst>
          </p:cNvPr>
          <p:cNvSpPr>
            <a:spLocks noGrp="1"/>
          </p:cNvSpPr>
          <p:nvPr>
            <p:ph type="title"/>
          </p:nvPr>
        </p:nvSpPr>
        <p:spPr>
          <a:xfrm>
            <a:off x="0" y="274195"/>
            <a:ext cx="1219200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event hubs</a:t>
            </a:r>
          </a:p>
        </p:txBody>
      </p:sp>
      <p:sp>
        <p:nvSpPr>
          <p:cNvPr id="75" name="TextBox 74">
            <a:extLst>
              <a:ext uri="{FF2B5EF4-FFF2-40B4-BE49-F238E27FC236}">
                <a16:creationId xmlns:a16="http://schemas.microsoft.com/office/drawing/2014/main" id="{AE6F8569-D785-4A39-BF0C-81F715F229CD}"/>
              </a:ext>
            </a:extLst>
          </p:cNvPr>
          <p:cNvSpPr txBox="1"/>
          <p:nvPr/>
        </p:nvSpPr>
        <p:spPr>
          <a:xfrm>
            <a:off x="30938" y="913593"/>
            <a:ext cx="12130123"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a:t>A highly scalable, fully managed, telemetry ingestion service </a:t>
            </a:r>
          </a:p>
        </p:txBody>
      </p:sp>
      <p:sp>
        <p:nvSpPr>
          <p:cNvPr id="77" name="Rectangle 76">
            <a:extLst>
              <a:ext uri="{FF2B5EF4-FFF2-40B4-BE49-F238E27FC236}">
                <a16:creationId xmlns:a16="http://schemas.microsoft.com/office/drawing/2014/main" id="{2022AB7E-13F4-45D2-B440-FDCD7086FF44}"/>
              </a:ext>
            </a:extLst>
          </p:cNvPr>
          <p:cNvSpPr/>
          <p:nvPr/>
        </p:nvSpPr>
        <p:spPr>
          <a:xfrm>
            <a:off x="9087563" y="2844490"/>
            <a:ext cx="3159420" cy="1477328"/>
          </a:xfrm>
          <a:prstGeom prst="rect">
            <a:avLst/>
          </a:prstGeom>
        </p:spPr>
        <p:txBody>
          <a:bodyPr wrap="square">
            <a:spAutoFit/>
          </a:bodyPr>
          <a:lstStyle/>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Input Capacity: </a:t>
            </a:r>
            <a:r>
              <a:rPr lang="en-US" sz="1400">
                <a:latin typeface="Segoe UI Light" panose="020B0502040204020203" pitchFamily="34" charset="0"/>
              </a:rPr>
              <a:t>1 MB/sec per TU*</a:t>
            </a:r>
          </a:p>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Output Capacity: </a:t>
            </a:r>
            <a:r>
              <a:rPr lang="en-US" sz="1400">
                <a:latin typeface="Segoe UI Light" panose="020B0502040204020203" pitchFamily="34" charset="0"/>
              </a:rPr>
              <a:t>2 MB/s per TU*</a:t>
            </a:r>
          </a:p>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Latency: </a:t>
            </a:r>
            <a:r>
              <a:rPr lang="en-US" sz="1400">
                <a:latin typeface="Segoe UI Light" panose="020B0502040204020203" pitchFamily="34" charset="0"/>
              </a:rPr>
              <a:t>50ms </a:t>
            </a:r>
            <a:r>
              <a:rPr lang="en-US" sz="1400" err="1">
                <a:latin typeface="Segoe UI Light" panose="020B0502040204020203" pitchFamily="34" charset="0"/>
              </a:rPr>
              <a:t>Avg</a:t>
            </a:r>
            <a:r>
              <a:rPr lang="en-US" sz="1400">
                <a:latin typeface="Segoe UI Light" panose="020B0502040204020203" pitchFamily="34" charset="0"/>
              </a:rPr>
              <a:t>, 99th % &lt; 100ms</a:t>
            </a:r>
          </a:p>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Events/second: </a:t>
            </a:r>
            <a:r>
              <a:rPr lang="en-US" sz="1400">
                <a:latin typeface="Segoe UI Light" panose="020B0502040204020203" pitchFamily="34" charset="0"/>
              </a:rPr>
              <a:t>1K</a:t>
            </a:r>
          </a:p>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Max message size</a:t>
            </a:r>
            <a:r>
              <a:rPr lang="en-US" sz="1400" i="1">
                <a:latin typeface="Segoe UI Light" panose="020B0502040204020203" pitchFamily="34" charset="0"/>
              </a:rPr>
              <a:t>: </a:t>
            </a:r>
            <a:r>
              <a:rPr lang="en-US" sz="1400">
                <a:latin typeface="Segoe UI Light" panose="020B0502040204020203" pitchFamily="34" charset="0"/>
              </a:rPr>
              <a:t>256 KB.</a:t>
            </a:r>
          </a:p>
        </p:txBody>
      </p:sp>
      <p:sp>
        <p:nvSpPr>
          <p:cNvPr id="4" name="Rectangle 3">
            <a:extLst>
              <a:ext uri="{FF2B5EF4-FFF2-40B4-BE49-F238E27FC236}">
                <a16:creationId xmlns:a16="http://schemas.microsoft.com/office/drawing/2014/main" id="{9E610DD9-D664-42D7-9073-B95A6C8BD487}"/>
              </a:ext>
            </a:extLst>
          </p:cNvPr>
          <p:cNvSpPr/>
          <p:nvPr/>
        </p:nvSpPr>
        <p:spPr>
          <a:xfrm>
            <a:off x="-60002" y="6390336"/>
            <a:ext cx="10228408" cy="276999"/>
          </a:xfrm>
          <a:prstGeom prst="rect">
            <a:avLst/>
          </a:prstGeom>
        </p:spPr>
        <p:txBody>
          <a:bodyPr wrap="square">
            <a:spAutoFit/>
          </a:bodyPr>
          <a:lstStyle/>
          <a:p>
            <a:pPr marL="457200" lvl="2" defTabSz="2689159"/>
            <a:r>
              <a:rPr lang="en-US" sz="1200">
                <a:latin typeface="Segoe UI Light" panose="020B0502040204020203" pitchFamily="34" charset="0"/>
              </a:rPr>
              <a:t>*In Azure Event Hubs, capacity is purchased in terms of Throughput Units (TU). For higher capacity more TUs can be purchased.</a:t>
            </a:r>
          </a:p>
        </p:txBody>
      </p:sp>
      <p:sp>
        <p:nvSpPr>
          <p:cNvPr id="3" name="Rectangle 2">
            <a:extLst>
              <a:ext uri="{FF2B5EF4-FFF2-40B4-BE49-F238E27FC236}">
                <a16:creationId xmlns:a16="http://schemas.microsoft.com/office/drawing/2014/main" id="{143C93C6-7F9D-4F82-9CBE-30024688A310}"/>
              </a:ext>
            </a:extLst>
          </p:cNvPr>
          <p:cNvSpPr/>
          <p:nvPr/>
        </p:nvSpPr>
        <p:spPr bwMode="auto">
          <a:xfrm>
            <a:off x="268448" y="1828920"/>
            <a:ext cx="8716162" cy="35132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5A8B8D8E-F3E0-487B-8414-F4F07F78CD38}"/>
              </a:ext>
            </a:extLst>
          </p:cNvPr>
          <p:cNvGrpSpPr/>
          <p:nvPr/>
        </p:nvGrpSpPr>
        <p:grpSpPr>
          <a:xfrm>
            <a:off x="483987" y="2274579"/>
            <a:ext cx="8290896" cy="2737730"/>
            <a:chOff x="1327212" y="1485604"/>
            <a:chExt cx="8457146" cy="2792627"/>
          </a:xfrm>
        </p:grpSpPr>
        <p:sp>
          <p:nvSpPr>
            <p:cNvPr id="40" name="Rectangle 39">
              <a:extLst>
                <a:ext uri="{FF2B5EF4-FFF2-40B4-BE49-F238E27FC236}">
                  <a16:creationId xmlns:a16="http://schemas.microsoft.com/office/drawing/2014/main" id="{A3908128-EDB8-4B3D-94D8-C89AEBAFB2BB}"/>
                </a:ext>
              </a:extLst>
            </p:cNvPr>
            <p:cNvSpPr/>
            <p:nvPr/>
          </p:nvSpPr>
          <p:spPr>
            <a:xfrm>
              <a:off x="1327212" y="2502977"/>
              <a:ext cx="1112109" cy="757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Event Publisher</a:t>
              </a:r>
            </a:p>
          </p:txBody>
        </p:sp>
        <p:sp>
          <p:nvSpPr>
            <p:cNvPr id="42" name="Rectangle 41">
              <a:extLst>
                <a:ext uri="{FF2B5EF4-FFF2-40B4-BE49-F238E27FC236}">
                  <a16:creationId xmlns:a16="http://schemas.microsoft.com/office/drawing/2014/main" id="{EADBA54E-CB9B-45C6-A06C-0110BE37DAD4}"/>
                </a:ext>
              </a:extLst>
            </p:cNvPr>
            <p:cNvSpPr/>
            <p:nvPr/>
          </p:nvSpPr>
          <p:spPr>
            <a:xfrm>
              <a:off x="2896516" y="1485604"/>
              <a:ext cx="5323511" cy="27926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a:lnSpc>
                  <a:spcPct val="90000"/>
                </a:lnSpc>
              </a:pPr>
              <a:endParaRPr lang="en-US" sz="1960" cap="all">
                <a:gradFill>
                  <a:gsLst>
                    <a:gs pos="2917">
                      <a:srgbClr val="FFFFFF"/>
                    </a:gs>
                    <a:gs pos="100000">
                      <a:srgbClr val="FFFFFF"/>
                    </a:gs>
                  </a:gsLst>
                  <a:lin ang="5400000" scaled="0"/>
                </a:gradFill>
                <a:latin typeface="+mj-lt"/>
                <a:ea typeface="MS PGothic" charset="0"/>
                <a:cs typeface="Segoe UI Semibold" panose="020B0702040204020203" pitchFamily="34" charset="0"/>
              </a:endParaRPr>
            </a:p>
          </p:txBody>
        </p:sp>
        <p:grpSp>
          <p:nvGrpSpPr>
            <p:cNvPr id="43" name="Group 42">
              <a:extLst>
                <a:ext uri="{FF2B5EF4-FFF2-40B4-BE49-F238E27FC236}">
                  <a16:creationId xmlns:a16="http://schemas.microsoft.com/office/drawing/2014/main" id="{23925312-9598-422F-ABC0-8B5BA7DFDB7B}"/>
                </a:ext>
              </a:extLst>
            </p:cNvPr>
            <p:cNvGrpSpPr/>
            <p:nvPr/>
          </p:nvGrpSpPr>
          <p:grpSpPr>
            <a:xfrm>
              <a:off x="3017872" y="2189939"/>
              <a:ext cx="1664044" cy="1383956"/>
              <a:chOff x="2396755" y="3413468"/>
              <a:chExt cx="1664044" cy="1383956"/>
            </a:xfrm>
          </p:grpSpPr>
          <p:sp>
            <p:nvSpPr>
              <p:cNvPr id="72" name="Rounded Rectangle 5">
                <a:extLst>
                  <a:ext uri="{FF2B5EF4-FFF2-40B4-BE49-F238E27FC236}">
                    <a16:creationId xmlns:a16="http://schemas.microsoft.com/office/drawing/2014/main" id="{4F08D99E-B095-4475-8FAF-6A58CD77DCDE}"/>
                  </a:ext>
                </a:extLst>
              </p:cNvPr>
              <p:cNvSpPr/>
              <p:nvPr/>
            </p:nvSpPr>
            <p:spPr>
              <a:xfrm>
                <a:off x="2396755" y="3413468"/>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Partition</a:t>
                </a:r>
              </a:p>
            </p:txBody>
          </p:sp>
          <p:sp>
            <p:nvSpPr>
              <p:cNvPr id="73" name="Rounded Rectangle 6">
                <a:extLst>
                  <a:ext uri="{FF2B5EF4-FFF2-40B4-BE49-F238E27FC236}">
                    <a16:creationId xmlns:a16="http://schemas.microsoft.com/office/drawing/2014/main" id="{53BF67B8-3543-40F5-AFEE-8BD4CC916266}"/>
                  </a:ext>
                </a:extLst>
              </p:cNvPr>
              <p:cNvSpPr/>
              <p:nvPr/>
            </p:nvSpPr>
            <p:spPr>
              <a:xfrm>
                <a:off x="2396755" y="3911857"/>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Partition</a:t>
                </a:r>
              </a:p>
            </p:txBody>
          </p:sp>
          <p:sp>
            <p:nvSpPr>
              <p:cNvPr id="74" name="Rounded Rectangle 7">
                <a:extLst>
                  <a:ext uri="{FF2B5EF4-FFF2-40B4-BE49-F238E27FC236}">
                    <a16:creationId xmlns:a16="http://schemas.microsoft.com/office/drawing/2014/main" id="{E3D466C4-D799-4B61-9362-BFA9C9B34747}"/>
                  </a:ext>
                </a:extLst>
              </p:cNvPr>
              <p:cNvSpPr/>
              <p:nvPr/>
            </p:nvSpPr>
            <p:spPr>
              <a:xfrm>
                <a:off x="2396755" y="4410246"/>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Partition</a:t>
                </a:r>
              </a:p>
            </p:txBody>
          </p:sp>
        </p:grpSp>
        <p:grpSp>
          <p:nvGrpSpPr>
            <p:cNvPr id="44" name="Group 43">
              <a:extLst>
                <a:ext uri="{FF2B5EF4-FFF2-40B4-BE49-F238E27FC236}">
                  <a16:creationId xmlns:a16="http://schemas.microsoft.com/office/drawing/2014/main" id="{9EEBE2BF-6A1B-45BB-8E9F-AA1EB6750A35}"/>
                </a:ext>
              </a:extLst>
            </p:cNvPr>
            <p:cNvGrpSpPr/>
            <p:nvPr/>
          </p:nvGrpSpPr>
          <p:grpSpPr>
            <a:xfrm>
              <a:off x="6471245" y="2189939"/>
              <a:ext cx="1664044" cy="1383956"/>
              <a:chOff x="6471245" y="2293137"/>
              <a:chExt cx="1664044" cy="1383956"/>
            </a:xfrm>
          </p:grpSpPr>
          <p:sp>
            <p:nvSpPr>
              <p:cNvPr id="69" name="Rounded Rectangle 8">
                <a:extLst>
                  <a:ext uri="{FF2B5EF4-FFF2-40B4-BE49-F238E27FC236}">
                    <a16:creationId xmlns:a16="http://schemas.microsoft.com/office/drawing/2014/main" id="{10494A61-8BAB-4F9B-8A5A-F5E79016B734}"/>
                  </a:ext>
                </a:extLst>
              </p:cNvPr>
              <p:cNvSpPr/>
              <p:nvPr/>
            </p:nvSpPr>
            <p:spPr>
              <a:xfrm>
                <a:off x="6471245" y="2293137"/>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Reader</a:t>
                </a:r>
              </a:p>
            </p:txBody>
          </p:sp>
          <p:sp>
            <p:nvSpPr>
              <p:cNvPr id="70" name="Rounded Rectangle 9">
                <a:extLst>
                  <a:ext uri="{FF2B5EF4-FFF2-40B4-BE49-F238E27FC236}">
                    <a16:creationId xmlns:a16="http://schemas.microsoft.com/office/drawing/2014/main" id="{E39A100E-C2FA-48B4-B3E0-93B22FCC402C}"/>
                  </a:ext>
                </a:extLst>
              </p:cNvPr>
              <p:cNvSpPr/>
              <p:nvPr/>
            </p:nvSpPr>
            <p:spPr>
              <a:xfrm>
                <a:off x="6471245" y="2791526"/>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Reader</a:t>
                </a:r>
              </a:p>
            </p:txBody>
          </p:sp>
          <p:sp>
            <p:nvSpPr>
              <p:cNvPr id="71" name="Rounded Rectangle 10">
                <a:extLst>
                  <a:ext uri="{FF2B5EF4-FFF2-40B4-BE49-F238E27FC236}">
                    <a16:creationId xmlns:a16="http://schemas.microsoft.com/office/drawing/2014/main" id="{AB2288AC-0CD5-4629-987E-F318C61FF144}"/>
                  </a:ext>
                </a:extLst>
              </p:cNvPr>
              <p:cNvSpPr/>
              <p:nvPr/>
            </p:nvSpPr>
            <p:spPr>
              <a:xfrm>
                <a:off x="6471245" y="3289915"/>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Reader</a:t>
                </a:r>
              </a:p>
            </p:txBody>
          </p:sp>
        </p:grpSp>
        <p:sp>
          <p:nvSpPr>
            <p:cNvPr id="46" name="Right Arrow 12">
              <a:extLst>
                <a:ext uri="{FF2B5EF4-FFF2-40B4-BE49-F238E27FC236}">
                  <a16:creationId xmlns:a16="http://schemas.microsoft.com/office/drawing/2014/main" id="{F88FACD8-19EA-4265-825E-559F5AAECBBE}"/>
                </a:ext>
              </a:extLst>
            </p:cNvPr>
            <p:cNvSpPr/>
            <p:nvPr/>
          </p:nvSpPr>
          <p:spPr>
            <a:xfrm>
              <a:off x="2537482" y="2719221"/>
              <a:ext cx="275968" cy="325393"/>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2">
                <a:latin typeface="+mj-lt"/>
              </a:endParaRPr>
            </a:p>
          </p:txBody>
        </p:sp>
        <p:grpSp>
          <p:nvGrpSpPr>
            <p:cNvPr id="58" name="Group 57">
              <a:extLst>
                <a:ext uri="{FF2B5EF4-FFF2-40B4-BE49-F238E27FC236}">
                  <a16:creationId xmlns:a16="http://schemas.microsoft.com/office/drawing/2014/main" id="{063110F2-589E-4705-AF26-6DCF3378ADCC}"/>
                </a:ext>
              </a:extLst>
            </p:cNvPr>
            <p:cNvGrpSpPr/>
            <p:nvPr/>
          </p:nvGrpSpPr>
          <p:grpSpPr>
            <a:xfrm>
              <a:off x="8291417" y="2502977"/>
              <a:ext cx="1492941" cy="757881"/>
              <a:chOff x="8291417" y="2502977"/>
              <a:chExt cx="1492941" cy="757881"/>
            </a:xfrm>
          </p:grpSpPr>
          <p:sp>
            <p:nvSpPr>
              <p:cNvPr id="67" name="Rectangle 66">
                <a:extLst>
                  <a:ext uri="{FF2B5EF4-FFF2-40B4-BE49-F238E27FC236}">
                    <a16:creationId xmlns:a16="http://schemas.microsoft.com/office/drawing/2014/main" id="{9E82B4D4-FC11-4B86-8BEF-AE5B2A73B96B}"/>
                  </a:ext>
                </a:extLst>
              </p:cNvPr>
              <p:cNvSpPr/>
              <p:nvPr/>
            </p:nvSpPr>
            <p:spPr>
              <a:xfrm>
                <a:off x="8671204" y="2502977"/>
                <a:ext cx="1113154" cy="757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Event</a:t>
                </a:r>
              </a:p>
              <a:p>
                <a:pPr algn="ctr"/>
                <a:r>
                  <a:rPr lang="en-US" sz="1372">
                    <a:latin typeface="+mj-lt"/>
                  </a:rPr>
                  <a:t> Consumer</a:t>
                </a:r>
              </a:p>
            </p:txBody>
          </p:sp>
          <p:sp>
            <p:nvSpPr>
              <p:cNvPr id="68" name="Right Arrow 13">
                <a:extLst>
                  <a:ext uri="{FF2B5EF4-FFF2-40B4-BE49-F238E27FC236}">
                    <a16:creationId xmlns:a16="http://schemas.microsoft.com/office/drawing/2014/main" id="{2BE19312-E041-4F93-AFF4-0B194E99A994}"/>
                  </a:ext>
                </a:extLst>
              </p:cNvPr>
              <p:cNvSpPr/>
              <p:nvPr/>
            </p:nvSpPr>
            <p:spPr>
              <a:xfrm>
                <a:off x="8291417" y="2719221"/>
                <a:ext cx="308397" cy="325393"/>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2">
                  <a:latin typeface="+mj-lt"/>
                </a:endParaRPr>
              </a:p>
            </p:txBody>
          </p:sp>
        </p:grpSp>
        <p:sp>
          <p:nvSpPr>
            <p:cNvPr id="65" name="Oval 64">
              <a:extLst>
                <a:ext uri="{FF2B5EF4-FFF2-40B4-BE49-F238E27FC236}">
                  <a16:creationId xmlns:a16="http://schemas.microsoft.com/office/drawing/2014/main" id="{C6884B25-AD54-4CD4-B216-53F4420623C2}"/>
                </a:ext>
              </a:extLst>
            </p:cNvPr>
            <p:cNvSpPr/>
            <p:nvPr/>
          </p:nvSpPr>
          <p:spPr bwMode="auto">
            <a:xfrm>
              <a:off x="4860743" y="2113268"/>
              <a:ext cx="1492819" cy="15373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chemeClr val="tx1">
                      <a:lumMod val="75000"/>
                    </a:schemeClr>
                  </a:solidFill>
                  <a:ea typeface="Segoe UI" pitchFamily="34" charset="0"/>
                  <a:cs typeface="Segoe UI" pitchFamily="34" charset="0"/>
                </a:rPr>
                <a:t>Event hubs</a:t>
              </a:r>
            </a:p>
          </p:txBody>
        </p:sp>
      </p:grpSp>
      <p:pic>
        <p:nvPicPr>
          <p:cNvPr id="78" name="Picture 4" descr="http://www.cloudmonix.com/wp-content/uploads/2016/12/Azure-Event-Hubs.png">
            <a:extLst>
              <a:ext uri="{FF2B5EF4-FFF2-40B4-BE49-F238E27FC236}">
                <a16:creationId xmlns:a16="http://schemas.microsoft.com/office/drawing/2014/main" id="{6DB9BA8D-E24F-4900-9B49-B23C461FCE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9807" y="3498628"/>
            <a:ext cx="646135" cy="646135"/>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55D6F1E3-EE16-4D5E-8C39-5402EC5B3A91}"/>
              </a:ext>
            </a:extLst>
          </p:cNvPr>
          <p:cNvSpPr/>
          <p:nvPr/>
        </p:nvSpPr>
        <p:spPr>
          <a:xfrm>
            <a:off x="9087563" y="2274579"/>
            <a:ext cx="2813932" cy="584775"/>
          </a:xfrm>
          <a:prstGeom prst="rect">
            <a:avLst/>
          </a:prstGeom>
          <a:solidFill>
            <a:schemeClr val="bg1">
              <a:lumMod val="95000"/>
            </a:schemeClr>
          </a:solidFill>
        </p:spPr>
        <p:txBody>
          <a:bodyPr wrap="square">
            <a:spAutoFit/>
          </a:bodyPr>
          <a:lstStyle/>
          <a:p>
            <a:pPr marL="457200" lvl="2" algn="ctr" defTabSz="2689159"/>
            <a:r>
              <a:rPr lang="en-US" sz="1600">
                <a:latin typeface="Segoe UI Light" panose="020B0502040204020203" pitchFamily="34" charset="0"/>
              </a:rPr>
              <a:t>Azure Event Hubs – Scale and Performance</a:t>
            </a:r>
          </a:p>
        </p:txBody>
      </p:sp>
    </p:spTree>
    <p:extLst>
      <p:ext uri="{BB962C8B-B14F-4D97-AF65-F5344CB8AC3E}">
        <p14:creationId xmlns:p14="http://schemas.microsoft.com/office/powerpoint/2010/main" val="242904942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D340-0F4C-4732-A7FC-32EE591E6BDC}"/>
              </a:ext>
            </a:extLst>
          </p:cNvPr>
          <p:cNvSpPr>
            <a:spLocks noGrp="1"/>
          </p:cNvSpPr>
          <p:nvPr>
            <p:ph type="title"/>
          </p:nvPr>
        </p:nvSpPr>
        <p:spPr>
          <a:xfrm>
            <a:off x="0" y="289512"/>
            <a:ext cx="1219200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event hubs- Capabilities overview</a:t>
            </a:r>
          </a:p>
        </p:txBody>
      </p:sp>
      <p:sp>
        <p:nvSpPr>
          <p:cNvPr id="76" name="Rectangle 75">
            <a:extLst>
              <a:ext uri="{FF2B5EF4-FFF2-40B4-BE49-F238E27FC236}">
                <a16:creationId xmlns:a16="http://schemas.microsoft.com/office/drawing/2014/main" id="{C9E170D7-606D-4219-A248-C08558C7CD73}"/>
              </a:ext>
            </a:extLst>
          </p:cNvPr>
          <p:cNvSpPr/>
          <p:nvPr/>
        </p:nvSpPr>
        <p:spPr>
          <a:xfrm>
            <a:off x="0" y="1482867"/>
            <a:ext cx="6252974" cy="4366901"/>
          </a:xfrm>
          <a:prstGeom prst="rect">
            <a:avLst/>
          </a:prstGeom>
        </p:spPr>
        <p:txBody>
          <a:bodyPr wrap="square">
            <a:spAutoFit/>
          </a:bodyPr>
          <a:lstStyle/>
          <a:p>
            <a:pPr marL="641161" lvl="1" indent="-342900" defTabSz="914192">
              <a:lnSpc>
                <a:spcPts val="2255"/>
              </a:lnSpc>
              <a:spcBef>
                <a:spcPts val="3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rPr>
              <a:t>Based on the concept of Event Producers and Consumers</a:t>
            </a:r>
          </a:p>
          <a:p>
            <a:pPr marL="1098361" lvl="2" indent="-342900" defTabSz="914192">
              <a:lnSpc>
                <a:spcPts val="2255"/>
              </a:lnSpc>
              <a:spcBef>
                <a:spcPts val="300"/>
              </a:spcBef>
              <a:buClr>
                <a:schemeClr val="accent1"/>
              </a:buClr>
              <a:buSzPct val="90000"/>
              <a:buFont typeface="Wingdings" panose="05000000000000000000" pitchFamily="2" charset="2"/>
              <a:buChar char="§"/>
              <a:defRPr/>
            </a:pPr>
            <a:r>
              <a:rPr lang="en-US" sz="1600">
                <a:solidFill>
                  <a:schemeClr val="accent5"/>
                </a:solidFill>
                <a:latin typeface="Segoe UI Semilight" panose="020B0402040204020203" pitchFamily="34" charset="0"/>
                <a:cs typeface="Segoe UI Semilight" panose="020B0402040204020203" pitchFamily="34" charset="0"/>
              </a:rPr>
              <a:t>Producers send data to an event hub via AMQP 1.0 or HTTPS</a:t>
            </a:r>
          </a:p>
          <a:p>
            <a:pPr marL="1098361" lvl="2" indent="-342900" defTabSz="914192">
              <a:lnSpc>
                <a:spcPts val="2255"/>
              </a:lnSpc>
              <a:spcBef>
                <a:spcPts val="300"/>
              </a:spcBef>
              <a:buClr>
                <a:schemeClr val="accent1"/>
              </a:buClr>
              <a:buSzPct val="90000"/>
              <a:buFont typeface="Wingdings" panose="05000000000000000000" pitchFamily="2" charset="2"/>
              <a:buChar char="§"/>
              <a:defRPr/>
            </a:pPr>
            <a:r>
              <a:rPr lang="en-US" sz="1600">
                <a:solidFill>
                  <a:schemeClr val="accent5"/>
                </a:solidFill>
                <a:latin typeface="Segoe UI Semilight" panose="020B0402040204020203" pitchFamily="34" charset="0"/>
                <a:cs typeface="Segoe UI Semilight" panose="020B0402040204020203" pitchFamily="34" charset="0"/>
              </a:rPr>
              <a:t>Consumers read event data from an event hub via AMQP 1.0.</a:t>
            </a:r>
          </a:p>
          <a:p>
            <a:pPr marL="641161" lvl="1" indent="-342900" defTabSz="914192">
              <a:lnSpc>
                <a:spcPts val="2255"/>
              </a:lnSpc>
              <a:spcBef>
                <a:spcPts val="6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hlinkClick r:id="rId3"/>
              </a:rPr>
              <a:t>SAS tokens</a:t>
            </a:r>
            <a:r>
              <a:rPr lang="en-US">
                <a:solidFill>
                  <a:schemeClr val="accent5"/>
                </a:solidFill>
                <a:latin typeface="Segoe UI Semilight" panose="020B0402040204020203" pitchFamily="34" charset="0"/>
                <a:cs typeface="Segoe UI Semilight" panose="020B0402040204020203" pitchFamily="34" charset="0"/>
              </a:rPr>
              <a:t>: Identifies and authenticates the event publisher.</a:t>
            </a:r>
          </a:p>
          <a:p>
            <a:pPr marL="641161" lvl="1" indent="-342900" defTabSz="914192">
              <a:lnSpc>
                <a:spcPts val="2255"/>
              </a:lnSpc>
              <a:spcBef>
                <a:spcPts val="6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rPr>
              <a:t>Data can be captured automatically in either </a:t>
            </a:r>
            <a:r>
              <a:rPr lang="en-US" i="1">
                <a:solidFill>
                  <a:schemeClr val="accent5"/>
                </a:solidFill>
                <a:latin typeface="Segoe UI Semilight" panose="020B0402040204020203" pitchFamily="34" charset="0"/>
                <a:cs typeface="Segoe UI Semilight" panose="020B0402040204020203" pitchFamily="34" charset="0"/>
              </a:rPr>
              <a:t>Azure Blob Storage</a:t>
            </a:r>
            <a:r>
              <a:rPr lang="en-US">
                <a:solidFill>
                  <a:schemeClr val="accent5"/>
                </a:solidFill>
                <a:latin typeface="Segoe UI Semilight" panose="020B0402040204020203" pitchFamily="34" charset="0"/>
                <a:cs typeface="Segoe UI Semilight" panose="020B0402040204020203" pitchFamily="34" charset="0"/>
              </a:rPr>
              <a:t> or </a:t>
            </a:r>
            <a:r>
              <a:rPr lang="en-US" i="1">
                <a:solidFill>
                  <a:schemeClr val="accent5"/>
                </a:solidFill>
                <a:latin typeface="Segoe UI Semilight" panose="020B0402040204020203" pitchFamily="34" charset="0"/>
                <a:cs typeface="Segoe UI Semilight" panose="020B0402040204020203" pitchFamily="34" charset="0"/>
              </a:rPr>
              <a:t>Azure Data Lake Store </a:t>
            </a:r>
            <a:r>
              <a:rPr lang="en-US">
                <a:solidFill>
                  <a:schemeClr val="accent5"/>
                </a:solidFill>
                <a:latin typeface="Segoe UI Semilight" panose="020B0402040204020203" pitchFamily="34" charset="0"/>
                <a:cs typeface="Segoe UI Semilight" panose="020B0402040204020203" pitchFamily="34" charset="0"/>
              </a:rPr>
              <a:t>(in AVRO format).</a:t>
            </a:r>
          </a:p>
          <a:p>
            <a:pPr marL="641161" lvl="1" indent="-342900" defTabSz="914192">
              <a:lnSpc>
                <a:spcPts val="2255"/>
              </a:lnSpc>
              <a:spcBef>
                <a:spcPts val="6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rPr>
              <a:t>Data stored for 24 hours by default</a:t>
            </a:r>
          </a:p>
          <a:p>
            <a:pPr marL="641161" lvl="1" indent="-342900" defTabSz="914192">
              <a:lnSpc>
                <a:spcPts val="2255"/>
              </a:lnSpc>
              <a:spcBef>
                <a:spcPts val="6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rPr>
              <a:t>84 GB storage included per Throughput Unit (TU)</a:t>
            </a:r>
          </a:p>
        </p:txBody>
      </p:sp>
      <p:pic>
        <p:nvPicPr>
          <p:cNvPr id="30" name="Picture 29">
            <a:extLst>
              <a:ext uri="{FF2B5EF4-FFF2-40B4-BE49-F238E27FC236}">
                <a16:creationId xmlns:a16="http://schemas.microsoft.com/office/drawing/2014/main" id="{E9A49823-9CEB-4E7A-869D-22B1F41C2C38}"/>
              </a:ext>
            </a:extLst>
          </p:cNvPr>
          <p:cNvPicPr>
            <a:picLocks noChangeAspect="1"/>
          </p:cNvPicPr>
          <p:nvPr/>
        </p:nvPicPr>
        <p:blipFill>
          <a:blip r:embed="rId4"/>
          <a:stretch>
            <a:fillRect/>
          </a:stretch>
        </p:blipFill>
        <p:spPr>
          <a:xfrm>
            <a:off x="6516133" y="1967740"/>
            <a:ext cx="5207557" cy="3128135"/>
          </a:xfrm>
          <a:prstGeom prst="rect">
            <a:avLst/>
          </a:prstGeom>
          <a:ln>
            <a:solidFill>
              <a:schemeClr val="bg2">
                <a:lumMod val="90000"/>
              </a:schemeClr>
            </a:solidFill>
          </a:ln>
        </p:spPr>
      </p:pic>
    </p:spTree>
    <p:extLst>
      <p:ext uri="{BB962C8B-B14F-4D97-AF65-F5344CB8AC3E}">
        <p14:creationId xmlns:p14="http://schemas.microsoft.com/office/powerpoint/2010/main" val="41370666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bwMode="auto">
          <a:xfrm flipH="1">
            <a:off x="-1" y="-1"/>
            <a:ext cx="12213772" cy="6865884"/>
          </a:xfrm>
          <a:prstGeom prst="rect">
            <a:avLst/>
          </a:prstGeom>
          <a:gradFill flip="none" rotWithShape="1">
            <a:gsLst>
              <a:gs pos="0">
                <a:srgbClr val="271D1F">
                  <a:alpha val="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
          <p:cNvSpPr txBox="1">
            <a:spLocks/>
          </p:cNvSpPr>
          <p:nvPr/>
        </p:nvSpPr>
        <p:spPr bwMode="ltGray">
          <a:xfrm>
            <a:off x="6040582" y="2600694"/>
            <a:ext cx="5001492" cy="1298212"/>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8440"/>
              </a:lnSpc>
              <a:spcBef>
                <a:spcPct val="0"/>
              </a:spcBef>
              <a:spcAft>
                <a:spcPts val="0"/>
              </a:spcAft>
              <a:buClrTx/>
              <a:buSzTx/>
              <a:buFontTx/>
              <a:buNone/>
              <a:tabLst/>
              <a:defRPr/>
            </a:pPr>
            <a:r>
              <a:rPr kumimoji="0" lang="en-US" sz="3400" b="1" i="0" u="none" strike="noStrike" kern="1200" cap="none" spc="-100" normalizeH="0" baseline="0" noProof="0" dirty="0">
                <a:ln w="3175">
                  <a:noFill/>
                </a:ln>
                <a:solidFill>
                  <a:srgbClr val="FFFFFF"/>
                </a:solidFill>
                <a:effectLst/>
                <a:uLnTx/>
                <a:uFillTx/>
                <a:latin typeface="Segoe UI"/>
                <a:ea typeface="+mn-ea"/>
                <a:cs typeface="Segoe UI" pitchFamily="34" charset="0"/>
              </a:rPr>
              <a:t>Your vision. Your cloud.</a:t>
            </a:r>
          </a:p>
        </p:txBody>
      </p:sp>
      <p:pic>
        <p:nvPicPr>
          <p:cNvPr id="8" name="Picture 7">
            <a:extLst>
              <a:ext uri="{FF2B5EF4-FFF2-40B4-BE49-F238E27FC236}">
                <a16:creationId xmlns:a16="http://schemas.microsoft.com/office/drawing/2014/main" id="{70A795D3-2BC5-4531-BF6F-26CCCE9C2A71}"/>
              </a:ext>
            </a:extLst>
          </p:cNvPr>
          <p:cNvPicPr>
            <a:picLocks noChangeAspect="1"/>
          </p:cNvPicPr>
          <p:nvPr/>
        </p:nvPicPr>
        <p:blipFill>
          <a:blip r:embed="rId4"/>
          <a:stretch>
            <a:fillRect/>
          </a:stretch>
        </p:blipFill>
        <p:spPr>
          <a:xfrm>
            <a:off x="430467" y="2865652"/>
            <a:ext cx="2715346" cy="955974"/>
          </a:xfrm>
          <a:prstGeom prst="rect">
            <a:avLst/>
          </a:prstGeom>
        </p:spPr>
      </p:pic>
      <p:pic>
        <p:nvPicPr>
          <p:cNvPr id="9" name="Picture 8">
            <a:extLst>
              <a:ext uri="{FF2B5EF4-FFF2-40B4-BE49-F238E27FC236}">
                <a16:creationId xmlns:a16="http://schemas.microsoft.com/office/drawing/2014/main" id="{7AC2E7C8-9FF5-4FF8-A89D-68D8EF5F00B0}"/>
              </a:ext>
            </a:extLst>
          </p:cNvPr>
          <p:cNvPicPr>
            <a:picLocks noChangeAspect="1"/>
          </p:cNvPicPr>
          <p:nvPr/>
        </p:nvPicPr>
        <p:blipFill>
          <a:blip r:embed="rId5"/>
          <a:stretch>
            <a:fillRect/>
          </a:stretch>
        </p:blipFill>
        <p:spPr>
          <a:xfrm>
            <a:off x="10499090" y="6013341"/>
            <a:ext cx="1328146" cy="488549"/>
          </a:xfrm>
          <a:prstGeom prst="rect">
            <a:avLst/>
          </a:prstGeom>
        </p:spPr>
      </p:pic>
    </p:spTree>
    <p:extLst>
      <p:ext uri="{BB962C8B-B14F-4D97-AF65-F5344CB8AC3E}">
        <p14:creationId xmlns:p14="http://schemas.microsoft.com/office/powerpoint/2010/main" val="309330861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EVENT HUBs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Azure Event Hubs can be a good option</a:t>
            </a:r>
          </a:p>
        </p:txBody>
      </p:sp>
      <p:graphicFrame>
        <p:nvGraphicFramePr>
          <p:cNvPr id="5" name="Table 4">
            <a:extLst>
              <a:ext uri="{FF2B5EF4-FFF2-40B4-BE49-F238E27FC236}">
                <a16:creationId xmlns:a16="http://schemas.microsoft.com/office/drawing/2014/main" id="{C2AD6BFF-C1BD-4DD5-A42B-4620CA4BFF64}"/>
              </a:ext>
            </a:extLst>
          </p:cNvPr>
          <p:cNvGraphicFramePr>
            <a:graphicFrameLocks noGrp="1"/>
          </p:cNvGraphicFramePr>
          <p:nvPr>
            <p:extLst/>
          </p:nvPr>
        </p:nvGraphicFramePr>
        <p:xfrm>
          <a:off x="555999" y="1576168"/>
          <a:ext cx="10873150" cy="4553644"/>
        </p:xfrm>
        <a:graphic>
          <a:graphicData uri="http://schemas.openxmlformats.org/drawingml/2006/table">
            <a:tbl>
              <a:tblPr firstRow="1" bandRow="1">
                <a:tableStyleId>{5C22544A-7EE6-4342-B048-85BDC9FD1C3A}</a:tableStyleId>
              </a:tblPr>
              <a:tblGrid>
                <a:gridCol w="4174401">
                  <a:extLst>
                    <a:ext uri="{9D8B030D-6E8A-4147-A177-3AD203B41FA5}">
                      <a16:colId xmlns:a16="http://schemas.microsoft.com/office/drawing/2014/main" val="3272501966"/>
                    </a:ext>
                  </a:extLst>
                </a:gridCol>
                <a:gridCol w="6698749">
                  <a:extLst>
                    <a:ext uri="{9D8B030D-6E8A-4147-A177-3AD203B41FA5}">
                      <a16:colId xmlns:a16="http://schemas.microsoft.com/office/drawing/2014/main" val="2459301866"/>
                    </a:ext>
                  </a:extLst>
                </a:gridCol>
              </a:tblGrid>
              <a:tr h="438844">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822960">
                <a:tc>
                  <a:txBody>
                    <a:bodyPr/>
                    <a:lstStyle/>
                    <a:p>
                      <a:r>
                        <a:rPr lang="en-US" sz="1600">
                          <a:latin typeface="Segoe UI Semilight" panose="020B0402040204020203" pitchFamily="34" charset="0"/>
                          <a:cs typeface="Segoe UI Semilight" panose="020B0402040204020203" pitchFamily="34" charset="0"/>
                        </a:rPr>
                        <a:t>To automatically scale capacity</a:t>
                      </a:r>
                    </a:p>
                  </a:txBody>
                  <a:tcPr anchor="ctr"/>
                </a:tc>
                <a:tc>
                  <a:txBody>
                    <a:bodyPr/>
                    <a:lstStyle/>
                    <a:p>
                      <a:r>
                        <a:rPr lang="en-US" sz="1600" i="1">
                          <a:latin typeface="Segoe UI Semilight" panose="020B0402040204020203" pitchFamily="34" charset="0"/>
                          <a:cs typeface="Segoe UI Semilight" panose="020B0402040204020203" pitchFamily="34" charset="0"/>
                        </a:rPr>
                        <a:t>Auto-inflate</a:t>
                      </a:r>
                      <a:r>
                        <a:rPr lang="en-US" sz="1600">
                          <a:latin typeface="Segoe UI Semilight" panose="020B0402040204020203" pitchFamily="34" charset="0"/>
                          <a:cs typeface="Segoe UI Semilight" panose="020B0402040204020203" pitchFamily="34" charset="0"/>
                        </a:rPr>
                        <a:t> enables you to start small with the minimum required throughput units. It then scales automatically to the maximum limit of throughput units, depending on the increase in traffic.</a:t>
                      </a:r>
                    </a:p>
                  </a:txBody>
                  <a:tcPr anchor="ctr"/>
                </a:tc>
                <a:extLst>
                  <a:ext uri="{0D108BD9-81ED-4DB2-BD59-A6C34878D82A}">
                    <a16:rowId xmlns:a16="http://schemas.microsoft.com/office/drawing/2014/main" val="3902005760"/>
                  </a:ext>
                </a:extLst>
              </a:tr>
              <a:tr h="822960">
                <a:tc>
                  <a:txBody>
                    <a:bodyPr/>
                    <a:lstStyle/>
                    <a:p>
                      <a:r>
                        <a:rPr lang="en-US" sz="1600">
                          <a:latin typeface="Segoe UI Semilight" panose="020B0402040204020203" pitchFamily="34" charset="0"/>
                          <a:cs typeface="Segoe UI Semilight" panose="020B0402040204020203" pitchFamily="34" charset="0"/>
                        </a:rPr>
                        <a:t>A serverless solution</a:t>
                      </a:r>
                    </a:p>
                  </a:txBody>
                  <a:tcPr anchor="ctr"/>
                </a:tc>
                <a:tc>
                  <a:txBody>
                    <a:bodyPr/>
                    <a:lstStyle/>
                    <a:p>
                      <a:r>
                        <a:rPr lang="en-US" sz="1600">
                          <a:latin typeface="Segoe UI Semilight" panose="020B0402040204020203" pitchFamily="34" charset="0"/>
                          <a:cs typeface="Segoe UI Semilight" panose="020B0402040204020203" pitchFamily="34" charset="0"/>
                        </a:rPr>
                        <a:t>Azure Event Hubs is a serverless service. Note: Your ability to fine tune the performance is limited.</a:t>
                      </a:r>
                    </a:p>
                  </a:txBody>
                  <a:tcPr anchor="ctr"/>
                </a:tc>
                <a:extLst>
                  <a:ext uri="{0D108BD9-81ED-4DB2-BD59-A6C34878D82A}">
                    <a16:rowId xmlns:a16="http://schemas.microsoft.com/office/drawing/2014/main" val="1212888764"/>
                  </a:ext>
                </a:extLst>
              </a:tr>
              <a:tr h="822960">
                <a:tc>
                  <a:txBody>
                    <a:bodyPr/>
                    <a:lstStyle/>
                    <a:p>
                      <a:r>
                        <a:rPr lang="en-US" sz="1600">
                          <a:latin typeface="Segoe UI Semilight" panose="020B0402040204020203" pitchFamily="34" charset="0"/>
                          <a:cs typeface="Segoe UI Semilight" panose="020B0402040204020203" pitchFamily="34" charset="0"/>
                        </a:rPr>
                        <a:t>To integrate easily with Azure Stream Analytics</a:t>
                      </a:r>
                    </a:p>
                  </a:txBody>
                  <a:tcPr anchor="ctr"/>
                </a:tc>
                <a:tc>
                  <a:txBody>
                    <a:bodyPr/>
                    <a:lstStyle/>
                    <a:p>
                      <a:r>
                        <a:rPr lang="en-US" sz="1600">
                          <a:latin typeface="Segoe UI Semilight" panose="020B0402040204020203" pitchFamily="34" charset="0"/>
                          <a:cs typeface="Segoe UI Semilight" panose="020B0402040204020203" pitchFamily="34" charset="0"/>
                        </a:rPr>
                        <a:t>You can configure Azure Events Hubs as a streaming data input to Azure Stream Analytics via the Azure Portal without any coding.</a:t>
                      </a:r>
                    </a:p>
                  </a:txBody>
                  <a:tcPr anchor="ctr"/>
                </a:tc>
                <a:extLst>
                  <a:ext uri="{0D108BD9-81ED-4DB2-BD59-A6C34878D82A}">
                    <a16:rowId xmlns:a16="http://schemas.microsoft.com/office/drawing/2014/main" val="3622420946"/>
                  </a:ext>
                </a:extLst>
              </a:tr>
              <a:tr h="822960">
                <a:tc>
                  <a:txBody>
                    <a:bodyPr/>
                    <a:lstStyle/>
                    <a:p>
                      <a:r>
                        <a:rPr lang="en-US" sz="1600">
                          <a:latin typeface="Segoe UI Semilight" panose="020B0402040204020203" pitchFamily="34" charset="0"/>
                          <a:cs typeface="Segoe UI Semilight" panose="020B0402040204020203" pitchFamily="34" charset="0"/>
                        </a:rPr>
                        <a:t>A low-latency ingestion service</a:t>
                      </a:r>
                    </a:p>
                  </a:txBody>
                  <a:tcPr anchor="ctr"/>
                </a:tc>
                <a:tc>
                  <a:txBody>
                    <a:bodyPr/>
                    <a:lstStyle/>
                    <a:p>
                      <a:r>
                        <a:rPr lang="en-US" sz="1600">
                          <a:latin typeface="Segoe UI Semilight" panose="020B0402040204020203" pitchFamily="34" charset="0"/>
                          <a:cs typeface="Segoe UI Semilight" panose="020B0402040204020203" pitchFamily="34" charset="0"/>
                        </a:rPr>
                        <a:t>Azure Event Hubs latency can be &lt; 50ms </a:t>
                      </a:r>
                      <a:r>
                        <a:rPr lang="en-US" sz="1600" err="1">
                          <a:latin typeface="Segoe UI Semilight" panose="020B0402040204020203" pitchFamily="34" charset="0"/>
                          <a:cs typeface="Segoe UI Semilight" panose="020B0402040204020203" pitchFamily="34" charset="0"/>
                        </a:rPr>
                        <a:t>Avg</a:t>
                      </a:r>
                      <a:r>
                        <a:rPr lang="en-US" sz="1600">
                          <a:latin typeface="Segoe UI Semilight" panose="020B0402040204020203" pitchFamily="34" charset="0"/>
                          <a:cs typeface="Segoe UI Semilight" panose="020B0402040204020203" pitchFamily="34" charset="0"/>
                        </a:rPr>
                        <a:t>, with 99th % &lt; 100ms*. </a:t>
                      </a:r>
                    </a:p>
                  </a:txBody>
                  <a:tcPr anchor="ctr"/>
                </a:tc>
                <a:extLst>
                  <a:ext uri="{0D108BD9-81ED-4DB2-BD59-A6C34878D82A}">
                    <a16:rowId xmlns:a16="http://schemas.microsoft.com/office/drawing/2014/main" val="3784778137"/>
                  </a:ext>
                </a:extLst>
              </a:tr>
              <a:tr h="822960">
                <a:tc>
                  <a:txBody>
                    <a:bodyPr/>
                    <a:lstStyle/>
                    <a:p>
                      <a:r>
                        <a:rPr lang="en-US" sz="1600">
                          <a:latin typeface="Segoe UI Semilight" panose="020B0402040204020203" pitchFamily="34" charset="0"/>
                          <a:cs typeface="Segoe UI Semilight" panose="020B0402040204020203" pitchFamily="34" charset="0"/>
                        </a:rPr>
                        <a:t>To store ingested data in Azure Blob Storage or Azure Data Lake Store</a:t>
                      </a:r>
                    </a:p>
                  </a:txBody>
                  <a:tcPr anchor="ctr"/>
                </a:tc>
                <a:tc>
                  <a:txBody>
                    <a:bodyPr/>
                    <a:lstStyle/>
                    <a:p>
                      <a:r>
                        <a:rPr lang="en-US" sz="1600" dirty="0">
                          <a:latin typeface="Segoe UI Semilight" panose="020B0402040204020203" pitchFamily="34" charset="0"/>
                          <a:cs typeface="Segoe UI Semilight" panose="020B0402040204020203" pitchFamily="34" charset="0"/>
                        </a:rPr>
                        <a:t>Azure Events Hubs has built in integration with these two Azure storage services.</a:t>
                      </a:r>
                    </a:p>
                  </a:txBody>
                  <a:tcPr anchor="ctr"/>
                </a:tc>
                <a:extLst>
                  <a:ext uri="{0D108BD9-81ED-4DB2-BD59-A6C34878D82A}">
                    <a16:rowId xmlns:a16="http://schemas.microsoft.com/office/drawing/2014/main" val="1932757016"/>
                  </a:ext>
                </a:extLst>
              </a:tr>
            </a:tbl>
          </a:graphicData>
        </a:graphic>
      </p:graphicFrame>
    </p:spTree>
    <p:extLst>
      <p:ext uri="{BB962C8B-B14F-4D97-AF65-F5344CB8AC3E}">
        <p14:creationId xmlns:p14="http://schemas.microsoft.com/office/powerpoint/2010/main" val="307332158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01B389-DFCD-4C52-A03A-56A6DDEC6B12}"/>
              </a:ext>
            </a:extLst>
          </p:cNvPr>
          <p:cNvSpPr>
            <a:spLocks noGrp="1"/>
          </p:cNvSpPr>
          <p:nvPr>
            <p:ph type="title"/>
          </p:nvPr>
        </p:nvSpPr>
        <p:spPr>
          <a:xfrm>
            <a:off x="268080" y="3332917"/>
            <a:ext cx="11655840" cy="899665"/>
          </a:xfrm>
        </p:spPr>
        <p:txBody>
          <a:bodyPr/>
          <a:lstStyle/>
          <a:p>
            <a:r>
              <a:rPr lang="en-US"/>
              <a:t>IoT Hub</a:t>
            </a:r>
          </a:p>
        </p:txBody>
      </p:sp>
    </p:spTree>
    <p:extLst>
      <p:ext uri="{BB962C8B-B14F-4D97-AF65-F5344CB8AC3E}">
        <p14:creationId xmlns:p14="http://schemas.microsoft.com/office/powerpoint/2010/main" val="349424895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C6CF1-E97A-4D35-830B-DF0202BB20E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a:t>
            </a:r>
          </a:p>
        </p:txBody>
      </p:sp>
      <p:sp>
        <p:nvSpPr>
          <p:cNvPr id="3" name="Text Placeholder 2">
            <a:extLst>
              <a:ext uri="{FF2B5EF4-FFF2-40B4-BE49-F238E27FC236}">
                <a16:creationId xmlns:a16="http://schemas.microsoft.com/office/drawing/2014/main" id="{A8C142DF-A28A-4CE7-8196-510F70A77A58}"/>
              </a:ext>
            </a:extLst>
          </p:cNvPr>
          <p:cNvSpPr>
            <a:spLocks noGrp="1"/>
          </p:cNvSpPr>
          <p:nvPr>
            <p:ph type="body" sz="quarter" idx="11"/>
          </p:nvPr>
        </p:nvSpPr>
        <p:spPr>
          <a:xfrm>
            <a:off x="266920" y="1050676"/>
            <a:ext cx="11655078" cy="276999"/>
          </a:xfrm>
        </p:spPr>
        <p:txBody>
          <a:bodyPr vert="horz" wrap="square" lIns="146304" tIns="0" rIns="91440" bIns="0" rtlCol="0" anchor="ctr">
            <a:spAutoFit/>
          </a:bodyPr>
          <a:lstStyle/>
          <a:p>
            <a:pPr algn="ctr" defTabSz="914016"/>
            <a:r>
              <a:rPr lang="en-US" sz="2000">
                <a:solidFill>
                  <a:schemeClr val="accent2">
                    <a:lumMod val="50000"/>
                    <a:lumOff val="50000"/>
                  </a:schemeClr>
                </a:solidFill>
              </a:rPr>
              <a:t>A fully managed service to connect, monitor and manage billions of IoT assets</a:t>
            </a:r>
          </a:p>
        </p:txBody>
      </p:sp>
      <p:sp>
        <p:nvSpPr>
          <p:cNvPr id="7" name="Text Placeholder 7">
            <a:extLst>
              <a:ext uri="{FF2B5EF4-FFF2-40B4-BE49-F238E27FC236}">
                <a16:creationId xmlns:a16="http://schemas.microsoft.com/office/drawing/2014/main" id="{CAC057A3-F688-4B70-9412-473BE379DDEE}"/>
              </a:ext>
            </a:extLst>
          </p:cNvPr>
          <p:cNvSpPr txBox="1">
            <a:spLocks/>
          </p:cNvSpPr>
          <p:nvPr/>
        </p:nvSpPr>
        <p:spPr>
          <a:xfrm>
            <a:off x="0" y="1806343"/>
            <a:ext cx="6246148" cy="4241226"/>
          </a:xfrm>
          <a:prstGeom prst="rect">
            <a:avLst/>
          </a:prstGeom>
        </p:spPr>
        <p:txBody>
          <a:bodyPr vert="horz" wrap="square" lIns="146304" tIns="91440" rIns="146304" bIns="91440" rtlCol="0">
            <a:spAutoFit/>
          </a:bodyPr>
          <a:lstStyle>
            <a:lvl1pPr marL="0" marR="0" indent="0" algn="l" defTabSz="914192" rtl="0" eaLnBrk="1" fontAlgn="auto" latinLnBrk="0" hangingPunct="1">
              <a:lnSpc>
                <a:spcPct val="90000"/>
              </a:lnSpc>
              <a:spcBef>
                <a:spcPct val="20000"/>
              </a:spcBef>
              <a:spcAft>
                <a:spcPts val="0"/>
              </a:spcAft>
              <a:buClrTx/>
              <a:buSzPct val="90000"/>
              <a:buFont typeface="Arial" panose="020B0604020202020204" pitchFamily="34" charset="0"/>
              <a:buNone/>
              <a:tabLst/>
              <a:defRPr sz="2745" kern="1200" spc="0" baseline="0">
                <a:solidFill>
                  <a:schemeClr val="tx2"/>
                </a:solidFill>
                <a:latin typeface="+mn-lt"/>
                <a:ea typeface="+mn-ea"/>
                <a:cs typeface="Segoe UI Semilight" panose="020B0402040204020203" pitchFamily="34" charset="0"/>
              </a:defRPr>
            </a:lvl1pPr>
            <a:lvl2pPr marL="336145"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60241"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84338"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008435"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Serverless Azure service.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Billions of devices and assets</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Linux, iOS, Android, Linux, Windows and real-time operating system (RTOS) devices.</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reliable bi-directional communication (device-to-cloud and cloud-to-device)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Ingests data in real-time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Can manage IoT devices at scale with device management</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Extends the power of the cloud to edge devices with </a:t>
            </a:r>
            <a:r>
              <a:rPr lang="en-US" sz="1800">
                <a:solidFill>
                  <a:schemeClr val="accent5"/>
                </a:solidFill>
                <a:latin typeface="Segoe UI Semilight" panose="020B0402040204020203" pitchFamily="34" charset="0"/>
                <a:hlinkClick r:id="rId3"/>
              </a:rPr>
              <a:t>Azure IoT Edge</a:t>
            </a:r>
            <a:endParaRPr lang="en-US" sz="1800">
              <a:solidFill>
                <a:schemeClr val="accent5"/>
              </a:solidFill>
              <a:latin typeface="Segoe UI Semilight" panose="020B0402040204020203" pitchFamily="34" charset="0"/>
            </a:endParaRPr>
          </a:p>
          <a:p>
            <a:pPr marL="298261" lvl="1">
              <a:lnSpc>
                <a:spcPts val="2255"/>
              </a:lnSpc>
              <a:spcBef>
                <a:spcPts val="0"/>
              </a:spcBef>
              <a:spcAft>
                <a:spcPts val="600"/>
              </a:spcAft>
              <a:buClr>
                <a:schemeClr val="accent1"/>
              </a:buClr>
            </a:pPr>
            <a:endParaRPr lang="en-US" sz="2000">
              <a:solidFill>
                <a:schemeClr val="accent5"/>
              </a:solidFill>
              <a:latin typeface="Segoe UI Semilight" panose="020B0402040204020203" pitchFamily="34" charset="0"/>
            </a:endParaRPr>
          </a:p>
        </p:txBody>
      </p:sp>
      <p:pic>
        <p:nvPicPr>
          <p:cNvPr id="9" name="Picture 8">
            <a:extLst>
              <a:ext uri="{FF2B5EF4-FFF2-40B4-BE49-F238E27FC236}">
                <a16:creationId xmlns:a16="http://schemas.microsoft.com/office/drawing/2014/main" id="{EE2B41F9-367D-4004-8500-EF24BE03E2CB}"/>
              </a:ext>
            </a:extLst>
          </p:cNvPr>
          <p:cNvPicPr>
            <a:picLocks noChangeAspect="1"/>
          </p:cNvPicPr>
          <p:nvPr/>
        </p:nvPicPr>
        <p:blipFill>
          <a:blip r:embed="rId4"/>
          <a:stretch>
            <a:fillRect/>
          </a:stretch>
        </p:blipFill>
        <p:spPr>
          <a:xfrm>
            <a:off x="6929155" y="1806343"/>
            <a:ext cx="4478239" cy="4214490"/>
          </a:xfrm>
          <a:prstGeom prst="rect">
            <a:avLst/>
          </a:prstGeom>
        </p:spPr>
      </p:pic>
    </p:spTree>
    <p:extLst>
      <p:ext uri="{BB962C8B-B14F-4D97-AF65-F5344CB8AC3E}">
        <p14:creationId xmlns:p14="http://schemas.microsoft.com/office/powerpoint/2010/main" val="27987851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1007F-B51B-4E30-9745-CEBA764659C3}"/>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 Capability Overview</a:t>
            </a:r>
          </a:p>
        </p:txBody>
      </p:sp>
      <p:pic>
        <p:nvPicPr>
          <p:cNvPr id="4" name="Picture 3">
            <a:extLst>
              <a:ext uri="{FF2B5EF4-FFF2-40B4-BE49-F238E27FC236}">
                <a16:creationId xmlns:a16="http://schemas.microsoft.com/office/drawing/2014/main" id="{A3347B1E-50B6-4BF5-A8C4-866AA8A092EB}"/>
              </a:ext>
            </a:extLst>
          </p:cNvPr>
          <p:cNvPicPr>
            <a:picLocks noChangeAspect="1"/>
          </p:cNvPicPr>
          <p:nvPr/>
        </p:nvPicPr>
        <p:blipFill>
          <a:blip r:embed="rId3"/>
          <a:stretch>
            <a:fillRect/>
          </a:stretch>
        </p:blipFill>
        <p:spPr>
          <a:xfrm>
            <a:off x="712018" y="1215039"/>
            <a:ext cx="764435" cy="688713"/>
          </a:xfrm>
          <a:prstGeom prst="rect">
            <a:avLst/>
          </a:prstGeom>
        </p:spPr>
      </p:pic>
      <p:pic>
        <p:nvPicPr>
          <p:cNvPr id="32770" name="Picture 2" descr="Image result for Monitoring icon">
            <a:extLst>
              <a:ext uri="{FF2B5EF4-FFF2-40B4-BE49-F238E27FC236}">
                <a16:creationId xmlns:a16="http://schemas.microsoft.com/office/drawing/2014/main" id="{4C203C64-6789-499A-9631-9FD7133F7A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018" y="2042051"/>
            <a:ext cx="764435" cy="76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DD4CB72-16E0-462A-8E9C-9A9B2D1CA40C}"/>
              </a:ext>
            </a:extLst>
          </p:cNvPr>
          <p:cNvPicPr>
            <a:picLocks noChangeAspect="1"/>
          </p:cNvPicPr>
          <p:nvPr/>
        </p:nvPicPr>
        <p:blipFill>
          <a:blip r:embed="rId5"/>
          <a:stretch>
            <a:fillRect/>
          </a:stretch>
        </p:blipFill>
        <p:spPr>
          <a:xfrm>
            <a:off x="762630" y="2896685"/>
            <a:ext cx="663210" cy="675416"/>
          </a:xfrm>
          <a:prstGeom prst="rect">
            <a:avLst/>
          </a:prstGeom>
        </p:spPr>
      </p:pic>
      <p:pic>
        <p:nvPicPr>
          <p:cNvPr id="32772" name="Picture 4" descr="https://azurecomcdn.azureedge.net/cvt-9aee4e9557d6e989c05c2e6bfefca76dc3e3384bd81fd128e1b510b2cfd367d8/images/page/services/iot-hub/01-establish.png">
            <a:extLst>
              <a:ext uri="{FF2B5EF4-FFF2-40B4-BE49-F238E27FC236}">
                <a16:creationId xmlns:a16="http://schemas.microsoft.com/office/drawing/2014/main" id="{B5EA9813-B786-4423-B48C-376E43B430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0176" y="3876679"/>
            <a:ext cx="728118" cy="58249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F5125BE5-98A5-4680-84B1-12B4F377C59C}"/>
              </a:ext>
            </a:extLst>
          </p:cNvPr>
          <p:cNvCxnSpPr/>
          <p:nvPr/>
        </p:nvCxnSpPr>
        <p:spPr>
          <a:xfrm>
            <a:off x="0" y="1993811"/>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3741CB-953E-4AA4-B349-0E0F10FDA087}"/>
              </a:ext>
            </a:extLst>
          </p:cNvPr>
          <p:cNvCxnSpPr/>
          <p:nvPr/>
        </p:nvCxnSpPr>
        <p:spPr>
          <a:xfrm>
            <a:off x="0" y="2840603"/>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2E7BD23-3DEB-4935-A78B-574AD1199D42}"/>
              </a:ext>
            </a:extLst>
          </p:cNvPr>
          <p:cNvCxnSpPr/>
          <p:nvPr/>
        </p:nvCxnSpPr>
        <p:spPr>
          <a:xfrm>
            <a:off x="0" y="3618645"/>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D81A696-79A7-454F-A270-D56714BDB34B}"/>
              </a:ext>
            </a:extLst>
          </p:cNvPr>
          <p:cNvCxnSpPr/>
          <p:nvPr/>
        </p:nvCxnSpPr>
        <p:spPr>
          <a:xfrm>
            <a:off x="0" y="4657944"/>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CA2A96-5BEC-49AF-98D9-28B338539556}"/>
              </a:ext>
            </a:extLst>
          </p:cNvPr>
          <p:cNvSpPr txBox="1"/>
          <p:nvPr/>
        </p:nvSpPr>
        <p:spPr>
          <a:xfrm>
            <a:off x="1870050" y="1120814"/>
            <a:ext cx="10055029" cy="877163"/>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Per device security: IoT Hub lets you set up individual identities and credentials for your connected devices. This helps maintain the confidentiality of cloud-to-device and device-to-cloud authentication. You can also selectively revoke the access rights to specific devices as needed. </a:t>
            </a:r>
          </a:p>
        </p:txBody>
      </p:sp>
      <p:sp>
        <p:nvSpPr>
          <p:cNvPr id="15" name="TextBox 14">
            <a:extLst>
              <a:ext uri="{FF2B5EF4-FFF2-40B4-BE49-F238E27FC236}">
                <a16:creationId xmlns:a16="http://schemas.microsoft.com/office/drawing/2014/main" id="{C6DABC63-A5D8-40D1-B6E0-B2B3BE17172A}"/>
              </a:ext>
            </a:extLst>
          </p:cNvPr>
          <p:cNvSpPr txBox="1"/>
          <p:nvPr/>
        </p:nvSpPr>
        <p:spPr>
          <a:xfrm>
            <a:off x="1870050" y="2082636"/>
            <a:ext cx="10055029" cy="683264"/>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Device Monitoring and Management: Administrators can remotely maintain, update, and manage IoT devices at scale from the cloud. Service personnel often do not have to travel to asset location. It also monitors device connectivity.  </a:t>
            </a:r>
          </a:p>
        </p:txBody>
      </p:sp>
      <p:sp>
        <p:nvSpPr>
          <p:cNvPr id="16" name="TextBox 15">
            <a:extLst>
              <a:ext uri="{FF2B5EF4-FFF2-40B4-BE49-F238E27FC236}">
                <a16:creationId xmlns:a16="http://schemas.microsoft.com/office/drawing/2014/main" id="{AB62A687-2B5B-476A-BEB7-C4A3122530F0}"/>
              </a:ext>
            </a:extLst>
          </p:cNvPr>
          <p:cNvSpPr txBox="1"/>
          <p:nvPr/>
        </p:nvSpPr>
        <p:spPr>
          <a:xfrm>
            <a:off x="1870050" y="2892761"/>
            <a:ext cx="10055029" cy="683264"/>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Provisioning: With IoT Hub Device Provisioning Service you can register and provision devices with zero-touch in a secure and scalable way. Devices can be provisioned via the Azure portal.</a:t>
            </a:r>
          </a:p>
        </p:txBody>
      </p:sp>
      <p:sp>
        <p:nvSpPr>
          <p:cNvPr id="17" name="TextBox 16">
            <a:extLst>
              <a:ext uri="{FF2B5EF4-FFF2-40B4-BE49-F238E27FC236}">
                <a16:creationId xmlns:a16="http://schemas.microsoft.com/office/drawing/2014/main" id="{49470C8B-1FF2-4FA8-B822-ED98F6741D8D}"/>
              </a:ext>
            </a:extLst>
          </p:cNvPr>
          <p:cNvSpPr txBox="1"/>
          <p:nvPr/>
        </p:nvSpPr>
        <p:spPr>
          <a:xfrm>
            <a:off x="1870050" y="3632395"/>
            <a:ext cx="10055029" cy="1071062"/>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Bi-directional Communication: IoT Hub lets you establish bi-directional communication between Azure and IoT devices. Use device-to-cloud telemetry data to understand the state of your devices and assets. In cloud-to-device messages, reliably send commands and notifications to your connected devices—and track message delivery with acknowledgement receipts. Device messages are sent in a durable way to accommodate intermittently connected devices.</a:t>
            </a:r>
          </a:p>
        </p:txBody>
      </p:sp>
      <p:grpSp>
        <p:nvGrpSpPr>
          <p:cNvPr id="9" name="Group 8">
            <a:extLst>
              <a:ext uri="{FF2B5EF4-FFF2-40B4-BE49-F238E27FC236}">
                <a16:creationId xmlns:a16="http://schemas.microsoft.com/office/drawing/2014/main" id="{276A3E89-8816-4515-A80D-1AFFD9A18E65}"/>
              </a:ext>
            </a:extLst>
          </p:cNvPr>
          <p:cNvGrpSpPr/>
          <p:nvPr/>
        </p:nvGrpSpPr>
        <p:grpSpPr>
          <a:xfrm>
            <a:off x="729572" y="4789039"/>
            <a:ext cx="729326" cy="559975"/>
            <a:chOff x="739322" y="5014657"/>
            <a:chExt cx="729326" cy="559975"/>
          </a:xfrm>
        </p:grpSpPr>
        <p:pic>
          <p:nvPicPr>
            <p:cNvPr id="32774" name="Picture 6" descr="https://image.flaticon.com/icons/png/512/136/136525.png">
              <a:extLst>
                <a:ext uri="{FF2B5EF4-FFF2-40B4-BE49-F238E27FC236}">
                  <a16:creationId xmlns:a16="http://schemas.microsoft.com/office/drawing/2014/main" id="{DECF6021-24B2-4B6A-B67E-790F7C00EB5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9322" y="5014657"/>
              <a:ext cx="426262" cy="42626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s://image.flaticon.com/icons/png/512/136/136525.png">
              <a:extLst>
                <a:ext uri="{FF2B5EF4-FFF2-40B4-BE49-F238E27FC236}">
                  <a16:creationId xmlns:a16="http://schemas.microsoft.com/office/drawing/2014/main" id="{90050E5A-F177-4485-A8C4-9627448B602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2386" y="5148370"/>
              <a:ext cx="426262" cy="42626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0403ADB6-AFF8-4322-8B37-227AAB62602B}"/>
              </a:ext>
            </a:extLst>
          </p:cNvPr>
          <p:cNvSpPr txBox="1"/>
          <p:nvPr/>
        </p:nvSpPr>
        <p:spPr>
          <a:xfrm>
            <a:off x="1870050" y="4630445"/>
            <a:ext cx="10055029" cy="877163"/>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Device Twins: Using </a:t>
            </a:r>
            <a:r>
              <a:rPr lang="en-US" sz="1400">
                <a:gradFill>
                  <a:gsLst>
                    <a:gs pos="2917">
                      <a:schemeClr val="tx1"/>
                    </a:gs>
                    <a:gs pos="30000">
                      <a:schemeClr val="tx1"/>
                    </a:gs>
                  </a:gsLst>
                  <a:lin ang="5400000" scaled="0"/>
                </a:gradFill>
                <a:hlinkClick r:id="rId8"/>
              </a:rPr>
              <a:t>Device twins</a:t>
            </a:r>
            <a:r>
              <a:rPr lang="en-US" sz="1400">
                <a:gradFill>
                  <a:gsLst>
                    <a:gs pos="2917">
                      <a:schemeClr val="tx1"/>
                    </a:gs>
                    <a:gs pos="30000">
                      <a:schemeClr val="tx1"/>
                    </a:gs>
                  </a:gsLst>
                  <a:lin ang="5400000" scaled="0"/>
                </a:gradFill>
              </a:rPr>
              <a:t>, you can store, synchronize, and query device metadata and state information. Device twins are JSON documents that store device state information like metadata, configurations, and conditions. IoT Hub maintains a device twin for each device that you connect to IoT Hub.</a:t>
            </a:r>
          </a:p>
        </p:txBody>
      </p:sp>
      <p:cxnSp>
        <p:nvCxnSpPr>
          <p:cNvPr id="22" name="Straight Connector 21">
            <a:extLst>
              <a:ext uri="{FF2B5EF4-FFF2-40B4-BE49-F238E27FC236}">
                <a16:creationId xmlns:a16="http://schemas.microsoft.com/office/drawing/2014/main" id="{678C7DC6-1B17-48E8-91E0-0B30A772D369}"/>
              </a:ext>
            </a:extLst>
          </p:cNvPr>
          <p:cNvCxnSpPr/>
          <p:nvPr/>
        </p:nvCxnSpPr>
        <p:spPr>
          <a:xfrm>
            <a:off x="0" y="5525941"/>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2776" name="Picture 8" descr="Image result for Routing icon">
            <a:extLst>
              <a:ext uri="{FF2B5EF4-FFF2-40B4-BE49-F238E27FC236}">
                <a16:creationId xmlns:a16="http://schemas.microsoft.com/office/drawing/2014/main" id="{68CB99C1-B198-4E77-940C-F4557DF1E53B}"/>
              </a:ext>
            </a:extLst>
          </p:cNvPr>
          <p:cNvPicPr>
            <a:picLocks noChangeAspect="1" noChangeArrowheads="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2062" y="5475210"/>
            <a:ext cx="864347" cy="86434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7B2D298-CC6B-4411-B43E-071D8630D8AE}"/>
              </a:ext>
            </a:extLst>
          </p:cNvPr>
          <p:cNvSpPr txBox="1"/>
          <p:nvPr/>
        </p:nvSpPr>
        <p:spPr>
          <a:xfrm>
            <a:off x="1870050" y="5468802"/>
            <a:ext cx="10055029" cy="877163"/>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Route Messages: IoT Hub enables you to define message routes based on routing rules to control where your hub sends device-to-cloud messages. Routing rules do not require you to write any code, and can take the place of custom post-ingestion message dispatchers  </a:t>
            </a:r>
          </a:p>
        </p:txBody>
      </p:sp>
    </p:spTree>
    <p:extLst>
      <p:ext uri="{BB962C8B-B14F-4D97-AF65-F5344CB8AC3E}">
        <p14:creationId xmlns:p14="http://schemas.microsoft.com/office/powerpoint/2010/main" val="66121306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695-95B8-42F0-9B69-CAD5C1294DA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 Connecting to Devices</a:t>
            </a:r>
          </a:p>
        </p:txBody>
      </p:sp>
      <p:sp>
        <p:nvSpPr>
          <p:cNvPr id="3" name="Text Placeholder 2">
            <a:extLst>
              <a:ext uri="{FF2B5EF4-FFF2-40B4-BE49-F238E27FC236}">
                <a16:creationId xmlns:a16="http://schemas.microsoft.com/office/drawing/2014/main" id="{390055F4-5ECA-48D3-90B7-A9B1BF8AAB8E}"/>
              </a:ext>
            </a:extLst>
          </p:cNvPr>
          <p:cNvSpPr>
            <a:spLocks noGrp="1"/>
          </p:cNvSpPr>
          <p:nvPr>
            <p:ph type="body" sz="quarter" idx="11"/>
          </p:nvPr>
        </p:nvSpPr>
        <p:spPr>
          <a:xfrm>
            <a:off x="267684" y="963482"/>
            <a:ext cx="11655078" cy="945002"/>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Azure IoT Hub can connect to device with different capabilities </a:t>
            </a:r>
          </a:p>
        </p:txBody>
      </p:sp>
      <p:pic>
        <p:nvPicPr>
          <p:cNvPr id="5" name="Picture 4">
            <a:extLst>
              <a:ext uri="{FF2B5EF4-FFF2-40B4-BE49-F238E27FC236}">
                <a16:creationId xmlns:a16="http://schemas.microsoft.com/office/drawing/2014/main" id="{799E05E7-7F07-43F6-B86D-7A1227079AAA}"/>
              </a:ext>
            </a:extLst>
          </p:cNvPr>
          <p:cNvPicPr>
            <a:picLocks noChangeAspect="1"/>
          </p:cNvPicPr>
          <p:nvPr/>
        </p:nvPicPr>
        <p:blipFill>
          <a:blip r:embed="rId3"/>
          <a:stretch>
            <a:fillRect/>
          </a:stretch>
        </p:blipFill>
        <p:spPr>
          <a:xfrm>
            <a:off x="6930864" y="2059996"/>
            <a:ext cx="4548876" cy="3311711"/>
          </a:xfrm>
          <a:prstGeom prst="rect">
            <a:avLst/>
          </a:prstGeom>
          <a:ln>
            <a:solidFill>
              <a:schemeClr val="accent2">
                <a:lumMod val="25000"/>
                <a:lumOff val="75000"/>
              </a:schemeClr>
            </a:solidFill>
          </a:ln>
        </p:spPr>
      </p:pic>
      <p:sp>
        <p:nvSpPr>
          <p:cNvPr id="6" name="TextBox 5">
            <a:extLst>
              <a:ext uri="{FF2B5EF4-FFF2-40B4-BE49-F238E27FC236}">
                <a16:creationId xmlns:a16="http://schemas.microsoft.com/office/drawing/2014/main" id="{6D8A463B-A13E-4380-86A4-3FB55683D9FA}"/>
              </a:ext>
            </a:extLst>
          </p:cNvPr>
          <p:cNvSpPr txBox="1"/>
          <p:nvPr/>
        </p:nvSpPr>
        <p:spPr>
          <a:xfrm>
            <a:off x="0" y="1908484"/>
            <a:ext cx="5960789" cy="4065728"/>
          </a:xfrm>
          <a:prstGeom prst="rect">
            <a:avLst/>
          </a:prstGeom>
          <a:noFill/>
        </p:spPr>
        <p:txBody>
          <a:bodyPr wrap="square" lIns="182880" tIns="146304" rIns="182880" bIns="146304" rtlCol="0">
            <a:spAutoFit/>
          </a:bodyPr>
          <a:lstStyle/>
          <a:p>
            <a:pPr marL="641161" lvl="1" indent="-342900" defTabSz="914192">
              <a:lnSpc>
                <a:spcPts val="2255"/>
              </a:lnSpc>
              <a:spcAft>
                <a:spcPts val="600"/>
              </a:spcAft>
              <a:buClr>
                <a:schemeClr val="accent1"/>
              </a:buClr>
              <a:buSzPct val="90000"/>
              <a:buFont typeface="Wingdings" panose="05000000000000000000" pitchFamily="2" charset="2"/>
              <a:buChar char="§"/>
            </a:pPr>
            <a:r>
              <a:rPr lang="en-US">
                <a:solidFill>
                  <a:schemeClr val="accent5"/>
                </a:solidFill>
                <a:latin typeface="Segoe UI Semilight" panose="020B0402040204020203" pitchFamily="34" charset="0"/>
                <a:cs typeface="Segoe UI Semilight" panose="020B0402040204020203" pitchFamily="34" charset="0"/>
              </a:rPr>
              <a:t>Support devices that are constrained in communication protocols, network resources and power resources. </a:t>
            </a:r>
          </a:p>
          <a:p>
            <a:pPr marL="641161" lvl="1" indent="-342900" defTabSz="914192">
              <a:lnSpc>
                <a:spcPts val="2255"/>
              </a:lnSpc>
              <a:buClr>
                <a:schemeClr val="accent1"/>
              </a:buClr>
              <a:buSzPct val="90000"/>
              <a:buFont typeface="Wingdings" panose="05000000000000000000" pitchFamily="2" charset="2"/>
              <a:buChar char="§"/>
            </a:pPr>
            <a:r>
              <a:rPr lang="en-US">
                <a:solidFill>
                  <a:schemeClr val="accent5"/>
                </a:solidFill>
                <a:latin typeface="Segoe UI Semilight" panose="020B0402040204020203" pitchFamily="34" charset="0"/>
                <a:cs typeface="Segoe UI Semilight" panose="020B0402040204020203" pitchFamily="34" charset="0"/>
              </a:rPr>
              <a:t>Device Connectivity:</a:t>
            </a:r>
          </a:p>
          <a:p>
            <a:pPr marL="1098361" lvl="2" indent="-342900" defTabSz="914192">
              <a:lnSpc>
                <a:spcPts val="2255"/>
              </a:lnSpc>
              <a:buClr>
                <a:schemeClr val="accent1"/>
              </a:buClr>
              <a:buSzPct val="90000"/>
              <a:buFont typeface="Wingdings" panose="05000000000000000000" pitchFamily="2" charset="2"/>
              <a:buChar char="§"/>
            </a:pPr>
            <a:r>
              <a:rPr lang="en-US" sz="1600">
                <a:solidFill>
                  <a:schemeClr val="accent5"/>
                </a:solidFill>
                <a:latin typeface="Segoe UI Semilight" panose="020B0402040204020203" pitchFamily="34" charset="0"/>
                <a:cs typeface="Segoe UI Semilight" panose="020B0402040204020203" pitchFamily="34" charset="0"/>
              </a:rPr>
              <a:t>IP-capable devices can connect directly to IoT Hub</a:t>
            </a:r>
          </a:p>
          <a:p>
            <a:pPr marL="1098361" lvl="2" indent="-342900" defTabSz="914192">
              <a:lnSpc>
                <a:spcPts val="2255"/>
              </a:lnSpc>
              <a:spcAft>
                <a:spcPts val="600"/>
              </a:spcAft>
              <a:buClr>
                <a:schemeClr val="accent1"/>
              </a:buClr>
              <a:buSzPct val="90000"/>
              <a:buFont typeface="Wingdings" panose="05000000000000000000" pitchFamily="2" charset="2"/>
              <a:buChar char="§"/>
            </a:pPr>
            <a:r>
              <a:rPr lang="en-US" sz="1600">
                <a:solidFill>
                  <a:schemeClr val="accent5"/>
                </a:solidFill>
                <a:latin typeface="Segoe UI Semilight" panose="020B0402040204020203" pitchFamily="34" charset="0"/>
                <a:cs typeface="Segoe UI Semilight" panose="020B0402040204020203" pitchFamily="34" charset="0"/>
              </a:rPr>
              <a:t>Or use a Cloud Protocol gateway (for protocols other than HTTPS or AMPQ)</a:t>
            </a:r>
          </a:p>
          <a:p>
            <a:pPr marL="1098361" lvl="2" indent="-342900" defTabSz="914192">
              <a:lnSpc>
                <a:spcPts val="2255"/>
              </a:lnSpc>
              <a:spcAft>
                <a:spcPts val="600"/>
              </a:spcAft>
              <a:buClr>
                <a:schemeClr val="accent1"/>
              </a:buClr>
              <a:buSzPct val="90000"/>
              <a:buFont typeface="Wingdings" panose="05000000000000000000" pitchFamily="2" charset="2"/>
              <a:buChar char="§"/>
            </a:pPr>
            <a:r>
              <a:rPr lang="en-US" sz="1600">
                <a:solidFill>
                  <a:schemeClr val="accent5"/>
                </a:solidFill>
                <a:latin typeface="Segoe UI Semilight" panose="020B0402040204020203" pitchFamily="34" charset="0"/>
                <a:cs typeface="Segoe UI Semilight" panose="020B0402040204020203" pitchFamily="34" charset="0"/>
              </a:rPr>
              <a:t>Non IP-capable devices (Personal Area Network (PAN)) can connect via Field gateways that provide the necessary protocol translation </a:t>
            </a:r>
          </a:p>
          <a:p>
            <a:pPr marL="641161" lvl="1" indent="-342900" defTabSz="914192">
              <a:lnSpc>
                <a:spcPts val="2255"/>
              </a:lnSpc>
              <a:spcAft>
                <a:spcPts val="600"/>
              </a:spcAft>
              <a:buClr>
                <a:schemeClr val="accent1"/>
              </a:buClr>
              <a:buSzPct val="90000"/>
              <a:buFont typeface="Wingdings" panose="05000000000000000000" pitchFamily="2" charset="2"/>
              <a:buChar char="§"/>
            </a:pPr>
            <a:r>
              <a:rPr lang="en-US">
                <a:solidFill>
                  <a:schemeClr val="accent5"/>
                </a:solidFill>
                <a:latin typeface="Segoe UI Semilight" panose="020B0402040204020203" pitchFamily="34" charset="0"/>
                <a:cs typeface="Segoe UI Semilight" panose="020B0402040204020203" pitchFamily="34" charset="0"/>
              </a:rPr>
              <a:t>Devices can be intermittently or continuously connected.</a:t>
            </a:r>
          </a:p>
        </p:txBody>
      </p:sp>
      <p:sp>
        <p:nvSpPr>
          <p:cNvPr id="7" name="Rectangle 6">
            <a:extLst>
              <a:ext uri="{FF2B5EF4-FFF2-40B4-BE49-F238E27FC236}">
                <a16:creationId xmlns:a16="http://schemas.microsoft.com/office/drawing/2014/main" id="{1C47F5C6-2972-4E63-9794-01B22D49A475}"/>
              </a:ext>
            </a:extLst>
          </p:cNvPr>
          <p:cNvSpPr/>
          <p:nvPr/>
        </p:nvSpPr>
        <p:spPr>
          <a:xfrm>
            <a:off x="6930864" y="5371707"/>
            <a:ext cx="4585076" cy="276999"/>
          </a:xfrm>
          <a:prstGeom prst="rect">
            <a:avLst/>
          </a:prstGeom>
        </p:spPr>
        <p:txBody>
          <a:bodyPr wrap="square">
            <a:spAutoFit/>
          </a:bodyPr>
          <a:lstStyle/>
          <a:p>
            <a:r>
              <a:rPr lang="en-US" sz="1200"/>
              <a:t>Note that all ‘gateways’ are conceptual, not a Microsoft product.</a:t>
            </a:r>
          </a:p>
        </p:txBody>
      </p:sp>
    </p:spTree>
    <p:extLst>
      <p:ext uri="{BB962C8B-B14F-4D97-AF65-F5344CB8AC3E}">
        <p14:creationId xmlns:p14="http://schemas.microsoft.com/office/powerpoint/2010/main" val="252765045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695-95B8-42F0-9B69-CAD5C1294DA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ENDPOINTS</a:t>
            </a:r>
          </a:p>
        </p:txBody>
      </p:sp>
      <p:sp>
        <p:nvSpPr>
          <p:cNvPr id="3" name="Text Placeholder 2">
            <a:extLst>
              <a:ext uri="{FF2B5EF4-FFF2-40B4-BE49-F238E27FC236}">
                <a16:creationId xmlns:a16="http://schemas.microsoft.com/office/drawing/2014/main" id="{390055F4-5ECA-48D3-90B7-A9B1BF8AAB8E}"/>
              </a:ext>
            </a:extLst>
          </p:cNvPr>
          <p:cNvSpPr>
            <a:spLocks noGrp="1"/>
          </p:cNvSpPr>
          <p:nvPr>
            <p:ph type="body" sz="quarter" idx="11"/>
          </p:nvPr>
        </p:nvSpPr>
        <p:spPr>
          <a:xfrm>
            <a:off x="267684" y="963482"/>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Azure IoT Hub exposes several endpoints for different purposes </a:t>
            </a:r>
          </a:p>
        </p:txBody>
      </p:sp>
      <p:pic>
        <p:nvPicPr>
          <p:cNvPr id="8" name="Picture 7">
            <a:extLst>
              <a:ext uri="{FF2B5EF4-FFF2-40B4-BE49-F238E27FC236}">
                <a16:creationId xmlns:a16="http://schemas.microsoft.com/office/drawing/2014/main" id="{428C1C3E-D560-443D-8F9C-CC71390FE27B}"/>
              </a:ext>
            </a:extLst>
          </p:cNvPr>
          <p:cNvPicPr>
            <a:picLocks noChangeAspect="1"/>
          </p:cNvPicPr>
          <p:nvPr/>
        </p:nvPicPr>
        <p:blipFill>
          <a:blip r:embed="rId3"/>
          <a:stretch>
            <a:fillRect/>
          </a:stretch>
        </p:blipFill>
        <p:spPr>
          <a:xfrm>
            <a:off x="1739331" y="2099118"/>
            <a:ext cx="8711784" cy="3353373"/>
          </a:xfrm>
          <a:prstGeom prst="rect">
            <a:avLst/>
          </a:prstGeom>
          <a:ln>
            <a:solidFill>
              <a:schemeClr val="bg2">
                <a:lumMod val="75000"/>
              </a:schemeClr>
            </a:solidFill>
          </a:ln>
        </p:spPr>
      </p:pic>
      <p:sp>
        <p:nvSpPr>
          <p:cNvPr id="9" name="TextBox 8">
            <a:extLst>
              <a:ext uri="{FF2B5EF4-FFF2-40B4-BE49-F238E27FC236}">
                <a16:creationId xmlns:a16="http://schemas.microsoft.com/office/drawing/2014/main" id="{BE65131F-D072-4225-840D-9A177EB3EE87}"/>
              </a:ext>
            </a:extLst>
          </p:cNvPr>
          <p:cNvSpPr txBox="1"/>
          <p:nvPr/>
        </p:nvSpPr>
        <p:spPr>
          <a:xfrm>
            <a:off x="780703" y="5439208"/>
            <a:ext cx="11344060" cy="517065"/>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 Full list of all the IoT Hub endpoints: </a:t>
            </a:r>
            <a:r>
              <a:rPr lang="en-US" sz="1600">
                <a:gradFill>
                  <a:gsLst>
                    <a:gs pos="2917">
                      <a:schemeClr val="tx1"/>
                    </a:gs>
                    <a:gs pos="30000">
                      <a:schemeClr val="tx1"/>
                    </a:gs>
                  </a:gsLst>
                  <a:lin ang="5400000" scaled="0"/>
                </a:gradFill>
                <a:hlinkClick r:id="rId4"/>
              </a:rPr>
              <a:t>https://docs.microsoft.com/en-us/azure/iot-hub/iot-hub-devguide-endpoints</a:t>
            </a:r>
            <a:r>
              <a:rPr lang="en-US" sz="1600">
                <a:gradFill>
                  <a:gsLst>
                    <a:gs pos="2917">
                      <a:schemeClr val="tx1"/>
                    </a:gs>
                    <a:gs pos="30000">
                      <a:schemeClr val="tx1"/>
                    </a:gs>
                  </a:gsLst>
                  <a:lin ang="5400000" scaled="0"/>
                </a:gradFill>
              </a:rPr>
              <a:t>  </a:t>
            </a:r>
          </a:p>
        </p:txBody>
      </p:sp>
      <p:sp>
        <p:nvSpPr>
          <p:cNvPr id="10" name="TextBox 9">
            <a:extLst>
              <a:ext uri="{FF2B5EF4-FFF2-40B4-BE49-F238E27FC236}">
                <a16:creationId xmlns:a16="http://schemas.microsoft.com/office/drawing/2014/main" id="{E2A913B9-2EF1-459F-A5D3-5E5FFCE0D90E}"/>
              </a:ext>
            </a:extLst>
          </p:cNvPr>
          <p:cNvSpPr txBox="1"/>
          <p:nvPr/>
        </p:nvSpPr>
        <p:spPr>
          <a:xfrm>
            <a:off x="4429350" y="1668775"/>
            <a:ext cx="3104311"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Some Important endpoints </a:t>
            </a:r>
          </a:p>
        </p:txBody>
      </p:sp>
    </p:spTree>
    <p:extLst>
      <p:ext uri="{BB962C8B-B14F-4D97-AF65-F5344CB8AC3E}">
        <p14:creationId xmlns:p14="http://schemas.microsoft.com/office/powerpoint/2010/main" val="320264368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695-95B8-42F0-9B69-CAD5C1294DA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SDKS</a:t>
            </a:r>
          </a:p>
        </p:txBody>
      </p:sp>
      <p:sp>
        <p:nvSpPr>
          <p:cNvPr id="3" name="Text Placeholder 2">
            <a:extLst>
              <a:ext uri="{FF2B5EF4-FFF2-40B4-BE49-F238E27FC236}">
                <a16:creationId xmlns:a16="http://schemas.microsoft.com/office/drawing/2014/main" id="{390055F4-5ECA-48D3-90B7-A9B1BF8AAB8E}"/>
              </a:ext>
            </a:extLst>
          </p:cNvPr>
          <p:cNvSpPr>
            <a:spLocks noGrp="1"/>
          </p:cNvSpPr>
          <p:nvPr>
            <p:ph type="body" sz="quarter" idx="11"/>
          </p:nvPr>
        </p:nvSpPr>
        <p:spPr>
          <a:xfrm>
            <a:off x="267684" y="963482"/>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Three categories of SDKs for working with IoT Hubs: Device, Service and Azure IoT Edge </a:t>
            </a:r>
          </a:p>
        </p:txBody>
      </p:sp>
      <p:sp>
        <p:nvSpPr>
          <p:cNvPr id="6" name="TextBox 5">
            <a:extLst>
              <a:ext uri="{FF2B5EF4-FFF2-40B4-BE49-F238E27FC236}">
                <a16:creationId xmlns:a16="http://schemas.microsoft.com/office/drawing/2014/main" id="{C5010A41-43EB-408E-A396-47B367A71294}"/>
              </a:ext>
            </a:extLst>
          </p:cNvPr>
          <p:cNvSpPr txBox="1"/>
          <p:nvPr/>
        </p:nvSpPr>
        <p:spPr>
          <a:xfrm>
            <a:off x="556888" y="2075885"/>
            <a:ext cx="1874552"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Device SDK</a:t>
            </a:r>
          </a:p>
        </p:txBody>
      </p:sp>
      <p:sp>
        <p:nvSpPr>
          <p:cNvPr id="15" name="TextBox 14">
            <a:extLst>
              <a:ext uri="{FF2B5EF4-FFF2-40B4-BE49-F238E27FC236}">
                <a16:creationId xmlns:a16="http://schemas.microsoft.com/office/drawing/2014/main" id="{A4601015-DD26-4B35-9FB9-AE85EAAFD23E}"/>
              </a:ext>
            </a:extLst>
          </p:cNvPr>
          <p:cNvSpPr txBox="1"/>
          <p:nvPr/>
        </p:nvSpPr>
        <p:spPr>
          <a:xfrm>
            <a:off x="3410357" y="1909686"/>
            <a:ext cx="4991123" cy="960263"/>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Enable you to build apps that run on your IoT devices. These apps send telemetry to your IoT hub, and optionally receive messages from your IoT hub.</a:t>
            </a:r>
          </a:p>
        </p:txBody>
      </p:sp>
      <p:sp>
        <p:nvSpPr>
          <p:cNvPr id="7" name="TextBox 6">
            <a:extLst>
              <a:ext uri="{FF2B5EF4-FFF2-40B4-BE49-F238E27FC236}">
                <a16:creationId xmlns:a16="http://schemas.microsoft.com/office/drawing/2014/main" id="{108A578D-1CE5-422A-A7DB-8FF905696540}"/>
              </a:ext>
            </a:extLst>
          </p:cNvPr>
          <p:cNvSpPr txBox="1"/>
          <p:nvPr/>
        </p:nvSpPr>
        <p:spPr>
          <a:xfrm>
            <a:off x="8703988" y="2020485"/>
            <a:ext cx="3300090" cy="738664"/>
          </a:xfrm>
          <a:prstGeom prst="rect">
            <a:avLst/>
          </a:prstGeom>
          <a:noFill/>
        </p:spPr>
        <p:txBody>
          <a:bodyPr wrap="square" lIns="182880" tIns="146304" rIns="182880" bIns="146304" rtlCol="0">
            <a:spAutoFit/>
          </a:bodyPr>
          <a:lstStyle>
            <a:defPPr>
              <a:defRPr lang="en-US"/>
            </a:defPPr>
            <a:lvl1pPr>
              <a:lnSpc>
                <a:spcPct val="90000"/>
              </a:lnSpc>
              <a:spcAft>
                <a:spcPts val="600"/>
              </a:spcAft>
              <a:defRPr/>
            </a:lvl1pPr>
          </a:lstStyle>
          <a:p>
            <a:r>
              <a:rPr lang="en-US" sz="1600">
                <a:gradFill>
                  <a:gsLst>
                    <a:gs pos="2917">
                      <a:schemeClr val="tx1"/>
                    </a:gs>
                    <a:gs pos="30000">
                      <a:schemeClr val="tx1"/>
                    </a:gs>
                  </a:gsLst>
                  <a:lin ang="5400000" scaled="0"/>
                </a:gradFill>
              </a:rPr>
              <a:t>SDKS available for: .NET, Java, Node.js, Python and C</a:t>
            </a:r>
          </a:p>
        </p:txBody>
      </p:sp>
      <p:cxnSp>
        <p:nvCxnSpPr>
          <p:cNvPr id="16" name="Straight Connector 15">
            <a:extLst>
              <a:ext uri="{FF2B5EF4-FFF2-40B4-BE49-F238E27FC236}">
                <a16:creationId xmlns:a16="http://schemas.microsoft.com/office/drawing/2014/main" id="{4C0C5CA4-5F33-49CD-B808-07625FE5EE62}"/>
              </a:ext>
            </a:extLst>
          </p:cNvPr>
          <p:cNvCxnSpPr/>
          <p:nvPr/>
        </p:nvCxnSpPr>
        <p:spPr>
          <a:xfrm>
            <a:off x="0" y="3180948"/>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1EBC36E-8FE1-49AC-B544-267E1DA3D125}"/>
              </a:ext>
            </a:extLst>
          </p:cNvPr>
          <p:cNvSpPr txBox="1"/>
          <p:nvPr/>
        </p:nvSpPr>
        <p:spPr>
          <a:xfrm>
            <a:off x="556888" y="3638497"/>
            <a:ext cx="1938159"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Service SDK</a:t>
            </a:r>
          </a:p>
        </p:txBody>
      </p:sp>
      <p:sp>
        <p:nvSpPr>
          <p:cNvPr id="18" name="TextBox 17">
            <a:extLst>
              <a:ext uri="{FF2B5EF4-FFF2-40B4-BE49-F238E27FC236}">
                <a16:creationId xmlns:a16="http://schemas.microsoft.com/office/drawing/2014/main" id="{55ABC33E-A106-4546-9A22-D6823C4421F0}"/>
              </a:ext>
            </a:extLst>
          </p:cNvPr>
          <p:cNvSpPr txBox="1"/>
          <p:nvPr/>
        </p:nvSpPr>
        <p:spPr>
          <a:xfrm>
            <a:off x="8703988" y="3642949"/>
            <a:ext cx="3300090" cy="738664"/>
          </a:xfrm>
          <a:prstGeom prst="rect">
            <a:avLst/>
          </a:prstGeom>
          <a:noFill/>
        </p:spPr>
        <p:txBody>
          <a:bodyPr wrap="square" lIns="182880" tIns="146304" rIns="182880" bIns="146304" rtlCol="0">
            <a:spAutoFit/>
          </a:bodyPr>
          <a:lstStyle>
            <a:defPPr>
              <a:defRPr lang="en-US"/>
            </a:defPPr>
            <a:lvl1pPr>
              <a:lnSpc>
                <a:spcPct val="90000"/>
              </a:lnSpc>
              <a:spcAft>
                <a:spcPts val="600"/>
              </a:spcAft>
              <a:defRPr/>
            </a:lvl1pPr>
          </a:lstStyle>
          <a:p>
            <a:r>
              <a:rPr lang="en-US" sz="1600">
                <a:gradFill>
                  <a:gsLst>
                    <a:gs pos="2917">
                      <a:schemeClr val="tx1"/>
                    </a:gs>
                    <a:gs pos="30000">
                      <a:schemeClr val="tx1"/>
                    </a:gs>
                  </a:gsLst>
                  <a:lin ang="5400000" scaled="0"/>
                </a:gradFill>
              </a:rPr>
              <a:t>SDKS available for: .NET, Java, Node.js, Python and C</a:t>
            </a:r>
          </a:p>
        </p:txBody>
      </p:sp>
      <p:sp>
        <p:nvSpPr>
          <p:cNvPr id="19" name="Rectangle 18">
            <a:extLst>
              <a:ext uri="{FF2B5EF4-FFF2-40B4-BE49-F238E27FC236}">
                <a16:creationId xmlns:a16="http://schemas.microsoft.com/office/drawing/2014/main" id="{2C0233BE-1614-46A2-AAF0-370C6DCCEE4D}"/>
              </a:ext>
            </a:extLst>
          </p:cNvPr>
          <p:cNvSpPr/>
          <p:nvPr/>
        </p:nvSpPr>
        <p:spPr>
          <a:xfrm>
            <a:off x="3410357" y="3684664"/>
            <a:ext cx="4668253" cy="535531"/>
          </a:xfrm>
          <a:prstGeom prst="rect">
            <a:avLst/>
          </a:prstGeom>
        </p:spPr>
        <p:txBody>
          <a:bodyPr wrap="square">
            <a:spAutoFit/>
          </a:bodyPr>
          <a:lstStyle/>
          <a:p>
            <a:pPr>
              <a:lnSpc>
                <a:spcPct val="90000"/>
              </a:lnSpc>
              <a:spcAft>
                <a:spcPts val="600"/>
              </a:spcAft>
            </a:pPr>
            <a:r>
              <a:rPr lang="en-US" sz="1600">
                <a:gradFill>
                  <a:gsLst>
                    <a:gs pos="2917">
                      <a:schemeClr val="tx1"/>
                    </a:gs>
                    <a:gs pos="30000">
                      <a:schemeClr val="tx1"/>
                    </a:gs>
                  </a:gsLst>
                  <a:lin ang="5400000" scaled="0"/>
                </a:gradFill>
              </a:rPr>
              <a:t>Enables you to manage your IoT hub, and optionally send messages to your IoT devices.</a:t>
            </a:r>
          </a:p>
        </p:txBody>
      </p:sp>
      <p:cxnSp>
        <p:nvCxnSpPr>
          <p:cNvPr id="20" name="Straight Connector 19">
            <a:extLst>
              <a:ext uri="{FF2B5EF4-FFF2-40B4-BE49-F238E27FC236}">
                <a16:creationId xmlns:a16="http://schemas.microsoft.com/office/drawing/2014/main" id="{29462CE5-9269-4E8F-929F-F1C732BFD4D1}"/>
              </a:ext>
            </a:extLst>
          </p:cNvPr>
          <p:cNvCxnSpPr/>
          <p:nvPr/>
        </p:nvCxnSpPr>
        <p:spPr>
          <a:xfrm>
            <a:off x="0" y="4577757"/>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24B6757-1D5D-4A83-B461-CDEFE23C44DD}"/>
              </a:ext>
            </a:extLst>
          </p:cNvPr>
          <p:cNvSpPr txBox="1"/>
          <p:nvPr/>
        </p:nvSpPr>
        <p:spPr>
          <a:xfrm>
            <a:off x="556888" y="5203069"/>
            <a:ext cx="2381870"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 IoT Edge</a:t>
            </a:r>
          </a:p>
        </p:txBody>
      </p:sp>
      <p:sp>
        <p:nvSpPr>
          <p:cNvPr id="23" name="Rectangle 22">
            <a:extLst>
              <a:ext uri="{FF2B5EF4-FFF2-40B4-BE49-F238E27FC236}">
                <a16:creationId xmlns:a16="http://schemas.microsoft.com/office/drawing/2014/main" id="{40EE1BF1-8797-460B-8944-EF771114216D}"/>
              </a:ext>
            </a:extLst>
          </p:cNvPr>
          <p:cNvSpPr/>
          <p:nvPr/>
        </p:nvSpPr>
        <p:spPr>
          <a:xfrm>
            <a:off x="3410357" y="5138436"/>
            <a:ext cx="4668253" cy="757130"/>
          </a:xfrm>
          <a:prstGeom prst="rect">
            <a:avLst/>
          </a:prstGeom>
        </p:spPr>
        <p:txBody>
          <a:bodyPr wrap="square">
            <a:spAutoFit/>
          </a:bodyPr>
          <a:lstStyle/>
          <a:p>
            <a:pPr>
              <a:lnSpc>
                <a:spcPct val="90000"/>
              </a:lnSpc>
              <a:spcAft>
                <a:spcPts val="600"/>
              </a:spcAft>
            </a:pPr>
            <a:r>
              <a:rPr lang="en-US" sz="1600">
                <a:gradFill>
                  <a:gsLst>
                    <a:gs pos="2917">
                      <a:schemeClr val="tx1"/>
                    </a:gs>
                    <a:gs pos="30000">
                      <a:schemeClr val="tx1"/>
                    </a:gs>
                  </a:gsLst>
                  <a:lin ang="5400000" scaled="0"/>
                </a:gradFill>
              </a:rPr>
              <a:t>Enables you to build gateways for devices that don't use one of the supported protocols. Gateways can also process messages on the edge.</a:t>
            </a:r>
          </a:p>
        </p:txBody>
      </p:sp>
    </p:spTree>
    <p:extLst>
      <p:ext uri="{BB962C8B-B14F-4D97-AF65-F5344CB8AC3E}">
        <p14:creationId xmlns:p14="http://schemas.microsoft.com/office/powerpoint/2010/main" val="65191863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Azure IoT HUB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IoT Hub can be a good option</a:t>
            </a:r>
          </a:p>
        </p:txBody>
      </p:sp>
      <p:graphicFrame>
        <p:nvGraphicFramePr>
          <p:cNvPr id="4" name="Table 3">
            <a:extLst>
              <a:ext uri="{FF2B5EF4-FFF2-40B4-BE49-F238E27FC236}">
                <a16:creationId xmlns:a16="http://schemas.microsoft.com/office/drawing/2014/main" id="{A25392C3-D080-4DE1-AE45-345BA353126E}"/>
              </a:ext>
            </a:extLst>
          </p:cNvPr>
          <p:cNvGraphicFramePr>
            <a:graphicFrameLocks noGrp="1"/>
          </p:cNvGraphicFramePr>
          <p:nvPr>
            <p:extLst/>
          </p:nvPr>
        </p:nvGraphicFramePr>
        <p:xfrm>
          <a:off x="555998" y="1576168"/>
          <a:ext cx="11159751" cy="4680359"/>
        </p:xfrm>
        <a:graphic>
          <a:graphicData uri="http://schemas.openxmlformats.org/drawingml/2006/table">
            <a:tbl>
              <a:tblPr firstRow="1" bandRow="1">
                <a:tableStyleId>{5C22544A-7EE6-4342-B048-85BDC9FD1C3A}</a:tableStyleId>
              </a:tblPr>
              <a:tblGrid>
                <a:gridCol w="3026938">
                  <a:extLst>
                    <a:ext uri="{9D8B030D-6E8A-4147-A177-3AD203B41FA5}">
                      <a16:colId xmlns:a16="http://schemas.microsoft.com/office/drawing/2014/main" val="3272501966"/>
                    </a:ext>
                  </a:extLst>
                </a:gridCol>
                <a:gridCol w="8132813">
                  <a:extLst>
                    <a:ext uri="{9D8B030D-6E8A-4147-A177-3AD203B41FA5}">
                      <a16:colId xmlns:a16="http://schemas.microsoft.com/office/drawing/2014/main" val="2459301866"/>
                    </a:ext>
                  </a:extLst>
                </a:gridCol>
              </a:tblGrid>
              <a:tr h="311107">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96487">
                <a:tc>
                  <a:txBody>
                    <a:bodyPr/>
                    <a:lstStyle/>
                    <a:p>
                      <a:r>
                        <a:rPr lang="en-US" sz="1600">
                          <a:latin typeface="Segoe UI Semilight" panose="020B0402040204020203" pitchFamily="34" charset="0"/>
                          <a:cs typeface="Segoe UI Semilight" panose="020B0402040204020203" pitchFamily="34" charset="0"/>
                        </a:rPr>
                        <a:t>A solution for </a:t>
                      </a:r>
                      <a:r>
                        <a:rPr lang="en-US" sz="1600" i="1">
                          <a:latin typeface="Segoe UI Semilight" panose="020B0402040204020203" pitchFamily="34" charset="0"/>
                          <a:cs typeface="Segoe UI Semilight" panose="020B0402040204020203" pitchFamily="34" charset="0"/>
                        </a:rPr>
                        <a:t>primarily an IoT scenario</a:t>
                      </a:r>
                    </a:p>
                  </a:txBody>
                  <a:tcPr anchor="ctr"/>
                </a:tc>
                <a:tc>
                  <a:txBody>
                    <a:bodyPr/>
                    <a:lstStyle/>
                    <a:p>
                      <a:r>
                        <a:rPr lang="en-US" sz="1600">
                          <a:latin typeface="Segoe UI Semilight" panose="020B0402040204020203" pitchFamily="34" charset="0"/>
                          <a:cs typeface="Segoe UI Semilight" panose="020B0402040204020203" pitchFamily="34" charset="0"/>
                        </a:rPr>
                        <a:t>IoT Hub is specifically optimized for IoT scenarios. It can register, communicate with and manage billions of devices. </a:t>
                      </a:r>
                    </a:p>
                  </a:txBody>
                  <a:tcPr anchor="ctr"/>
                </a:tc>
                <a:extLst>
                  <a:ext uri="{0D108BD9-81ED-4DB2-BD59-A6C34878D82A}">
                    <a16:rowId xmlns:a16="http://schemas.microsoft.com/office/drawing/2014/main" val="1212888764"/>
                  </a:ext>
                </a:extLst>
              </a:tr>
              <a:tr h="493363">
                <a:tc>
                  <a:txBody>
                    <a:bodyPr/>
                    <a:lstStyle/>
                    <a:p>
                      <a:r>
                        <a:rPr lang="en-US" sz="1600">
                          <a:latin typeface="Segoe UI Semilight" panose="020B0402040204020203" pitchFamily="34" charset="0"/>
                          <a:cs typeface="Segoe UI Semilight" panose="020B0402040204020203" pitchFamily="34" charset="0"/>
                        </a:rPr>
                        <a:t>A serverless solution</a:t>
                      </a:r>
                    </a:p>
                  </a:txBody>
                  <a:tcPr anchor="ctr"/>
                </a:tc>
                <a:tc>
                  <a:txBody>
                    <a:bodyPr/>
                    <a:lstStyle/>
                    <a:p>
                      <a:r>
                        <a:rPr lang="en-US" sz="1600">
                          <a:latin typeface="Segoe UI Semilight" panose="020B0402040204020203" pitchFamily="34" charset="0"/>
                          <a:cs typeface="Segoe UI Semilight" panose="020B0402040204020203" pitchFamily="34" charset="0"/>
                        </a:rPr>
                        <a:t>IoT Hub is a fully-managed serverless solution — there are no VMs or clusters to provision.</a:t>
                      </a:r>
                    </a:p>
                  </a:txBody>
                  <a:tcPr anchor="ctr"/>
                </a:tc>
                <a:extLst>
                  <a:ext uri="{0D108BD9-81ED-4DB2-BD59-A6C34878D82A}">
                    <a16:rowId xmlns:a16="http://schemas.microsoft.com/office/drawing/2014/main" val="3773402847"/>
                  </a:ext>
                </a:extLst>
              </a:tr>
              <a:tr h="485838">
                <a:tc>
                  <a:txBody>
                    <a:bodyPr/>
                    <a:lstStyle/>
                    <a:p>
                      <a:r>
                        <a:rPr lang="en-US" sz="1600">
                          <a:latin typeface="Segoe UI Semilight" panose="020B0402040204020203" pitchFamily="34" charset="0"/>
                          <a:cs typeface="Segoe UI Semilight" panose="020B0402040204020203" pitchFamily="34" charset="0"/>
                        </a:rPr>
                        <a:t>Bi-directional communication</a:t>
                      </a:r>
                    </a:p>
                  </a:txBody>
                  <a:tcPr anchor="ctr"/>
                </a:tc>
                <a:tc>
                  <a:txBody>
                    <a:bodyPr/>
                    <a:lstStyle/>
                    <a:p>
                      <a:r>
                        <a:rPr lang="en-US" sz="1600">
                          <a:latin typeface="Segoe UI Semilight" panose="020B0402040204020203" pitchFamily="34" charset="0"/>
                          <a:cs typeface="Segoe UI Semilight" panose="020B0402040204020203" pitchFamily="34" charset="0"/>
                        </a:rPr>
                        <a:t>IoT Hub supports both cloud-to-device and device-to-cloud communication</a:t>
                      </a:r>
                    </a:p>
                  </a:txBody>
                  <a:tcPr anchor="ctr"/>
                </a:tc>
                <a:extLst>
                  <a:ext uri="{0D108BD9-81ED-4DB2-BD59-A6C34878D82A}">
                    <a16:rowId xmlns:a16="http://schemas.microsoft.com/office/drawing/2014/main" val="3622420946"/>
                  </a:ext>
                </a:extLst>
              </a:tr>
              <a:tr h="690403">
                <a:tc>
                  <a:txBody>
                    <a:bodyPr/>
                    <a:lstStyle/>
                    <a:p>
                      <a:r>
                        <a:rPr lang="en-US" sz="1600">
                          <a:latin typeface="Segoe UI Semilight" panose="020B0402040204020203" pitchFamily="34" charset="0"/>
                          <a:cs typeface="Segoe UI Semilight" panose="020B0402040204020203" pitchFamily="34" charset="0"/>
                        </a:rPr>
                        <a:t>To manage billions of devices</a:t>
                      </a:r>
                    </a:p>
                  </a:txBody>
                  <a:tcPr anchor="ctr"/>
                </a:tc>
                <a:tc>
                  <a:txBody>
                    <a:bodyPr/>
                    <a:lstStyle/>
                    <a:p>
                      <a:r>
                        <a:rPr lang="en-US" sz="1600">
                          <a:latin typeface="Segoe UI Semilight" panose="020B0402040204020203" pitchFamily="34" charset="0"/>
                          <a:cs typeface="Segoe UI Semilight" panose="020B0402040204020203" pitchFamily="34" charset="0"/>
                        </a:rPr>
                        <a:t>The </a:t>
                      </a:r>
                      <a:r>
                        <a:rPr lang="en-US" sz="1600">
                          <a:latin typeface="Segoe UI Semilight" panose="020B0402040204020203" pitchFamily="34" charset="0"/>
                          <a:cs typeface="Segoe UI Semilight" panose="020B0402040204020203" pitchFamily="34" charset="0"/>
                          <a:hlinkClick r:id="rId3"/>
                        </a:rPr>
                        <a:t>device twins </a:t>
                      </a:r>
                      <a:r>
                        <a:rPr lang="en-US" sz="1600">
                          <a:latin typeface="Segoe UI Semilight" panose="020B0402040204020203" pitchFamily="34" charset="0"/>
                          <a:cs typeface="Segoe UI Semilight" panose="020B0402040204020203" pitchFamily="34" charset="0"/>
                        </a:rPr>
                        <a:t>feature lets you store, query and set the state of devices, making it easy for applications to manage devices. </a:t>
                      </a:r>
                    </a:p>
                  </a:txBody>
                  <a:tcPr anchor="ctr"/>
                </a:tc>
                <a:extLst>
                  <a:ext uri="{0D108BD9-81ED-4DB2-BD59-A6C34878D82A}">
                    <a16:rowId xmlns:a16="http://schemas.microsoft.com/office/drawing/2014/main" val="3784778137"/>
                  </a:ext>
                </a:extLst>
              </a:tr>
              <a:tr h="690403">
                <a:tc>
                  <a:txBody>
                    <a:bodyPr/>
                    <a:lstStyle/>
                    <a:p>
                      <a:r>
                        <a:rPr lang="en-US" sz="1600">
                          <a:latin typeface="Segoe UI Semilight" panose="020B0402040204020203" pitchFamily="34" charset="0"/>
                          <a:cs typeface="Segoe UI Semilight" panose="020B0402040204020203" pitchFamily="34" charset="0"/>
                        </a:rPr>
                        <a:t>Per-device security</a:t>
                      </a:r>
                    </a:p>
                  </a:txBody>
                  <a:tcPr anchor="ctr"/>
                </a:tc>
                <a:tc>
                  <a:txBody>
                    <a:bodyPr/>
                    <a:lstStyle/>
                    <a:p>
                      <a:r>
                        <a:rPr lang="en-US" sz="1600">
                          <a:latin typeface="Segoe UI Semilight" panose="020B0402040204020203" pitchFamily="34" charset="0"/>
                          <a:cs typeface="Segoe UI Semilight" panose="020B0402040204020203" pitchFamily="34" charset="0"/>
                        </a:rPr>
                        <a:t>Azure IoT Hub lets you set up individual identities and credentials for your connected devices</a:t>
                      </a:r>
                    </a:p>
                  </a:txBody>
                  <a:tcPr anchor="ctr"/>
                </a:tc>
                <a:extLst>
                  <a:ext uri="{0D108BD9-81ED-4DB2-BD59-A6C34878D82A}">
                    <a16:rowId xmlns:a16="http://schemas.microsoft.com/office/drawing/2014/main" val="1932757016"/>
                  </a:ext>
                </a:extLst>
              </a:tr>
              <a:tr h="690403">
                <a:tc>
                  <a:txBody>
                    <a:bodyPr/>
                    <a:lstStyle/>
                    <a:p>
                      <a:r>
                        <a:rPr lang="en-US" sz="1600">
                          <a:latin typeface="Segoe UI Semilight" panose="020B0402040204020203" pitchFamily="34" charset="0"/>
                          <a:cs typeface="Segoe UI Semilight" panose="020B0402040204020203" pitchFamily="34" charset="0"/>
                        </a:rPr>
                        <a:t>To connect easily to Azure Stream Analytics</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can be configured to connect to Azure IoT Hub via the Azure Portal with no coding. </a:t>
                      </a:r>
                    </a:p>
                  </a:txBody>
                  <a:tcPr anchor="ctr"/>
                </a:tc>
                <a:extLst>
                  <a:ext uri="{0D108BD9-81ED-4DB2-BD59-A6C34878D82A}">
                    <a16:rowId xmlns:a16="http://schemas.microsoft.com/office/drawing/2014/main" val="3366989912"/>
                  </a:ext>
                </a:extLst>
              </a:tr>
              <a:tr h="690403">
                <a:tc>
                  <a:txBody>
                    <a:bodyPr/>
                    <a:lstStyle/>
                    <a:p>
                      <a:r>
                        <a:rPr lang="en-US" sz="1600">
                          <a:latin typeface="Segoe UI Semilight" panose="020B0402040204020203" pitchFamily="34" charset="0"/>
                          <a:cs typeface="Segoe UI Semilight" panose="020B0402040204020203" pitchFamily="34" charset="0"/>
                        </a:rPr>
                        <a:t>To store messages easily in Azure Blob Storage</a:t>
                      </a:r>
                    </a:p>
                  </a:txBody>
                  <a:tcPr anchor="ctr"/>
                </a:tc>
                <a:tc>
                  <a:txBody>
                    <a:bodyPr/>
                    <a:lstStyle/>
                    <a:p>
                      <a:r>
                        <a:rPr lang="en-US" sz="1600" dirty="0">
                          <a:latin typeface="Segoe UI Semilight" panose="020B0402040204020203" pitchFamily="34" charset="0"/>
                          <a:cs typeface="Segoe UI Semilight" panose="020B0402040204020203" pitchFamily="34" charset="0"/>
                        </a:rPr>
                        <a:t>Via the Azure Portal, without any coding, you can store Azure IoT Hub messages to Azure Blob Storage (using the ‘route’ feature).</a:t>
                      </a:r>
                    </a:p>
                  </a:txBody>
                  <a:tcPr anchor="ctr"/>
                </a:tc>
                <a:extLst>
                  <a:ext uri="{0D108BD9-81ED-4DB2-BD59-A6C34878D82A}">
                    <a16:rowId xmlns:a16="http://schemas.microsoft.com/office/drawing/2014/main" val="1069741416"/>
                  </a:ext>
                </a:extLst>
              </a:tr>
            </a:tbl>
          </a:graphicData>
        </a:graphic>
      </p:graphicFrame>
    </p:spTree>
    <p:extLst>
      <p:ext uri="{BB962C8B-B14F-4D97-AF65-F5344CB8AC3E}">
        <p14:creationId xmlns:p14="http://schemas.microsoft.com/office/powerpoint/2010/main" val="249767206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ext uri="{D42A27DB-BD31-4B8C-83A1-F6EECF244321}">
                <p14:modId xmlns:p14="http://schemas.microsoft.com/office/powerpoint/2010/main" val="2157520309"/>
              </p:ext>
            </p:extLst>
          </p:nvPr>
        </p:nvGraphicFramePr>
        <p:xfrm>
          <a:off x="179418" y="832104"/>
          <a:ext cx="11830048" cy="5936379"/>
        </p:xfrm>
        <a:graphic>
          <a:graphicData uri="http://schemas.openxmlformats.org/drawingml/2006/table">
            <a:tbl>
              <a:tblPr firstRow="1" bandRow="1">
                <a:tableStyleId>{00A15C55-8517-42AA-B614-E9B94910E393}</a:tableStyleId>
              </a:tblPr>
              <a:tblGrid>
                <a:gridCol w="2365492">
                  <a:extLst>
                    <a:ext uri="{9D8B030D-6E8A-4147-A177-3AD203B41FA5}">
                      <a16:colId xmlns:a16="http://schemas.microsoft.com/office/drawing/2014/main" val="1396455179"/>
                    </a:ext>
                  </a:extLst>
                </a:gridCol>
                <a:gridCol w="3154852">
                  <a:extLst>
                    <a:ext uri="{9D8B030D-6E8A-4147-A177-3AD203B41FA5}">
                      <a16:colId xmlns:a16="http://schemas.microsoft.com/office/drawing/2014/main" val="1576484044"/>
                    </a:ext>
                  </a:extLst>
                </a:gridCol>
                <a:gridCol w="3154852">
                  <a:extLst>
                    <a:ext uri="{9D8B030D-6E8A-4147-A177-3AD203B41FA5}">
                      <a16:colId xmlns:a16="http://schemas.microsoft.com/office/drawing/2014/main" val="3437212573"/>
                    </a:ext>
                  </a:extLst>
                </a:gridCol>
                <a:gridCol w="3154852">
                  <a:extLst>
                    <a:ext uri="{9D8B030D-6E8A-4147-A177-3AD203B41FA5}">
                      <a16:colId xmlns:a16="http://schemas.microsoft.com/office/drawing/2014/main" val="2101739241"/>
                    </a:ext>
                  </a:extLst>
                </a:gridCol>
              </a:tblGrid>
              <a:tr h="343004">
                <a:tc>
                  <a:txBody>
                    <a:bodyPr/>
                    <a:lstStyle/>
                    <a:p>
                      <a:endParaRPr lang="en-US" sz="1800" dirty="0"/>
                    </a:p>
                  </a:txBody>
                  <a:tcPr/>
                </a:tc>
                <a:tc>
                  <a:txBody>
                    <a:bodyPr/>
                    <a:lstStyle/>
                    <a:p>
                      <a:pPr algn="ctr"/>
                      <a:r>
                        <a:rPr lang="en-US" sz="1800" dirty="0"/>
                        <a:t>Apache Kafka on HDInsight</a:t>
                      </a:r>
                      <a:endParaRPr lang="en-US" sz="1800" b="0" dirty="0"/>
                    </a:p>
                  </a:txBody>
                  <a:tcPr/>
                </a:tc>
                <a:tc>
                  <a:txBody>
                    <a:bodyPr/>
                    <a:lstStyle/>
                    <a:p>
                      <a:pPr algn="ctr"/>
                      <a:r>
                        <a:rPr lang="en-US" sz="1800"/>
                        <a:t>Azure Event Hubs</a:t>
                      </a:r>
                      <a:endParaRPr lang="en-US" sz="1800" b="0"/>
                    </a:p>
                  </a:txBody>
                  <a:tcPr/>
                </a:tc>
                <a:tc>
                  <a:txBody>
                    <a:bodyPr/>
                    <a:lstStyle/>
                    <a:p>
                      <a:pPr algn="ctr"/>
                      <a:r>
                        <a:rPr lang="en-US" sz="1800" dirty="0"/>
                        <a:t>Azure IoT Hub</a:t>
                      </a:r>
                      <a:endParaRPr lang="en-US" sz="1800" b="0" dirty="0"/>
                    </a:p>
                  </a:txBody>
                  <a:tcPr/>
                </a:tc>
                <a:extLst>
                  <a:ext uri="{0D108BD9-81ED-4DB2-BD59-A6C34878D82A}">
                    <a16:rowId xmlns:a16="http://schemas.microsoft.com/office/drawing/2014/main" val="1638703510"/>
                  </a:ext>
                </a:extLst>
              </a:tr>
              <a:tr h="419520">
                <a:tc>
                  <a:txBody>
                    <a:bodyPr/>
                    <a:lstStyle/>
                    <a:p>
                      <a:r>
                        <a:rPr lang="en-US" sz="1400" dirty="0"/>
                        <a:t>Open-Source</a:t>
                      </a:r>
                      <a:endParaRPr lang="en-US" sz="1400" b="0" dirty="0">
                        <a:solidFill>
                          <a:schemeClr val="bg1"/>
                        </a:solidFill>
                        <a:latin typeface="+mn-lt"/>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 </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628408071"/>
                  </a:ext>
                </a:extLst>
              </a:tr>
              <a:tr h="419520">
                <a:tc>
                  <a:txBody>
                    <a:bodyPr/>
                    <a:lstStyle/>
                    <a:p>
                      <a:r>
                        <a:rPr lang="en-US" sz="1400"/>
                        <a:t>Serverless Service</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05897627"/>
                  </a:ext>
                </a:extLst>
              </a:tr>
              <a:tr h="419520">
                <a:tc>
                  <a:txBody>
                    <a:bodyPr/>
                    <a:lstStyle/>
                    <a:p>
                      <a:r>
                        <a:rPr lang="en-US" sz="1400"/>
                        <a:t>Hybrid (cloud and on-</a:t>
                      </a:r>
                      <a:r>
                        <a:rPr lang="en-US" sz="1400" err="1"/>
                        <a:t>prem</a:t>
                      </a:r>
                      <a:r>
                        <a:rPr lang="en-US" sz="1400"/>
                        <a:t>)</a:t>
                      </a:r>
                      <a:endParaRPr lang="en-US" sz="1400" b="0">
                        <a:solidFill>
                          <a:schemeClr val="bg1"/>
                        </a:solidFill>
                        <a:latin typeface="+mn-lt"/>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452422947"/>
                  </a:ext>
                </a:extLst>
              </a:tr>
              <a:tr h="514507">
                <a:tc>
                  <a:txBody>
                    <a:bodyPr/>
                    <a:lstStyle/>
                    <a:p>
                      <a:r>
                        <a:rPr lang="en-US" sz="1400" dirty="0"/>
                        <a:t>Protocols supported</a:t>
                      </a:r>
                      <a:endParaRPr lang="en-US" sz="1400" b="0" dirty="0">
                        <a:solidFill>
                          <a:schemeClr val="bg1"/>
                        </a:solidFill>
                        <a:latin typeface="+mn-lt"/>
                      </a:endParaRPr>
                    </a:p>
                  </a:txBody>
                  <a:tcPr anchor="ctr"/>
                </a:tc>
                <a:tc>
                  <a:txBody>
                    <a:bodyPr/>
                    <a:lstStyle/>
                    <a:p>
                      <a:r>
                        <a:rPr lang="en-US" sz="1400"/>
                        <a:t>HTTP REST</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AMQP, HTTP REST</a:t>
                      </a:r>
                      <a:endParaRPr lang="en-US" sz="1400" dirty="0">
                        <a:solidFill>
                          <a:schemeClr val="bg2">
                            <a:lumMod val="25000"/>
                          </a:schemeClr>
                        </a:solidFill>
                        <a:latin typeface="+mn-lt"/>
                        <a:cs typeface="Segoe UI" panose="020B0502040204020203" pitchFamily="34" charset="0"/>
                      </a:endParaRPr>
                    </a:p>
                  </a:txBody>
                  <a:tcPr anchor="ctr"/>
                </a:tc>
                <a:tc>
                  <a:txBody>
                    <a:bodyPr/>
                    <a:lstStyle/>
                    <a:p>
                      <a:r>
                        <a:rPr lang="en-US" sz="1400" dirty="0"/>
                        <a:t>MQTT, AMQP, HTTPS and </a:t>
                      </a:r>
                      <a:r>
                        <a:rPr lang="en-US" sz="1400" dirty="0">
                          <a:hlinkClick r:id="rId3"/>
                        </a:rPr>
                        <a:t>Azure IoT protocol gateway </a:t>
                      </a:r>
                      <a:r>
                        <a:rPr lang="en-US" sz="1400" dirty="0"/>
                        <a:t>for custom protocols</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81530426"/>
                  </a:ext>
                </a:extLst>
              </a:tr>
              <a:tr h="514507">
                <a:tc>
                  <a:txBody>
                    <a:bodyPr/>
                    <a:lstStyle/>
                    <a:p>
                      <a:r>
                        <a:rPr lang="en-US" sz="1400"/>
                        <a:t>Replication and reliability</a:t>
                      </a:r>
                      <a:endParaRPr lang="en-US" sz="1400" b="0">
                        <a:solidFill>
                          <a:schemeClr val="bg1"/>
                        </a:solidFill>
                        <a:latin typeface="+mn-lt"/>
                      </a:endParaRPr>
                    </a:p>
                  </a:txBody>
                  <a:tcPr anchor="ctr"/>
                </a:tc>
                <a:tc>
                  <a:txBody>
                    <a:bodyPr/>
                    <a:lstStyle/>
                    <a:p>
                      <a:r>
                        <a:rPr lang="en-US" sz="1400"/>
                        <a:t>Manually configured with tools like MirrorMaker</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Relies on underlying Azure Storage </a:t>
                      </a:r>
                      <a:endParaRPr lang="en-US" sz="1400" dirty="0">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Relies on underlying Azure Storage </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455841837"/>
                  </a:ext>
                </a:extLst>
              </a:tr>
              <a:tr h="419520">
                <a:tc>
                  <a:txBody>
                    <a:bodyPr/>
                    <a:lstStyle/>
                    <a:p>
                      <a:r>
                        <a:rPr lang="en-US" sz="1400"/>
                        <a:t>SLA</a:t>
                      </a:r>
                      <a:endParaRPr lang="en-US" sz="1400" b="0">
                        <a:solidFill>
                          <a:schemeClr val="bg1"/>
                        </a:solidFill>
                        <a:latin typeface="+mn-lt"/>
                      </a:endParaRPr>
                    </a:p>
                  </a:txBody>
                  <a:tcPr anchor="ctr"/>
                </a:tc>
                <a:tc>
                  <a:txBody>
                    <a:bodyPr/>
                    <a:lstStyle/>
                    <a:p>
                      <a:r>
                        <a:rPr lang="en-US" sz="1400"/>
                        <a:t>99.9%</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99.9%</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99.9% </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100418275"/>
                  </a:ext>
                </a:extLst>
              </a:tr>
              <a:tr h="514507">
                <a:tc>
                  <a:txBody>
                    <a:bodyPr/>
                    <a:lstStyle/>
                    <a:p>
                      <a:r>
                        <a:rPr lang="en-US" sz="1400"/>
                        <a:t>Scaling</a:t>
                      </a:r>
                      <a:endParaRPr lang="en-US" sz="1400" b="0">
                        <a:solidFill>
                          <a:schemeClr val="bg1"/>
                        </a:solidFill>
                        <a:latin typeface="+mn-lt"/>
                      </a:endParaRPr>
                    </a:p>
                  </a:txBody>
                  <a:tcPr anchor="ctr"/>
                </a:tc>
                <a:tc>
                  <a:txBody>
                    <a:bodyPr/>
                    <a:lstStyle/>
                    <a:p>
                      <a:r>
                        <a:rPr lang="en-US" sz="1400"/>
                        <a:t>Limited by number and type of nodes in the HDInsight cluster provisioned</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Limited by number of Throughput Units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Limited by number of IoT Hub Units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826881749"/>
                  </a:ext>
                </a:extLst>
              </a:tr>
              <a:tr h="419520">
                <a:tc>
                  <a:txBody>
                    <a:bodyPr/>
                    <a:lstStyle/>
                    <a:p>
                      <a:r>
                        <a:rPr lang="en-US" sz="1400"/>
                        <a:t>Throttling</a:t>
                      </a:r>
                      <a:endParaRPr lang="en-US" sz="1400" b="0">
                        <a:solidFill>
                          <a:schemeClr val="bg1"/>
                        </a:solidFill>
                        <a:latin typeface="+mn-lt"/>
                      </a:endParaRPr>
                    </a:p>
                  </a:txBody>
                  <a:tcPr anchor="ctr"/>
                </a:tc>
                <a:tc>
                  <a:txBody>
                    <a:bodyPr/>
                    <a:lstStyle/>
                    <a:p>
                      <a:r>
                        <a:rPr lang="en-US" sz="1400"/>
                        <a:t>No, explicit throttling</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when TU limits are reached</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when IoT Hub Unit limits are reached </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085134720"/>
                  </a:ext>
                </a:extLst>
              </a:tr>
              <a:tr h="419520">
                <a:tc>
                  <a:txBody>
                    <a:bodyPr/>
                    <a:lstStyle/>
                    <a:p>
                      <a:r>
                        <a:rPr lang="en-US" sz="1400"/>
                        <a:t>Message Size</a:t>
                      </a:r>
                      <a:endParaRPr lang="en-US" sz="1400" b="0">
                        <a:solidFill>
                          <a:schemeClr val="bg1"/>
                        </a:solidFill>
                        <a:latin typeface="+mn-lt"/>
                      </a:endParaRPr>
                    </a:p>
                  </a:txBody>
                  <a:tcPr anchor="ctr"/>
                </a:tc>
                <a:tc>
                  <a:txBody>
                    <a:bodyPr/>
                    <a:lstStyle/>
                    <a:p>
                      <a:r>
                        <a:rPr lang="en-US" sz="1400"/>
                        <a:t>No Limits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256 KB</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256 KB</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249495068"/>
                  </a:ext>
                </a:extLst>
              </a:tr>
              <a:tr h="419520">
                <a:tc>
                  <a:txBody>
                    <a:bodyPr/>
                    <a:lstStyle/>
                    <a:p>
                      <a:r>
                        <a:rPr lang="en-US" sz="1400"/>
                        <a:t>Message Ordering</a:t>
                      </a:r>
                      <a:endParaRPr lang="en-US" sz="1400" b="0">
                        <a:solidFill>
                          <a:schemeClr val="bg1"/>
                        </a:solidFill>
                        <a:latin typeface="+mn-lt"/>
                      </a:endParaRPr>
                    </a:p>
                  </a:txBody>
                  <a:tcPr anchor="ctr"/>
                </a:tc>
                <a:tc>
                  <a:txBody>
                    <a:bodyPr/>
                    <a:lstStyle/>
                    <a:p>
                      <a:r>
                        <a:rPr lang="en-US" sz="1400"/>
                        <a:t>Yes, Ordered within a partition</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Ordered within a partition</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within a partition</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218395265"/>
                  </a:ext>
                </a:extLst>
              </a:tr>
              <a:tr h="668859">
                <a:tc>
                  <a:txBody>
                    <a:bodyPr/>
                    <a:lstStyle/>
                    <a:p>
                      <a:r>
                        <a:rPr lang="en-US" sz="1400" dirty="0"/>
                        <a:t>Long-term Storage</a:t>
                      </a:r>
                      <a:endParaRPr lang="en-US" sz="1400" b="0" dirty="0">
                        <a:solidFill>
                          <a:schemeClr val="bg1"/>
                        </a:solidFill>
                        <a:latin typeface="+mn-lt"/>
                      </a:endParaRPr>
                    </a:p>
                  </a:txBody>
                  <a:tcPr anchor="ctr"/>
                </a:tc>
                <a:tc>
                  <a:txBody>
                    <a:bodyPr/>
                    <a:lstStyle/>
                    <a:p>
                      <a:r>
                        <a:rPr lang="en-US" sz="1200" dirty="0"/>
                        <a:t>Can automatically store in Azure Managed Disk. Number of disk has to be explicitly specified during cluster creation. </a:t>
                      </a:r>
                      <a:endParaRPr lang="en-US" sz="1200" dirty="0">
                        <a:solidFill>
                          <a:schemeClr val="bg2">
                            <a:lumMod val="25000"/>
                          </a:schemeClr>
                        </a:solidFill>
                        <a:latin typeface="+mn-lt"/>
                        <a:cs typeface="Segoe UI" panose="020B0502040204020203" pitchFamily="34" charset="0"/>
                      </a:endParaRPr>
                    </a:p>
                  </a:txBody>
                  <a:tcPr anchor="ctr"/>
                </a:tc>
                <a:tc>
                  <a:txBody>
                    <a:bodyPr/>
                    <a:lstStyle/>
                    <a:p>
                      <a:r>
                        <a:rPr lang="en-US" sz="1200" dirty="0"/>
                        <a:t>Can automatically store in Azure Blob Storage or Azure Data Lake Store.</a:t>
                      </a:r>
                      <a:endParaRPr lang="en-US" sz="1200" dirty="0">
                        <a:solidFill>
                          <a:schemeClr val="bg2">
                            <a:lumMod val="25000"/>
                          </a:schemeClr>
                        </a:solidFill>
                        <a:latin typeface="+mn-lt"/>
                        <a:cs typeface="Segoe UI" panose="020B0502040204020203" pitchFamily="34" charset="0"/>
                      </a:endParaRPr>
                    </a:p>
                  </a:txBody>
                  <a:tcPr anchor="ctr"/>
                </a:tc>
                <a:tc>
                  <a:txBody>
                    <a:bodyPr/>
                    <a:lstStyle/>
                    <a:p>
                      <a:r>
                        <a:rPr lang="en-US" sz="1400" dirty="0"/>
                        <a:t>Can automatically store in Azure Blob Storage (using ABS as an endpoint)</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858005337"/>
                  </a:ext>
                </a:extLst>
              </a:tr>
            </a:tbl>
          </a:graphicData>
        </a:graphic>
      </p:graphicFrame>
      <p:sp>
        <p:nvSpPr>
          <p:cNvPr id="9" name="Title 4">
            <a:extLst>
              <a:ext uri="{FF2B5EF4-FFF2-40B4-BE49-F238E27FC236}">
                <a16:creationId xmlns:a16="http://schemas.microsoft.com/office/drawing/2014/main" id="{2CE4693E-953C-43AB-B46C-3EBC0E7C5AE8}"/>
              </a:ext>
            </a:extLst>
          </p:cNvPr>
          <p:cNvSpPr>
            <a:spLocks noGrp="1"/>
          </p:cNvSpPr>
          <p:nvPr>
            <p:ph type="title"/>
          </p:nvPr>
        </p:nvSpPr>
        <p:spPr>
          <a:xfrm>
            <a:off x="426423" y="0"/>
            <a:ext cx="11336039" cy="597328"/>
          </a:xfrm>
        </p:spPr>
        <p:txBody>
          <a:bodyPr/>
          <a:lstStyle/>
          <a:p>
            <a:r>
              <a:rPr lang="en-US" dirty="0"/>
              <a:t>Stream ingestion (1/2)</a:t>
            </a:r>
          </a:p>
        </p:txBody>
      </p:sp>
    </p:spTree>
    <p:extLst>
      <p:ext uri="{BB962C8B-B14F-4D97-AF65-F5344CB8AC3E}">
        <p14:creationId xmlns:p14="http://schemas.microsoft.com/office/powerpoint/2010/main" val="150551309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ext uri="{D42A27DB-BD31-4B8C-83A1-F6EECF244321}">
                <p14:modId xmlns:p14="http://schemas.microsoft.com/office/powerpoint/2010/main" val="2601850896"/>
              </p:ext>
            </p:extLst>
          </p:nvPr>
        </p:nvGraphicFramePr>
        <p:xfrm>
          <a:off x="163830" y="578343"/>
          <a:ext cx="11864340" cy="6279656"/>
        </p:xfrm>
        <a:graphic>
          <a:graphicData uri="http://schemas.openxmlformats.org/drawingml/2006/table">
            <a:tbl>
              <a:tblPr firstRow="1" bandRow="1">
                <a:tableStyleId>{00A15C55-8517-42AA-B614-E9B94910E393}</a:tableStyleId>
              </a:tblPr>
              <a:tblGrid>
                <a:gridCol w="2895948">
                  <a:extLst>
                    <a:ext uri="{9D8B030D-6E8A-4147-A177-3AD203B41FA5}">
                      <a16:colId xmlns:a16="http://schemas.microsoft.com/office/drawing/2014/main" val="1396455179"/>
                    </a:ext>
                  </a:extLst>
                </a:gridCol>
                <a:gridCol w="2989464">
                  <a:extLst>
                    <a:ext uri="{9D8B030D-6E8A-4147-A177-3AD203B41FA5}">
                      <a16:colId xmlns:a16="http://schemas.microsoft.com/office/drawing/2014/main" val="3257561145"/>
                    </a:ext>
                  </a:extLst>
                </a:gridCol>
                <a:gridCol w="2989464">
                  <a:extLst>
                    <a:ext uri="{9D8B030D-6E8A-4147-A177-3AD203B41FA5}">
                      <a16:colId xmlns:a16="http://schemas.microsoft.com/office/drawing/2014/main" val="1231399111"/>
                    </a:ext>
                  </a:extLst>
                </a:gridCol>
                <a:gridCol w="2989464">
                  <a:extLst>
                    <a:ext uri="{9D8B030D-6E8A-4147-A177-3AD203B41FA5}">
                      <a16:colId xmlns:a16="http://schemas.microsoft.com/office/drawing/2014/main" val="2101739241"/>
                    </a:ext>
                  </a:extLst>
                </a:gridCol>
              </a:tblGrid>
              <a:tr h="326641">
                <a:tc>
                  <a:txBody>
                    <a:bodyPr/>
                    <a:lstStyle/>
                    <a:p>
                      <a:endParaRPr lang="en-US" sz="1800" dirty="0"/>
                    </a:p>
                  </a:txBody>
                  <a:tcPr/>
                </a:tc>
                <a:tc>
                  <a:txBody>
                    <a:bodyPr/>
                    <a:lstStyle/>
                    <a:p>
                      <a:r>
                        <a:rPr lang="en-US" sz="1800" dirty="0"/>
                        <a:t>Apache Kafka on HDInsight</a:t>
                      </a:r>
                      <a:endParaRPr lang="en-US" sz="1800" b="0" dirty="0"/>
                    </a:p>
                  </a:txBody>
                  <a:tcPr/>
                </a:tc>
                <a:tc>
                  <a:txBody>
                    <a:bodyPr/>
                    <a:lstStyle/>
                    <a:p>
                      <a:r>
                        <a:rPr lang="en-US" sz="1800"/>
                        <a:t>Azure Event Hubs</a:t>
                      </a:r>
                      <a:endParaRPr lang="en-US" sz="1800" b="0"/>
                    </a:p>
                  </a:txBody>
                  <a:tcPr/>
                </a:tc>
                <a:tc>
                  <a:txBody>
                    <a:bodyPr/>
                    <a:lstStyle/>
                    <a:p>
                      <a:r>
                        <a:rPr lang="en-US" sz="1800"/>
                        <a:t>Azure IoT Hub</a:t>
                      </a:r>
                      <a:endParaRPr lang="en-US" sz="1800" b="0"/>
                    </a:p>
                  </a:txBody>
                  <a:tcPr/>
                </a:tc>
                <a:extLst>
                  <a:ext uri="{0D108BD9-81ED-4DB2-BD59-A6C34878D82A}">
                    <a16:rowId xmlns:a16="http://schemas.microsoft.com/office/drawing/2014/main" val="1638703510"/>
                  </a:ext>
                </a:extLst>
              </a:tr>
              <a:tr h="457297">
                <a:tc>
                  <a:txBody>
                    <a:bodyPr/>
                    <a:lstStyle/>
                    <a:p>
                      <a:r>
                        <a:rPr lang="en-US" sz="1400"/>
                        <a:t>Pricing Model</a:t>
                      </a:r>
                      <a:endParaRPr lang="en-US" sz="1400" b="0">
                        <a:solidFill>
                          <a:schemeClr val="bg1"/>
                        </a:solidFill>
                        <a:latin typeface="+mn-lt"/>
                      </a:endParaRPr>
                    </a:p>
                  </a:txBody>
                  <a:tcPr anchor="ctr"/>
                </a:tc>
                <a:tc>
                  <a:txBody>
                    <a:bodyPr/>
                    <a:lstStyle/>
                    <a:p>
                      <a:r>
                        <a:rPr lang="en-US" sz="1400"/>
                        <a:t>Pay for number and type of nodes in the HDInsight cluster and duration of use. </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Pay per TU</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Pay per IoT Hub Unit</a:t>
                      </a:r>
                    </a:p>
                  </a:txBody>
                  <a:tcPr/>
                </a:tc>
                <a:extLst>
                  <a:ext uri="{0D108BD9-81ED-4DB2-BD59-A6C34878D82A}">
                    <a16:rowId xmlns:a16="http://schemas.microsoft.com/office/drawing/2014/main" val="3386148927"/>
                  </a:ext>
                </a:extLst>
              </a:tr>
              <a:tr h="457297">
                <a:tc gridSpan="4">
                  <a:txBody>
                    <a:bodyPr/>
                    <a:lstStyle/>
                    <a:p>
                      <a:r>
                        <a:rPr lang="en-US" sz="1400" dirty="0"/>
                        <a:t>IoT Scenario</a:t>
                      </a:r>
                      <a:endParaRPr lang="en-US" sz="1400" b="0" dirty="0">
                        <a:solidFill>
                          <a:schemeClr val="tx1"/>
                        </a:solidFill>
                        <a:latin typeface="+mn-lt"/>
                      </a:endParaRPr>
                    </a:p>
                  </a:txBody>
                  <a:tcPr anchor="c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876020543"/>
                  </a:ext>
                </a:extLst>
              </a:tr>
              <a:tr h="457297">
                <a:tc>
                  <a:txBody>
                    <a:bodyPr/>
                    <a:lstStyle/>
                    <a:p>
                      <a:r>
                        <a:rPr lang="en-US" sz="1400" dirty="0"/>
                        <a:t>Scales to Billions of devices</a:t>
                      </a:r>
                      <a:endParaRPr lang="en-US" sz="1400" b="0" dirty="0">
                        <a:solidFill>
                          <a:schemeClr val="bg1"/>
                        </a:solidFill>
                        <a:latin typeface="+mn-lt"/>
                      </a:endParaRPr>
                    </a:p>
                  </a:txBody>
                  <a:tcPr anchor="ctr"/>
                </a:tc>
                <a:tc>
                  <a:txBody>
                    <a:bodyPr/>
                    <a:lstStyle/>
                    <a:p>
                      <a:r>
                        <a:rPr lang="en-US" sz="1400" dirty="0"/>
                        <a:t>No</a:t>
                      </a:r>
                      <a:endParaRPr lang="en-US" sz="1400" dirty="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4256785244"/>
                  </a:ext>
                </a:extLst>
              </a:tr>
              <a:tr h="457297">
                <a:tc>
                  <a:txBody>
                    <a:bodyPr/>
                    <a:lstStyle/>
                    <a:p>
                      <a:r>
                        <a:rPr lang="en-US" sz="1400"/>
                        <a:t>Bi-directional Communication</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184167886"/>
                  </a:ext>
                </a:extLst>
              </a:tr>
              <a:tr h="457297">
                <a:tc>
                  <a:txBody>
                    <a:bodyPr/>
                    <a:lstStyle/>
                    <a:p>
                      <a:r>
                        <a:rPr lang="en-US" sz="1400"/>
                        <a:t>Per-device security</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SAS Tokens to identify devices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780480122"/>
                  </a:ext>
                </a:extLst>
              </a:tr>
              <a:tr h="457297">
                <a:tc>
                  <a:txBody>
                    <a:bodyPr/>
                    <a:lstStyle/>
                    <a:p>
                      <a:r>
                        <a:rPr lang="en-US" sz="1400" dirty="0"/>
                        <a:t>Device State Management</a:t>
                      </a:r>
                      <a:endParaRPr lang="en-US" sz="1400" b="0" dirty="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651783509"/>
                  </a:ext>
                </a:extLst>
              </a:tr>
              <a:tr h="457297">
                <a:tc>
                  <a:txBody>
                    <a:bodyPr/>
                    <a:lstStyle/>
                    <a:p>
                      <a:r>
                        <a:rPr lang="en-US" sz="1400"/>
                        <a:t>Route Messages to multiple end-points</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 requires coding</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up to 10 custom endpoints are supported.</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665819304"/>
                  </a:ext>
                </a:extLst>
              </a:tr>
              <a:tr h="457297">
                <a:tc gridSpan="4">
                  <a:txBody>
                    <a:bodyPr/>
                    <a:lstStyle/>
                    <a:p>
                      <a:r>
                        <a:rPr lang="en-US" sz="1400" dirty="0"/>
                        <a:t>Integration With Stream Analytics Service</a:t>
                      </a:r>
                      <a:endParaRPr lang="en-US" sz="1400" b="0" dirty="0">
                        <a:solidFill>
                          <a:schemeClr val="tx1"/>
                        </a:solidFill>
                        <a:latin typeface="+mn-lt"/>
                      </a:endParaRPr>
                    </a:p>
                  </a:txBody>
                  <a:tcPr anchor="c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sz="1100">
                        <a:solidFill>
                          <a:schemeClr val="bg2">
                            <a:lumMod val="25000"/>
                          </a:schemeClr>
                        </a:solidFill>
                        <a:latin typeface="+mn-lt"/>
                        <a:cs typeface="Segoe UI" panose="020B0502040204020203" pitchFamily="34" charset="0"/>
                      </a:endParaRPr>
                    </a:p>
                  </a:txBody>
                  <a:tcPr anchor="ctr">
                    <a:solidFill>
                      <a:schemeClr val="accent6">
                        <a:lumMod val="75000"/>
                      </a:schemeClr>
                    </a:solidFill>
                  </a:tcPr>
                </a:tc>
                <a:extLst>
                  <a:ext uri="{0D108BD9-81ED-4DB2-BD59-A6C34878D82A}">
                    <a16:rowId xmlns:a16="http://schemas.microsoft.com/office/drawing/2014/main" val="2494107106"/>
                  </a:ext>
                </a:extLst>
              </a:tr>
              <a:tr h="457297">
                <a:tc>
                  <a:txBody>
                    <a:bodyPr/>
                    <a:lstStyle/>
                    <a:p>
                      <a:r>
                        <a:rPr lang="en-US" sz="1400"/>
                        <a:t>Azure Stream Analytics</a:t>
                      </a:r>
                      <a:endParaRPr lang="en-US" sz="1400" b="0">
                        <a:solidFill>
                          <a:schemeClr val="bg1"/>
                        </a:solidFill>
                        <a:latin typeface="+mn-lt"/>
                      </a:endParaRPr>
                    </a:p>
                  </a:txBody>
                  <a:tcPr anchor="ctr"/>
                </a:tc>
                <a:tc>
                  <a:txBody>
                    <a:bodyPr/>
                    <a:lstStyle/>
                    <a:p>
                      <a:r>
                        <a:rPr lang="en-US" sz="1400"/>
                        <a:t>No, not built-in, requires coding; samples provided</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built-into Azure Stream Analytics. No coding required; via Azure portal.</a:t>
                      </a:r>
                      <a:endParaRPr lang="en-US" sz="1400">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a:t>Yes, built-into Azure Stream Analytics. No coding required; via Azure portal.</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671583152"/>
                  </a:ext>
                </a:extLst>
              </a:tr>
              <a:tr h="457297">
                <a:tc>
                  <a:txBody>
                    <a:bodyPr/>
                    <a:lstStyle/>
                    <a:p>
                      <a:r>
                        <a:rPr lang="en-US" sz="1400"/>
                        <a:t>Spark Streaming</a:t>
                      </a:r>
                      <a:endParaRPr lang="en-US" sz="1400" b="0">
                        <a:solidFill>
                          <a:schemeClr val="bg1"/>
                        </a:solidFill>
                        <a:latin typeface="+mn-lt"/>
                      </a:endParaRPr>
                    </a:p>
                  </a:txBody>
                  <a:tcPr anchor="ctr"/>
                </a:tc>
                <a:tc>
                  <a:txBody>
                    <a:bodyPr/>
                    <a:lstStyle/>
                    <a:p>
                      <a:r>
                        <a:rPr lang="en-US" sz="1400"/>
                        <a:t>Yes, </a:t>
                      </a:r>
                      <a:r>
                        <a:rPr lang="en-US" sz="1400">
                          <a:hlinkClick r:id="rId3"/>
                        </a:rPr>
                        <a:t>integration</a:t>
                      </a:r>
                      <a:r>
                        <a:rPr lang="en-US" sz="1400"/>
                        <a:t> available</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Sample code </a:t>
                      </a:r>
                      <a:r>
                        <a:rPr lang="en-US" sz="1400">
                          <a:hlinkClick r:id="rId4"/>
                        </a:rPr>
                        <a:t>available</a:t>
                      </a:r>
                      <a:endParaRPr lang="en-US" sz="1400">
                        <a:solidFill>
                          <a:schemeClr val="bg2">
                            <a:lumMod val="25000"/>
                          </a:schemeClr>
                        </a:solidFill>
                        <a:latin typeface="+mn-lt"/>
                        <a:cs typeface="Segoe UI" panose="020B0502040204020203" pitchFamily="34" charset="0"/>
                      </a:endParaRPr>
                    </a:p>
                  </a:txBody>
                  <a:tcPr anchor="ctr"/>
                </a:tc>
                <a:tc>
                  <a:txBody>
                    <a:bodyPr/>
                    <a:lstStyle/>
                    <a:p>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992220546"/>
                  </a:ext>
                </a:extLst>
              </a:tr>
              <a:tr h="457297">
                <a:tc>
                  <a:txBody>
                    <a:bodyPr/>
                    <a:lstStyle/>
                    <a:p>
                      <a:r>
                        <a:rPr lang="en-US" sz="1400" dirty="0"/>
                        <a:t>Apache Storm on HDInsight</a:t>
                      </a:r>
                      <a:endParaRPr lang="en-US" sz="1400" b="0" dirty="0">
                        <a:solidFill>
                          <a:schemeClr val="bg1"/>
                        </a:solidFill>
                        <a:latin typeface="+mn-lt"/>
                      </a:endParaRPr>
                    </a:p>
                  </a:txBody>
                  <a:tcPr anchor="ctr"/>
                </a:tc>
                <a:tc>
                  <a:txBody>
                    <a:bodyPr/>
                    <a:lstStyle/>
                    <a:p>
                      <a:r>
                        <a:rPr lang="en-US" sz="1400">
                          <a:hlinkClick r:id="rId5"/>
                        </a:rPr>
                        <a:t>Kafka Spout </a:t>
                      </a:r>
                      <a:r>
                        <a:rPr lang="en-US" sz="1400"/>
                        <a:t>for Storm available</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Not built-in, requires coding</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Not built-in, required coding</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708603813"/>
                  </a:ext>
                </a:extLst>
              </a:tr>
            </a:tbl>
          </a:graphicData>
        </a:graphic>
      </p:graphicFrame>
      <p:sp>
        <p:nvSpPr>
          <p:cNvPr id="9" name="Title 4">
            <a:extLst>
              <a:ext uri="{FF2B5EF4-FFF2-40B4-BE49-F238E27FC236}">
                <a16:creationId xmlns:a16="http://schemas.microsoft.com/office/drawing/2014/main" id="{BE5DA6E8-6DD0-421D-9B06-0A8969597846}"/>
              </a:ext>
            </a:extLst>
          </p:cNvPr>
          <p:cNvSpPr>
            <a:spLocks noGrp="1"/>
          </p:cNvSpPr>
          <p:nvPr>
            <p:ph type="title"/>
          </p:nvPr>
        </p:nvSpPr>
        <p:spPr>
          <a:xfrm>
            <a:off x="426423" y="1"/>
            <a:ext cx="11336039" cy="536448"/>
          </a:xfrm>
        </p:spPr>
        <p:txBody>
          <a:bodyPr anchor="ctr"/>
          <a:lstStyle/>
          <a:p>
            <a:r>
              <a:rPr lang="en-US" dirty="0"/>
              <a:t>Stream ingestion (2/2)</a:t>
            </a:r>
          </a:p>
        </p:txBody>
      </p:sp>
    </p:spTree>
    <p:extLst>
      <p:ext uri="{BB962C8B-B14F-4D97-AF65-F5344CB8AC3E}">
        <p14:creationId xmlns:p14="http://schemas.microsoft.com/office/powerpoint/2010/main" val="19561872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auto">
          <a:xfrm>
            <a:off x="-1" y="1298750"/>
            <a:ext cx="6104467" cy="2999745"/>
          </a:xfrm>
          <a:prstGeom prst="rect">
            <a:avLst/>
          </a:prstGeom>
          <a:solidFill>
            <a:srgbClr val="0068BB"/>
          </a:solidFill>
          <a:ln w="9525" cap="flat" cmpd="sng" algn="ctr">
            <a:noFill/>
            <a:prstDash val="solid"/>
            <a:headEnd type="none" w="med" len="med"/>
            <a:tailEnd type="none" w="med" len="med"/>
          </a:ln>
          <a:effectLst/>
        </p:spPr>
        <p:txBody>
          <a:bodyPr rot="0" spcFirstLastPara="0" vertOverflow="overflow" horzOverflow="overflow" vert="horz" wrap="square" lIns="548640" tIns="274320" rIns="548640" bIns="143387" numCol="1" spcCol="0" rtlCol="0" fromWordArt="0" anchor="t" anchorCtr="0" forceAA="0" compatLnSpc="1">
            <a:prstTxWarp prst="textNoShape">
              <a:avLst/>
            </a:prstTxWarp>
            <a:noAutofit/>
          </a:bodyPr>
          <a:lstStyle/>
          <a:p>
            <a:pPr marL="0" lvl="1" defTabSz="914367">
              <a:lnSpc>
                <a:spcPct val="90000"/>
              </a:lnSpc>
              <a:spcBef>
                <a:spcPts val="588"/>
              </a:spcBef>
              <a:spcAft>
                <a:spcPts val="1200"/>
              </a:spcAft>
              <a:buSzPct val="90000"/>
              <a:defRPr/>
            </a:pPr>
            <a:r>
              <a:rPr lang="en-US" sz="3600" dirty="0">
                <a:gradFill>
                  <a:gsLst>
                    <a:gs pos="26667">
                      <a:srgbClr val="FFFFFF"/>
                    </a:gs>
                    <a:gs pos="84000">
                      <a:srgbClr val="FFFFFF"/>
                    </a:gs>
                  </a:gsLst>
                  <a:lin ang="5400000" scaled="1"/>
                </a:gradFill>
                <a:latin typeface="Segoe UI Light"/>
                <a:cs typeface="Segoe UI" pitchFamily="34" charset="0"/>
              </a:rPr>
              <a:t>Traditional datacenter</a:t>
            </a:r>
            <a:endParaRPr lang="en-US" sz="300" dirty="0">
              <a:gradFill>
                <a:gsLst>
                  <a:gs pos="26667">
                    <a:srgbClr val="FFFFFF"/>
                  </a:gs>
                  <a:gs pos="84000">
                    <a:srgbClr val="FFFFFF"/>
                  </a:gs>
                </a:gsLst>
                <a:lin ang="5400000" scaled="1"/>
              </a:gradFill>
              <a:latin typeface="Segoe UI Light"/>
              <a:cs typeface="Segoe UI"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Expensive, vertically integrated hardware</a:t>
            </a: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Complex and time-consuming scalability</a:t>
            </a:r>
          </a:p>
          <a:p>
            <a:pPr marL="224011" lvl="1" indent="-224011" defTabSz="914367">
              <a:lnSpc>
                <a:spcPct val="90000"/>
              </a:lnSpc>
              <a:spcBef>
                <a:spcPts val="1174"/>
              </a:spcBef>
              <a:buSzPct val="90000"/>
              <a:buFont typeface="Arial" pitchFamily="34" charset="0"/>
              <a:buChar char="•"/>
              <a:defRPr/>
            </a:pPr>
            <a:r>
              <a:rPr lang="en-IN"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Overloaded IT teams with isolated security and management</a:t>
            </a:r>
            <a:endPar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Siloed infrastructure and DevOps teams</a:t>
            </a:r>
          </a:p>
        </p:txBody>
      </p:sp>
      <p:sp>
        <p:nvSpPr>
          <p:cNvPr id="23" name="Rectangle 22">
            <a:extLst>
              <a:ext uri="{FF2B5EF4-FFF2-40B4-BE49-F238E27FC236}">
                <a16:creationId xmlns:a16="http://schemas.microsoft.com/office/drawing/2014/main" id="{DF6FB1AA-0E3A-4C88-BFCB-DAD6D1E30D63}"/>
              </a:ext>
            </a:extLst>
          </p:cNvPr>
          <p:cNvSpPr/>
          <p:nvPr/>
        </p:nvSpPr>
        <p:spPr>
          <a:xfrm>
            <a:off x="0" y="4298495"/>
            <a:ext cx="12192000" cy="2621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p:cNvSpPr txBox="1">
            <a:spLocks/>
          </p:cNvSpPr>
          <p:nvPr/>
        </p:nvSpPr>
        <p:spPr>
          <a:xfrm>
            <a:off x="6104466" y="1298750"/>
            <a:ext cx="6074467" cy="3002834"/>
          </a:xfrm>
          <a:prstGeom prst="rect">
            <a:avLst/>
          </a:prstGeom>
          <a:solidFill>
            <a:srgbClr val="00BCF2"/>
          </a:solidFill>
        </p:spPr>
        <p:txBody>
          <a:bodyPr vert="horz" wrap="square" lIns="548640" tIns="274320" rIns="548640" bIns="14338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defTabSz="914367" fontAlgn="auto">
              <a:spcBef>
                <a:spcPts val="588"/>
              </a:spcBef>
              <a:spcAft>
                <a:spcPts val="1200"/>
              </a:spcAft>
              <a:buClrTx/>
              <a:buFont typeface="Arial" pitchFamily="34" charset="0"/>
              <a:buNone/>
              <a:tabLst/>
              <a:defRPr/>
            </a:pPr>
            <a:r>
              <a:rPr lang="en-US" sz="3600" dirty="0">
                <a:gradFill>
                  <a:gsLst>
                    <a:gs pos="26667">
                      <a:srgbClr val="FFFFFF"/>
                    </a:gs>
                    <a:gs pos="84000">
                      <a:srgbClr val="FFFFFF"/>
                    </a:gs>
                  </a:gsLst>
                  <a:lin ang="5400000" scaled="1"/>
                </a:gradFill>
                <a:latin typeface="Segoe UI Light"/>
                <a:cs typeface="Segoe UI" pitchFamily="34" charset="0"/>
              </a:rPr>
              <a:t>Cloud</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Industry-standard hardware</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Elasticity to scale up and down instantly </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No need to worry about underlying cloud infrastructure and its security</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Service-focused DevOps</a:t>
            </a:r>
          </a:p>
        </p:txBody>
      </p:sp>
      <p:sp>
        <p:nvSpPr>
          <p:cNvPr id="8" name="Rectangle 7"/>
          <p:cNvSpPr/>
          <p:nvPr/>
        </p:nvSpPr>
        <p:spPr bwMode="auto">
          <a:xfrm>
            <a:off x="-905996" y="1659260"/>
            <a:ext cx="26916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 name="Rectangle 8"/>
          <p:cNvSpPr/>
          <p:nvPr/>
        </p:nvSpPr>
        <p:spPr bwMode="auto">
          <a:xfrm>
            <a:off x="12940122" y="2158793"/>
            <a:ext cx="25768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1" name="Rectangle 80"/>
          <p:cNvSpPr/>
          <p:nvPr/>
        </p:nvSpPr>
        <p:spPr>
          <a:xfrm>
            <a:off x="483181" y="4469342"/>
            <a:ext cx="6502713" cy="400110"/>
          </a:xfrm>
          <a:prstGeom prst="rect">
            <a:avLst/>
          </a:prstGeom>
        </p:spPr>
        <p:txBody>
          <a:bodyPr wrap="square">
            <a:spAutoFit/>
          </a:bodyPr>
          <a:lstStyle/>
          <a:p>
            <a:r>
              <a:rPr lang="en-US" sz="2000" b="1" dirty="0">
                <a:solidFill>
                  <a:srgbClr val="0068BB"/>
                </a:solidFill>
                <a:latin typeface="Segoe UI" panose="020B0502040204020203" pitchFamily="34" charset="0"/>
                <a:cs typeface="Segoe UI" panose="020B0502040204020203" pitchFamily="34" charset="0"/>
              </a:rPr>
              <a:t>Cloud adoption on the rise</a:t>
            </a:r>
          </a:p>
        </p:txBody>
      </p:sp>
      <p:cxnSp>
        <p:nvCxnSpPr>
          <p:cNvPr id="82" name="Straight Connector 81"/>
          <p:cNvCxnSpPr/>
          <p:nvPr/>
        </p:nvCxnSpPr>
        <p:spPr>
          <a:xfrm>
            <a:off x="11414009" y="-814448"/>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573103" y="5930663"/>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0159A98C-0D48-43E4-AA58-6292B38A2660}"/>
              </a:ext>
            </a:extLst>
          </p:cNvPr>
          <p:cNvSpPr txBox="1">
            <a:spLocks/>
          </p:cNvSpPr>
          <p:nvPr/>
        </p:nvSpPr>
        <p:spPr>
          <a:xfrm>
            <a:off x="483181" y="5059676"/>
            <a:ext cx="2271559"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$266B</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public cloud market by 2021</a:t>
            </a:r>
          </a:p>
        </p:txBody>
      </p:sp>
      <p:sp>
        <p:nvSpPr>
          <p:cNvPr id="14" name="Content Placeholder 2">
            <a:extLst>
              <a:ext uri="{FF2B5EF4-FFF2-40B4-BE49-F238E27FC236}">
                <a16:creationId xmlns:a16="http://schemas.microsoft.com/office/drawing/2014/main" id="{316A03A1-4BE0-4005-ACDF-B2CB36F5FDAB}"/>
              </a:ext>
            </a:extLst>
          </p:cNvPr>
          <p:cNvSpPr txBox="1">
            <a:spLocks/>
          </p:cNvSpPr>
          <p:nvPr/>
        </p:nvSpPr>
        <p:spPr>
          <a:xfrm>
            <a:off x="4116074" y="4987102"/>
            <a:ext cx="3279312"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62% </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use cloud as a platform for modernizing IT environments</a:t>
            </a:r>
          </a:p>
        </p:txBody>
      </p:sp>
      <p:sp>
        <p:nvSpPr>
          <p:cNvPr id="15" name="Content Placeholder 2">
            <a:extLst>
              <a:ext uri="{FF2B5EF4-FFF2-40B4-BE49-F238E27FC236}">
                <a16:creationId xmlns:a16="http://schemas.microsoft.com/office/drawing/2014/main" id="{E997B7AA-C2D6-404C-9653-12A7269AA13D}"/>
              </a:ext>
            </a:extLst>
          </p:cNvPr>
          <p:cNvSpPr txBox="1">
            <a:spLocks/>
          </p:cNvSpPr>
          <p:nvPr/>
        </p:nvSpPr>
        <p:spPr>
          <a:xfrm>
            <a:off x="8756721" y="4892075"/>
            <a:ext cx="2815650" cy="1656581"/>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87%</a:t>
            </a:r>
          </a:p>
          <a:p>
            <a:pPr marL="0" marR="0" lvl="0" indent="0" algn="l" defTabSz="913841"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plan to integrate their on-premises datacenter with public cloud</a:t>
            </a:r>
          </a:p>
        </p:txBody>
      </p:sp>
      <p:sp>
        <p:nvSpPr>
          <p:cNvPr id="16" name="Title 1">
            <a:extLst>
              <a:ext uri="{FF2B5EF4-FFF2-40B4-BE49-F238E27FC236}">
                <a16:creationId xmlns:a16="http://schemas.microsoft.com/office/drawing/2014/main" id="{D207EC6F-C3AF-4AF1-AA3F-123AE12C2CFB}"/>
              </a:ext>
            </a:extLst>
          </p:cNvPr>
          <p:cNvSpPr txBox="1">
            <a:spLocks/>
          </p:cNvSpPr>
          <p:nvPr/>
        </p:nvSpPr>
        <p:spPr>
          <a:xfrm>
            <a:off x="483181" y="241232"/>
            <a:ext cx="10489619" cy="93986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4800" dirty="0">
                <a:solidFill>
                  <a:srgbClr val="0068BB"/>
                </a:solidFill>
              </a:rPr>
              <a:t>Why consider cloud?</a:t>
            </a:r>
          </a:p>
        </p:txBody>
      </p:sp>
    </p:spTree>
    <p:extLst>
      <p:ext uri="{BB962C8B-B14F-4D97-AF65-F5344CB8AC3E}">
        <p14:creationId xmlns:p14="http://schemas.microsoft.com/office/powerpoint/2010/main" val="310978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Stream Analytics</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8457" y="4322808"/>
            <a:ext cx="3911135" cy="144655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Stream Analytics</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Databricks</a:t>
            </a:r>
          </a:p>
          <a:p>
            <a:pPr marL="342900" indent="-342900">
              <a:lnSpc>
                <a:spcPct val="90000"/>
              </a:lnSpc>
              <a:spcAft>
                <a:spcPts val="600"/>
              </a:spcAft>
              <a:buFont typeface="Arial" panose="020B0604020202020204" pitchFamily="34" charset="0"/>
              <a:buChar char="•"/>
            </a:pPr>
            <a:r>
              <a:rPr lang="en-US" sz="2400" dirty="0">
                <a:solidFill>
                  <a:srgbClr val="0070C0"/>
                </a:solidFill>
              </a:rPr>
              <a:t>Storm on HDInsight</a:t>
            </a:r>
          </a:p>
        </p:txBody>
      </p:sp>
      <p:pic>
        <p:nvPicPr>
          <p:cNvPr id="13" name="Picture 12">
            <a:extLst>
              <a:ext uri="{FF2B5EF4-FFF2-40B4-BE49-F238E27FC236}">
                <a16:creationId xmlns:a16="http://schemas.microsoft.com/office/drawing/2014/main" id="{0AE8788A-BDE6-4437-858B-A748F9F4D1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1554" y="1462545"/>
            <a:ext cx="670390" cy="673651"/>
          </a:xfrm>
          <a:prstGeom prst="rect">
            <a:avLst/>
          </a:prstGeom>
          <a:noFill/>
        </p:spPr>
      </p:pic>
      <p:pic>
        <p:nvPicPr>
          <p:cNvPr id="16" name="Picture 15">
            <a:extLst>
              <a:ext uri="{FF2B5EF4-FFF2-40B4-BE49-F238E27FC236}">
                <a16:creationId xmlns:a16="http://schemas.microsoft.com/office/drawing/2014/main" id="{CD9822B1-907B-49BC-9D9D-DAD0BA0B9CBF}"/>
              </a:ext>
            </a:extLst>
          </p:cNvPr>
          <p:cNvPicPr>
            <a:picLocks noChangeAspect="1"/>
          </p:cNvPicPr>
          <p:nvPr/>
        </p:nvPicPr>
        <p:blipFill>
          <a:blip r:embed="rId3"/>
          <a:stretch>
            <a:fillRect/>
          </a:stretch>
        </p:blipFill>
        <p:spPr>
          <a:xfrm>
            <a:off x="4362679" y="1474165"/>
            <a:ext cx="649917" cy="649917"/>
          </a:xfrm>
          <a:prstGeom prst="rect">
            <a:avLst/>
          </a:prstGeom>
          <a:noFill/>
        </p:spPr>
      </p:pic>
      <p:sp>
        <p:nvSpPr>
          <p:cNvPr id="17" name="TextBox 16">
            <a:extLst>
              <a:ext uri="{FF2B5EF4-FFF2-40B4-BE49-F238E27FC236}">
                <a16:creationId xmlns:a16="http://schemas.microsoft.com/office/drawing/2014/main" id="{6C3B56D0-4B49-45A2-BCF6-3DB953CB2C43}"/>
              </a:ext>
            </a:extLst>
          </p:cNvPr>
          <p:cNvSpPr txBox="1"/>
          <p:nvPr/>
        </p:nvSpPr>
        <p:spPr>
          <a:xfrm>
            <a:off x="4224140" y="2047254"/>
            <a:ext cx="915635" cy="415498"/>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 </a:t>
            </a:r>
          </a:p>
        </p:txBody>
      </p:sp>
      <p:sp>
        <p:nvSpPr>
          <p:cNvPr id="18" name="TextBox 17">
            <a:extLst>
              <a:ext uri="{FF2B5EF4-FFF2-40B4-BE49-F238E27FC236}">
                <a16:creationId xmlns:a16="http://schemas.microsoft.com/office/drawing/2014/main" id="{4D9F0527-3AA8-4FA6-A2E6-2BE3153A3BC2}"/>
              </a:ext>
            </a:extLst>
          </p:cNvPr>
          <p:cNvSpPr txBox="1"/>
          <p:nvPr/>
        </p:nvSpPr>
        <p:spPr>
          <a:xfrm>
            <a:off x="6452782" y="2058030"/>
            <a:ext cx="93807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STORM on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 </a:t>
            </a:r>
          </a:p>
        </p:txBody>
      </p:sp>
      <p:sp>
        <p:nvSpPr>
          <p:cNvPr id="19" name="Rectangle 18">
            <a:extLst>
              <a:ext uri="{FF2B5EF4-FFF2-40B4-BE49-F238E27FC236}">
                <a16:creationId xmlns:a16="http://schemas.microsoft.com/office/drawing/2014/main" id="{824A044C-BEA2-4855-B492-91A97D813B0B}"/>
              </a:ext>
            </a:extLst>
          </p:cNvPr>
          <p:cNvSpPr/>
          <p:nvPr/>
        </p:nvSpPr>
        <p:spPr>
          <a:xfrm>
            <a:off x="5047931" y="2037852"/>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Streaming)</a:t>
            </a:r>
          </a:p>
        </p:txBody>
      </p:sp>
      <p:sp>
        <p:nvSpPr>
          <p:cNvPr id="20" name="Rectangle: Rounded Corners 125">
            <a:extLst>
              <a:ext uri="{FF2B5EF4-FFF2-40B4-BE49-F238E27FC236}">
                <a16:creationId xmlns:a16="http://schemas.microsoft.com/office/drawing/2014/main" id="{26547705-EFB5-4713-A085-75C63DBAED16}"/>
              </a:ext>
            </a:extLst>
          </p:cNvPr>
          <p:cNvSpPr/>
          <p:nvPr/>
        </p:nvSpPr>
        <p:spPr bwMode="auto">
          <a:xfrm>
            <a:off x="4174917" y="1479148"/>
            <a:ext cx="3303450" cy="1056045"/>
          </a:xfrm>
          <a:custGeom>
            <a:avLst/>
            <a:gdLst>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176011 w 3303450"/>
              <a:gd name="connsiteY6" fmla="*/ 1056045 h 1056045"/>
              <a:gd name="connsiteX7" fmla="*/ 0 w 3303450"/>
              <a:gd name="connsiteY7" fmla="*/ 880034 h 1056045"/>
              <a:gd name="connsiteX8" fmla="*/ 0 w 3303450"/>
              <a:gd name="connsiteY8" fmla="*/ 176011 h 1056045"/>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803339 w 3303450"/>
              <a:gd name="connsiteY6" fmla="*/ 1053234 h 1056045"/>
              <a:gd name="connsiteX7" fmla="*/ 176011 w 3303450"/>
              <a:gd name="connsiteY7" fmla="*/ 1056045 h 1056045"/>
              <a:gd name="connsiteX8" fmla="*/ 0 w 3303450"/>
              <a:gd name="connsiteY8" fmla="*/ 880034 h 1056045"/>
              <a:gd name="connsiteX9" fmla="*/ 0 w 3303450"/>
              <a:gd name="connsiteY9" fmla="*/ 176011 h 1056045"/>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2314639 w 3303450"/>
              <a:gd name="connsiteY6" fmla="*/ 1053234 h 1056045"/>
              <a:gd name="connsiteX7" fmla="*/ 803339 w 3303450"/>
              <a:gd name="connsiteY7" fmla="*/ 1053234 h 1056045"/>
              <a:gd name="connsiteX8" fmla="*/ 176011 w 3303450"/>
              <a:gd name="connsiteY8" fmla="*/ 1056045 h 1056045"/>
              <a:gd name="connsiteX9" fmla="*/ 0 w 3303450"/>
              <a:gd name="connsiteY9" fmla="*/ 880034 h 1056045"/>
              <a:gd name="connsiteX10" fmla="*/ 0 w 3303450"/>
              <a:gd name="connsiteY10" fmla="*/ 176011 h 105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3450" h="1056045">
                <a:moveTo>
                  <a:pt x="0" y="176011"/>
                </a:moveTo>
                <a:cubicBezTo>
                  <a:pt x="0" y="78803"/>
                  <a:pt x="78803" y="0"/>
                  <a:pt x="176011" y="0"/>
                </a:cubicBezTo>
                <a:lnTo>
                  <a:pt x="3127439" y="0"/>
                </a:lnTo>
                <a:cubicBezTo>
                  <a:pt x="3224647" y="0"/>
                  <a:pt x="3303450" y="78803"/>
                  <a:pt x="3303450" y="176011"/>
                </a:cubicBezTo>
                <a:lnTo>
                  <a:pt x="3303450" y="880034"/>
                </a:lnTo>
                <a:cubicBezTo>
                  <a:pt x="3303450" y="977242"/>
                  <a:pt x="3224647" y="1056045"/>
                  <a:pt x="3127439" y="1056045"/>
                </a:cubicBezTo>
                <a:lnTo>
                  <a:pt x="2314639" y="1053234"/>
                </a:lnTo>
                <a:lnTo>
                  <a:pt x="803339" y="1053234"/>
                </a:lnTo>
                <a:lnTo>
                  <a:pt x="176011" y="1056045"/>
                </a:lnTo>
                <a:cubicBezTo>
                  <a:pt x="78803" y="1056045"/>
                  <a:pt x="0" y="977242"/>
                  <a:pt x="0" y="880034"/>
                </a:cubicBezTo>
                <a:lnTo>
                  <a:pt x="0" y="176011"/>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21" name="Picture 2" descr="Image result for Apache Storm icon">
            <a:extLst>
              <a:ext uri="{FF2B5EF4-FFF2-40B4-BE49-F238E27FC236}">
                <a16:creationId xmlns:a16="http://schemas.microsoft.com/office/drawing/2014/main" id="{A5184D72-78D8-4426-8FCC-3792B2D793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0237" y="1562727"/>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s://pbs.twimg.com/profile_images/928135110217441280/voCtWZjZ.jpg">
            <a:extLst>
              <a:ext uri="{FF2B5EF4-FFF2-40B4-BE49-F238E27FC236}">
                <a16:creationId xmlns:a16="http://schemas.microsoft.com/office/drawing/2014/main" id="{0280E48C-514F-4A0D-9B90-919D39FAD16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4879" y="1564186"/>
            <a:ext cx="505358" cy="505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39710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8078" y="0"/>
            <a:ext cx="11655840" cy="626859"/>
          </a:xfrm>
        </p:spPr>
        <p:txBody>
          <a:bodyPr vert="horz" wrap="square" lIns="146304" tIns="91440" rIns="146304" bIns="91440" rtlCol="0" anchor="ctr">
            <a:noAutofit/>
          </a:bodyPr>
          <a:lstStyle/>
          <a:p>
            <a:r>
              <a:rPr lang="en-US" sz="2000" cap="all" spc="800" dirty="0">
                <a:solidFill>
                  <a:srgbClr val="0078D7"/>
                </a:solidFill>
                <a:latin typeface="Segoe UI Light" charset="0"/>
                <a:cs typeface="Segoe UI Light" charset="0"/>
              </a:rPr>
              <a:t>Stream analytics – Requirements overview(1/2)</a:t>
            </a:r>
          </a:p>
        </p:txBody>
      </p:sp>
      <p:sp>
        <p:nvSpPr>
          <p:cNvPr id="31" name="TextBox 30">
            <a:extLst>
              <a:ext uri="{FF2B5EF4-FFF2-40B4-BE49-F238E27FC236}">
                <a16:creationId xmlns:a16="http://schemas.microsoft.com/office/drawing/2014/main" id="{7629AB46-1118-45F6-A6E7-C2D68BBAC821}"/>
              </a:ext>
            </a:extLst>
          </p:cNvPr>
          <p:cNvSpPr txBox="1"/>
          <p:nvPr/>
        </p:nvSpPr>
        <p:spPr>
          <a:xfrm>
            <a:off x="0" y="626859"/>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dirty="0">
                <a:solidFill>
                  <a:schemeClr val="tx1"/>
                </a:solidFill>
              </a:rPr>
              <a:t>General Requirements for a stream analytics service</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3457645842"/>
              </p:ext>
            </p:extLst>
          </p:nvPr>
        </p:nvGraphicFramePr>
        <p:xfrm>
          <a:off x="268078" y="1088524"/>
          <a:ext cx="11758019" cy="5601642"/>
        </p:xfrm>
        <a:graphic>
          <a:graphicData uri="http://schemas.openxmlformats.org/drawingml/2006/table">
            <a:tbl>
              <a:tblPr firstRow="1" bandRow="1">
                <a:tableStyleId>{00A15C55-8517-42AA-B614-E9B94910E393}</a:tableStyleId>
              </a:tblPr>
              <a:tblGrid>
                <a:gridCol w="962858">
                  <a:extLst>
                    <a:ext uri="{9D8B030D-6E8A-4147-A177-3AD203B41FA5}">
                      <a16:colId xmlns:a16="http://schemas.microsoft.com/office/drawing/2014/main" val="2721621986"/>
                    </a:ext>
                  </a:extLst>
                </a:gridCol>
                <a:gridCol w="1411544">
                  <a:extLst>
                    <a:ext uri="{9D8B030D-6E8A-4147-A177-3AD203B41FA5}">
                      <a16:colId xmlns:a16="http://schemas.microsoft.com/office/drawing/2014/main" val="2777487665"/>
                    </a:ext>
                  </a:extLst>
                </a:gridCol>
                <a:gridCol w="5274931">
                  <a:extLst>
                    <a:ext uri="{9D8B030D-6E8A-4147-A177-3AD203B41FA5}">
                      <a16:colId xmlns:a16="http://schemas.microsoft.com/office/drawing/2014/main" val="1103378031"/>
                    </a:ext>
                  </a:extLst>
                </a:gridCol>
                <a:gridCol w="4108686">
                  <a:extLst>
                    <a:ext uri="{9D8B030D-6E8A-4147-A177-3AD203B41FA5}">
                      <a16:colId xmlns:a16="http://schemas.microsoft.com/office/drawing/2014/main" val="2678493234"/>
                    </a:ext>
                  </a:extLst>
                </a:gridCol>
              </a:tblGrid>
              <a:tr h="444578">
                <a:tc gridSpan="2">
                  <a:txBody>
                    <a:bodyPr/>
                    <a:lstStyle/>
                    <a:p>
                      <a:pPr algn="ctr"/>
                      <a:r>
                        <a:rPr lang="en-US" sz="1600" dirty="0"/>
                        <a:t>Requirement</a:t>
                      </a:r>
                      <a:endParaRPr lang="en-US" sz="1600" b="0" dirty="0"/>
                    </a:p>
                  </a:txBody>
                  <a:tcPr anchor="ctr"/>
                </a:tc>
                <a:tc hMerge="1">
                  <a:txBody>
                    <a:bodyPr/>
                    <a:lstStyle/>
                    <a:p>
                      <a:pPr algn="ctr"/>
                      <a:endParaRPr lang="en-US" sz="1600"/>
                    </a:p>
                  </a:txBody>
                  <a:tcPr anchor="ctr"/>
                </a:tc>
                <a:tc>
                  <a:txBody>
                    <a:bodyPr/>
                    <a:lstStyle/>
                    <a:p>
                      <a:pPr algn="ctr"/>
                      <a:r>
                        <a:rPr lang="en-US" sz="1600"/>
                        <a:t>Description</a:t>
                      </a:r>
                      <a:endParaRPr lang="en-US" sz="1600" b="0"/>
                    </a:p>
                  </a:txBody>
                  <a:tcPr anchor="ctr"/>
                </a:tc>
                <a:tc>
                  <a:txBody>
                    <a:bodyPr/>
                    <a:lstStyle/>
                    <a:p>
                      <a:pPr algn="ctr"/>
                      <a:r>
                        <a:rPr lang="en-US" sz="1600"/>
                        <a:t>Comment</a:t>
                      </a:r>
                      <a:endParaRPr lang="en-US" sz="1600" b="0"/>
                    </a:p>
                  </a:txBody>
                  <a:tcPr anchor="ctr"/>
                </a:tc>
                <a:extLst>
                  <a:ext uri="{0D108BD9-81ED-4DB2-BD59-A6C34878D82A}">
                    <a16:rowId xmlns:a16="http://schemas.microsoft.com/office/drawing/2014/main" val="2804921626"/>
                  </a:ext>
                </a:extLst>
              </a:tr>
              <a:tr h="901316">
                <a:tc>
                  <a:txBody>
                    <a:bodyPr/>
                    <a:lstStyle/>
                    <a:p>
                      <a:endParaRPr lang="en-US" sz="1200"/>
                    </a:p>
                  </a:txBody>
                  <a:tcPr anchor="ctr"/>
                </a:tc>
                <a:tc>
                  <a:txBody>
                    <a:bodyPr/>
                    <a:lstStyle/>
                    <a:p>
                      <a:r>
                        <a:rPr lang="en-US" sz="1200"/>
                        <a:t>Scalability</a:t>
                      </a:r>
                    </a:p>
                  </a:txBody>
                  <a:tcPr anchor="ctr"/>
                </a:tc>
                <a:tc>
                  <a:txBody>
                    <a:bodyPr/>
                    <a:lstStyle/>
                    <a:p>
                      <a:r>
                        <a:rPr lang="en-US" sz="1200"/>
                        <a:t>The service should be able to scale to handle increasing volumes of incoming streaming data, typically measured in events/second. Regardless of the rate of the streaming data, every event should be processed within the desired window of time.</a:t>
                      </a: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a:t>In case of serverless service, users should be able to just buy additional capacity units. In case of clustered services, users should be able to dynamically add/remove nodes to/from the cluster.</a:t>
                      </a:r>
                    </a:p>
                  </a:txBody>
                  <a:tcPr anchor="ctr"/>
                </a:tc>
                <a:extLst>
                  <a:ext uri="{0D108BD9-81ED-4DB2-BD59-A6C34878D82A}">
                    <a16:rowId xmlns:a16="http://schemas.microsoft.com/office/drawing/2014/main" val="80075711"/>
                  </a:ext>
                </a:extLst>
              </a:tr>
              <a:tr h="1081514">
                <a:tc>
                  <a:txBody>
                    <a:bodyPr/>
                    <a:lstStyle/>
                    <a:p>
                      <a:endParaRPr lang="en-US" sz="1200"/>
                    </a:p>
                  </a:txBody>
                  <a:tcPr anchor="ctr"/>
                </a:tc>
                <a:tc>
                  <a:txBody>
                    <a:bodyPr/>
                    <a:lstStyle/>
                    <a:p>
                      <a:r>
                        <a:rPr lang="en-US" sz="1200"/>
                        <a:t>Fault Tolerance and high availability</a:t>
                      </a:r>
                    </a:p>
                  </a:txBody>
                  <a:tcPr anchor="ctr"/>
                </a:tc>
                <a:tc>
                  <a:txBody>
                    <a:bodyPr/>
                    <a:lstStyle/>
                    <a:p>
                      <a:r>
                        <a:rPr lang="en-US" sz="1200"/>
                        <a:t>The service should be tolerant to hardware and software failures. This is critical in real-time scenarios where events may lose their value if not processed within a certain point in time. So merely recovering from an outage may not be sufficient, the service has to be continuously available.</a:t>
                      </a:r>
                    </a:p>
                  </a:txBody>
                  <a:tcPr anchor="ctr"/>
                </a:tc>
                <a:tc>
                  <a:txBody>
                    <a:bodyPr/>
                    <a:lstStyle/>
                    <a:p>
                      <a:endParaRPr lang="en-US" sz="1200"/>
                    </a:p>
                  </a:txBody>
                  <a:tcPr anchor="ctr"/>
                </a:tc>
                <a:extLst>
                  <a:ext uri="{0D108BD9-81ED-4DB2-BD59-A6C34878D82A}">
                    <a16:rowId xmlns:a16="http://schemas.microsoft.com/office/drawing/2014/main" val="1179290825"/>
                  </a:ext>
                </a:extLst>
              </a:tr>
              <a:tr h="1081514">
                <a:tc>
                  <a:txBody>
                    <a:bodyPr/>
                    <a:lstStyle/>
                    <a:p>
                      <a:endParaRPr lang="en-US" sz="1200"/>
                    </a:p>
                  </a:txBody>
                  <a:tcPr anchor="ctr"/>
                </a:tc>
                <a:tc>
                  <a:txBody>
                    <a:bodyPr/>
                    <a:lstStyle/>
                    <a:p>
                      <a:r>
                        <a:rPr lang="en-US" sz="1200"/>
                        <a:t>Windowing Support</a:t>
                      </a:r>
                    </a:p>
                  </a:txBody>
                  <a:tcPr anchor="ctr"/>
                </a:tc>
                <a:tc>
                  <a:txBody>
                    <a:bodyPr/>
                    <a:lstStyle/>
                    <a:p>
                      <a:r>
                        <a:rPr lang="en-US" sz="1200"/>
                        <a:t>Windowing is an essential abstraction for streaming applications. A common requirement is to perform some set-based operation such as aggregation (count, average, min, etc.) over the subset of events that arrive within a specified period of time. Other Windowing operations include Join, Union, Split, Filtering and Transformation.</a:t>
                      </a:r>
                    </a:p>
                  </a:txBody>
                  <a:tcPr anchor="ctr"/>
                </a:tc>
                <a:tc>
                  <a:txBody>
                    <a:bodyPr/>
                    <a:lstStyle/>
                    <a:p>
                      <a:r>
                        <a:rPr lang="en-US" sz="1200"/>
                        <a:t>Common types of Windows are Tumbling Window, Sliding Window and Hopping Window. </a:t>
                      </a:r>
                    </a:p>
                  </a:txBody>
                  <a:tcPr anchor="ctr"/>
                </a:tc>
                <a:extLst>
                  <a:ext uri="{0D108BD9-81ED-4DB2-BD59-A6C34878D82A}">
                    <a16:rowId xmlns:a16="http://schemas.microsoft.com/office/drawing/2014/main" val="3561301258"/>
                  </a:ext>
                </a:extLst>
              </a:tr>
              <a:tr h="1046360">
                <a:tc>
                  <a:txBody>
                    <a:bodyPr/>
                    <a:lstStyle/>
                    <a:p>
                      <a:endParaRPr lang="en-US" sz="1200"/>
                    </a:p>
                  </a:txBody>
                  <a:tcPr anchor="ctr"/>
                </a:tc>
                <a:tc>
                  <a:txBody>
                    <a:bodyPr/>
                    <a:lstStyle/>
                    <a:p>
                      <a:r>
                        <a:rPr lang="en-US" sz="1200"/>
                        <a:t>Query Language </a:t>
                      </a:r>
                    </a:p>
                  </a:txBody>
                  <a:tcPr anchor="ctr"/>
                </a:tc>
                <a:tc>
                  <a:txBody>
                    <a:bodyPr/>
                    <a:lstStyle/>
                    <a:p>
                      <a:r>
                        <a:rPr lang="en-US" sz="1200"/>
                        <a:t>Does the service provide a higher-level language to analyze a set of events? Or does the service only support event-at-a-time processing?</a:t>
                      </a:r>
                      <a:endParaRPr lang="en-US" sz="1200" i="0"/>
                    </a:p>
                  </a:txBody>
                  <a:tcPr anchor="ctr"/>
                </a:tc>
                <a:tc>
                  <a:txBody>
                    <a:bodyPr/>
                    <a:lstStyle/>
                    <a:p>
                      <a:r>
                        <a:rPr lang="en-US" sz="1200"/>
                        <a:t>Azure Stream Analytics and Spark Streaming provide a SQL-like language to process sets/batches of streaming data. </a:t>
                      </a:r>
                    </a:p>
                  </a:txBody>
                  <a:tcPr anchor="ctr"/>
                </a:tc>
                <a:extLst>
                  <a:ext uri="{0D108BD9-81ED-4DB2-BD59-A6C34878D82A}">
                    <a16:rowId xmlns:a16="http://schemas.microsoft.com/office/drawing/2014/main" val="1649255337"/>
                  </a:ext>
                </a:extLst>
              </a:tr>
              <a:tr h="1046360">
                <a:tc>
                  <a:txBody>
                    <a:bodyPr/>
                    <a:lstStyle/>
                    <a:p>
                      <a:endParaRPr lang="en-US" sz="1200"/>
                    </a:p>
                  </a:txBody>
                  <a:tcPr anchor="ctr"/>
                </a:tc>
                <a:tc>
                  <a:txBody>
                    <a:bodyPr/>
                    <a:lstStyle/>
                    <a:p>
                      <a:r>
                        <a:rPr lang="en-US" sz="1200"/>
                        <a:t>Processing Guarantees</a:t>
                      </a:r>
                    </a:p>
                  </a:txBody>
                  <a:tcPr anchor="ctr"/>
                </a:tc>
                <a:tc>
                  <a:txBody>
                    <a:bodyPr/>
                    <a:lstStyle/>
                    <a:p>
                      <a:r>
                        <a:rPr lang="en-US" sz="1200" dirty="0"/>
                        <a:t>This defines the types of guarantees that the service can provide when there are failures while processing the events. Common guarantees are: At least once, Exactly once, At most once.</a:t>
                      </a:r>
                      <a:endParaRPr lang="en-US" sz="1200" i="1" dirty="0"/>
                    </a:p>
                  </a:txBody>
                  <a:tcPr anchor="ctr"/>
                </a:tc>
                <a:tc>
                  <a:txBody>
                    <a:bodyPr/>
                    <a:lstStyle/>
                    <a:p>
                      <a:r>
                        <a:rPr lang="en-US" sz="1200" dirty="0"/>
                        <a:t>Note: Often times the ability of the streaming service to provide this guarantee depends on the capabilities of the event source, like ability to replay streamed events.</a:t>
                      </a:r>
                    </a:p>
                  </a:txBody>
                  <a:tcPr anchor="ctr"/>
                </a:tc>
                <a:extLst>
                  <a:ext uri="{0D108BD9-81ED-4DB2-BD59-A6C34878D82A}">
                    <a16:rowId xmlns:a16="http://schemas.microsoft.com/office/drawing/2014/main" val="4025258692"/>
                  </a:ext>
                </a:extLst>
              </a:tr>
            </a:tbl>
          </a:graphicData>
        </a:graphic>
      </p:graphicFrame>
      <p:grpSp>
        <p:nvGrpSpPr>
          <p:cNvPr id="13" name="Group 12">
            <a:extLst>
              <a:ext uri="{FF2B5EF4-FFF2-40B4-BE49-F238E27FC236}">
                <a16:creationId xmlns:a16="http://schemas.microsoft.com/office/drawing/2014/main" id="{4CA9A2FB-0E2C-43CC-BDB5-342A6518C2CA}"/>
              </a:ext>
            </a:extLst>
          </p:cNvPr>
          <p:cNvGrpSpPr/>
          <p:nvPr/>
        </p:nvGrpSpPr>
        <p:grpSpPr>
          <a:xfrm>
            <a:off x="522130" y="1812726"/>
            <a:ext cx="464257" cy="4462732"/>
            <a:chOff x="522130" y="1669851"/>
            <a:chExt cx="464257" cy="4462732"/>
          </a:xfrm>
        </p:grpSpPr>
        <p:pic>
          <p:nvPicPr>
            <p:cNvPr id="14" name="Picture 13">
              <a:extLst>
                <a:ext uri="{FF2B5EF4-FFF2-40B4-BE49-F238E27FC236}">
                  <a16:creationId xmlns:a16="http://schemas.microsoft.com/office/drawing/2014/main" id="{1DE94030-9CD1-46EA-B6A1-6FD7B03057F7}"/>
                </a:ext>
              </a:extLst>
            </p:cNvPr>
            <p:cNvPicPr>
              <a:picLocks noChangeAspect="1"/>
            </p:cNvPicPr>
            <p:nvPr/>
          </p:nvPicPr>
          <p:blipFill>
            <a:blip r:embed="rId3"/>
            <a:stretch>
              <a:fillRect/>
            </a:stretch>
          </p:blipFill>
          <p:spPr>
            <a:xfrm>
              <a:off x="522130" y="1669851"/>
              <a:ext cx="457200" cy="457200"/>
            </a:xfrm>
            <a:prstGeom prst="rect">
              <a:avLst/>
            </a:prstGeom>
          </p:spPr>
        </p:pic>
        <p:pic>
          <p:nvPicPr>
            <p:cNvPr id="6" name="Picture 5">
              <a:extLst>
                <a:ext uri="{FF2B5EF4-FFF2-40B4-BE49-F238E27FC236}">
                  <a16:creationId xmlns:a16="http://schemas.microsoft.com/office/drawing/2014/main" id="{7A5F818B-5C6E-4472-B26B-A6ECC7117D3B}"/>
                </a:ext>
              </a:extLst>
            </p:cNvPr>
            <p:cNvPicPr>
              <a:picLocks noChangeAspect="1"/>
            </p:cNvPicPr>
            <p:nvPr/>
          </p:nvPicPr>
          <p:blipFill>
            <a:blip r:embed="rId4"/>
            <a:stretch>
              <a:fillRect/>
            </a:stretch>
          </p:blipFill>
          <p:spPr>
            <a:xfrm>
              <a:off x="522130" y="2604971"/>
              <a:ext cx="457200" cy="457200"/>
            </a:xfrm>
            <a:prstGeom prst="rect">
              <a:avLst/>
            </a:prstGeom>
          </p:spPr>
        </p:pic>
        <p:pic>
          <p:nvPicPr>
            <p:cNvPr id="12" name="Picture 11">
              <a:extLst>
                <a:ext uri="{FF2B5EF4-FFF2-40B4-BE49-F238E27FC236}">
                  <a16:creationId xmlns:a16="http://schemas.microsoft.com/office/drawing/2014/main" id="{DC9962C4-E2CC-440E-8F9D-45E6280922F9}"/>
                </a:ext>
              </a:extLst>
            </p:cNvPr>
            <p:cNvPicPr>
              <a:picLocks noChangeAspect="1"/>
            </p:cNvPicPr>
            <p:nvPr/>
          </p:nvPicPr>
          <p:blipFill>
            <a:blip r:embed="rId5">
              <a:duotone>
                <a:schemeClr val="accent1">
                  <a:shade val="45000"/>
                  <a:satMod val="135000"/>
                </a:schemeClr>
                <a:prstClr val="white"/>
              </a:duotone>
            </a:blip>
            <a:stretch>
              <a:fillRect/>
            </a:stretch>
          </p:blipFill>
          <p:spPr>
            <a:xfrm>
              <a:off x="522130" y="3641011"/>
              <a:ext cx="457200" cy="457200"/>
            </a:xfrm>
            <a:prstGeom prst="rect">
              <a:avLst/>
            </a:prstGeom>
          </p:spPr>
        </p:pic>
        <p:pic>
          <p:nvPicPr>
            <p:cNvPr id="45064" name="Picture 8" descr="https://d1yn1kh78jj1rr.cloudfront.net/image/preview/rDtN98Qoishumwih/processing-arrows-icon_Qycs-z_SB_PM.jpg">
              <a:extLst>
                <a:ext uri="{FF2B5EF4-FFF2-40B4-BE49-F238E27FC236}">
                  <a16:creationId xmlns:a16="http://schemas.microsoft.com/office/drawing/2014/main" id="{D272EFED-6E87-4669-8F05-EB6D6E96F61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V="1">
              <a:off x="529187" y="5719294"/>
              <a:ext cx="457200" cy="413289"/>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descr="A close up of a sign&#10;&#10;Description generated with very high confidence">
            <a:extLst>
              <a:ext uri="{FF2B5EF4-FFF2-40B4-BE49-F238E27FC236}">
                <a16:creationId xmlns:a16="http://schemas.microsoft.com/office/drawing/2014/main" id="{DC8EAC96-8AC3-48D2-9C02-DC7E1CCDA1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130" y="4926350"/>
            <a:ext cx="457200" cy="457200"/>
          </a:xfrm>
          <a:prstGeom prst="rect">
            <a:avLst/>
          </a:prstGeom>
        </p:spPr>
      </p:pic>
    </p:spTree>
    <p:extLst>
      <p:ext uri="{BB962C8B-B14F-4D97-AF65-F5344CB8AC3E}">
        <p14:creationId xmlns:p14="http://schemas.microsoft.com/office/powerpoint/2010/main" val="386799746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8078" y="-11654"/>
            <a:ext cx="11655840" cy="747431"/>
          </a:xfrm>
        </p:spPr>
        <p:txBody>
          <a:bodyPr vert="horz" wrap="square" lIns="146304" tIns="91440" rIns="146304" bIns="91440" rtlCol="0" anchor="ctr">
            <a:noAutofit/>
          </a:bodyPr>
          <a:lstStyle/>
          <a:p>
            <a:r>
              <a:rPr lang="en-US" sz="2000" cap="all" spc="800" dirty="0">
                <a:solidFill>
                  <a:srgbClr val="0078D7"/>
                </a:solidFill>
                <a:latin typeface="Segoe UI Light" charset="0"/>
                <a:cs typeface="Segoe UI Light" charset="0"/>
              </a:rPr>
              <a:t>Stream analytics – Requirements overview (2/2)</a:t>
            </a:r>
          </a:p>
        </p:txBody>
      </p:sp>
      <p:sp>
        <p:nvSpPr>
          <p:cNvPr id="31" name="TextBox 30">
            <a:extLst>
              <a:ext uri="{FF2B5EF4-FFF2-40B4-BE49-F238E27FC236}">
                <a16:creationId xmlns:a16="http://schemas.microsoft.com/office/drawing/2014/main" id="{7629AB46-1118-45F6-A6E7-C2D68BBAC821}"/>
              </a:ext>
            </a:extLst>
          </p:cNvPr>
          <p:cNvSpPr txBox="1"/>
          <p:nvPr/>
        </p:nvSpPr>
        <p:spPr>
          <a:xfrm>
            <a:off x="0" y="523540"/>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dirty="0">
                <a:solidFill>
                  <a:schemeClr val="tx1"/>
                </a:solidFill>
              </a:rPr>
              <a:t>General Requirements for a stream analytics service</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787580432"/>
              </p:ext>
            </p:extLst>
          </p:nvPr>
        </p:nvGraphicFramePr>
        <p:xfrm>
          <a:off x="112584" y="943430"/>
          <a:ext cx="11925087" cy="5914569"/>
        </p:xfrm>
        <a:graphic>
          <a:graphicData uri="http://schemas.openxmlformats.org/drawingml/2006/table">
            <a:tbl>
              <a:tblPr firstRow="1" bandRow="1">
                <a:tableStyleId>{00A15C55-8517-42AA-B614-E9B94910E393}</a:tableStyleId>
              </a:tblPr>
              <a:tblGrid>
                <a:gridCol w="976539">
                  <a:extLst>
                    <a:ext uri="{9D8B030D-6E8A-4147-A177-3AD203B41FA5}">
                      <a16:colId xmlns:a16="http://schemas.microsoft.com/office/drawing/2014/main" val="2721621986"/>
                    </a:ext>
                  </a:extLst>
                </a:gridCol>
                <a:gridCol w="1431600">
                  <a:extLst>
                    <a:ext uri="{9D8B030D-6E8A-4147-A177-3AD203B41FA5}">
                      <a16:colId xmlns:a16="http://schemas.microsoft.com/office/drawing/2014/main" val="2777487665"/>
                    </a:ext>
                  </a:extLst>
                </a:gridCol>
                <a:gridCol w="5288058">
                  <a:extLst>
                    <a:ext uri="{9D8B030D-6E8A-4147-A177-3AD203B41FA5}">
                      <a16:colId xmlns:a16="http://schemas.microsoft.com/office/drawing/2014/main" val="1103378031"/>
                    </a:ext>
                  </a:extLst>
                </a:gridCol>
                <a:gridCol w="4228890">
                  <a:extLst>
                    <a:ext uri="{9D8B030D-6E8A-4147-A177-3AD203B41FA5}">
                      <a16:colId xmlns:a16="http://schemas.microsoft.com/office/drawing/2014/main" val="2678493234"/>
                    </a:ext>
                  </a:extLst>
                </a:gridCol>
              </a:tblGrid>
              <a:tr h="434539">
                <a:tc gridSpan="2">
                  <a:txBody>
                    <a:bodyPr/>
                    <a:lstStyle/>
                    <a:p>
                      <a:pPr algn="ctr"/>
                      <a:r>
                        <a:rPr lang="en-US" sz="1600"/>
                        <a:t>Requirement</a:t>
                      </a:r>
                      <a:endParaRPr lang="en-US" sz="1600" b="0"/>
                    </a:p>
                  </a:txBody>
                  <a:tcPr anchor="ctr"/>
                </a:tc>
                <a:tc hMerge="1">
                  <a:txBody>
                    <a:bodyPr/>
                    <a:lstStyle/>
                    <a:p>
                      <a:pPr algn="ctr"/>
                      <a:endParaRPr lang="en-US" sz="1600"/>
                    </a:p>
                  </a:txBody>
                  <a:tcPr anchor="ctr"/>
                </a:tc>
                <a:tc>
                  <a:txBody>
                    <a:bodyPr/>
                    <a:lstStyle/>
                    <a:p>
                      <a:pPr algn="ctr"/>
                      <a:r>
                        <a:rPr lang="en-US" sz="1600"/>
                        <a:t>Description</a:t>
                      </a:r>
                      <a:endParaRPr lang="en-US" sz="1600" b="0"/>
                    </a:p>
                  </a:txBody>
                  <a:tcPr anchor="ctr"/>
                </a:tc>
                <a:tc>
                  <a:txBody>
                    <a:bodyPr/>
                    <a:lstStyle/>
                    <a:p>
                      <a:pPr algn="ctr"/>
                      <a:r>
                        <a:rPr lang="en-US" sz="1600"/>
                        <a:t>Comment</a:t>
                      </a:r>
                      <a:endParaRPr lang="en-US" sz="1600" b="0"/>
                    </a:p>
                  </a:txBody>
                  <a:tcPr anchor="ctr"/>
                </a:tc>
                <a:extLst>
                  <a:ext uri="{0D108BD9-81ED-4DB2-BD59-A6C34878D82A}">
                    <a16:rowId xmlns:a16="http://schemas.microsoft.com/office/drawing/2014/main" val="2804921626"/>
                  </a:ext>
                </a:extLst>
              </a:tr>
              <a:tr h="1066596">
                <a:tc>
                  <a:txBody>
                    <a:bodyPr/>
                    <a:lstStyle/>
                    <a:p>
                      <a:endParaRPr lang="en-US" sz="1200"/>
                    </a:p>
                  </a:txBody>
                  <a:tcPr/>
                </a:tc>
                <a:tc>
                  <a:txBody>
                    <a:bodyPr/>
                    <a:lstStyle/>
                    <a:p>
                      <a:r>
                        <a:rPr lang="en-US" sz="1200" dirty="0"/>
                        <a:t>Unified Programming Model</a:t>
                      </a:r>
                    </a:p>
                  </a:txBody>
                  <a:tcPr anchor="ctr"/>
                </a:tc>
                <a:tc>
                  <a:txBody>
                    <a:bodyPr/>
                    <a:lstStyle/>
                    <a:p>
                      <a:r>
                        <a:rPr lang="en-US" sz="1200"/>
                        <a:t>Often a streaming application also needs to interact with batch data, do interactive analysis, do machine learning etc. An unified API and programming model can improve developer productivity as well as performance.</a:t>
                      </a:r>
                    </a:p>
                  </a:txBody>
                  <a:tcPr anchor="ctr"/>
                </a:tc>
                <a:tc>
                  <a:txBody>
                    <a:bodyPr/>
                    <a:lstStyle/>
                    <a:p>
                      <a:r>
                        <a:rPr lang="en-US" sz="1200"/>
                        <a:t>Apache Spark Streaming in the best option for this requirement.</a:t>
                      </a:r>
                    </a:p>
                  </a:txBody>
                  <a:tcPr anchor="ctr"/>
                </a:tc>
                <a:extLst>
                  <a:ext uri="{0D108BD9-81ED-4DB2-BD59-A6C34878D82A}">
                    <a16:rowId xmlns:a16="http://schemas.microsoft.com/office/drawing/2014/main" val="3711609378"/>
                  </a:ext>
                </a:extLst>
              </a:tr>
              <a:tr h="1066596">
                <a:tc>
                  <a:txBody>
                    <a:bodyPr/>
                    <a:lstStyle/>
                    <a:p>
                      <a:endParaRPr lang="en-US" sz="1200"/>
                    </a:p>
                  </a:txBody>
                  <a:tcPr anchor="ctr"/>
                </a:tc>
                <a:tc>
                  <a:txBody>
                    <a:bodyPr/>
                    <a:lstStyle/>
                    <a:p>
                      <a:r>
                        <a:rPr lang="en-US" sz="1200"/>
                        <a:t>Input Sources</a:t>
                      </a:r>
                    </a:p>
                  </a:txBody>
                  <a:tcPr anchor="ctr"/>
                </a:tc>
                <a:tc>
                  <a:txBody>
                    <a:bodyPr/>
                    <a:lstStyle/>
                    <a:p>
                      <a:r>
                        <a:rPr lang="en-US" sz="1200"/>
                        <a:t>The service should be able to consume data from common ingestion services such as Kafka, HDFS and cloud storage services.</a:t>
                      </a:r>
                    </a:p>
                  </a:txBody>
                  <a:tcPr anchor="ctr"/>
                </a:tc>
                <a:tc>
                  <a:txBody>
                    <a:bodyPr/>
                    <a:lstStyle/>
                    <a:p>
                      <a:r>
                        <a:rPr lang="en-US" sz="1200"/>
                        <a:t>If the source  supports consumption in parallel, the connector must support that. The underlying details of how to consume the events in parallel should, as far as possible, be transparent to the streaming application. </a:t>
                      </a:r>
                    </a:p>
                  </a:txBody>
                  <a:tcPr anchor="ctr"/>
                </a:tc>
                <a:extLst>
                  <a:ext uri="{0D108BD9-81ED-4DB2-BD59-A6C34878D82A}">
                    <a16:rowId xmlns:a16="http://schemas.microsoft.com/office/drawing/2014/main" val="80075711"/>
                  </a:ext>
                </a:extLst>
              </a:tr>
              <a:tr h="880962">
                <a:tc>
                  <a:txBody>
                    <a:bodyPr/>
                    <a:lstStyle/>
                    <a:p>
                      <a:endParaRPr lang="en-US" sz="1200"/>
                    </a:p>
                  </a:txBody>
                  <a:tcPr anchor="ctr"/>
                </a:tc>
                <a:tc>
                  <a:txBody>
                    <a:bodyPr/>
                    <a:lstStyle/>
                    <a:p>
                      <a:r>
                        <a:rPr lang="en-US" sz="1200"/>
                        <a:t>Output Sinks</a:t>
                      </a:r>
                    </a:p>
                  </a:txBody>
                  <a:tcPr anchor="ctr"/>
                </a:tc>
                <a:tc>
                  <a:txBody>
                    <a:bodyPr/>
                    <a:lstStyle/>
                    <a:p>
                      <a:r>
                        <a:rPr lang="en-US" sz="1200"/>
                        <a:t>The service should be able to store the output of an analysis in another ingestion service (for further analysis), or in a long-term storage service for batch analysis. </a:t>
                      </a:r>
                    </a:p>
                  </a:txBody>
                  <a:tcPr anchor="ctr"/>
                </a:tc>
                <a:tc>
                  <a:txBody>
                    <a:bodyPr/>
                    <a:lstStyle/>
                    <a:p>
                      <a:endParaRPr lang="en-US" sz="1200"/>
                    </a:p>
                  </a:txBody>
                  <a:tcPr anchor="ctr"/>
                </a:tc>
                <a:extLst>
                  <a:ext uri="{0D108BD9-81ED-4DB2-BD59-A6C34878D82A}">
                    <a16:rowId xmlns:a16="http://schemas.microsoft.com/office/drawing/2014/main" val="1179290825"/>
                  </a:ext>
                </a:extLst>
              </a:tr>
              <a:tr h="967235">
                <a:tc>
                  <a:txBody>
                    <a:bodyPr/>
                    <a:lstStyle/>
                    <a:p>
                      <a:endParaRPr lang="en-US" sz="1200"/>
                    </a:p>
                  </a:txBody>
                  <a:tcPr anchor="ctr"/>
                </a:tc>
                <a:tc>
                  <a:txBody>
                    <a:bodyPr/>
                    <a:lstStyle/>
                    <a:p>
                      <a:r>
                        <a:rPr lang="en-US" sz="1200"/>
                        <a:t>Extensibility</a:t>
                      </a:r>
                    </a:p>
                  </a:txBody>
                  <a:tcPr anchor="ctr"/>
                </a:tc>
                <a:tc>
                  <a:txBody>
                    <a:bodyPr/>
                    <a:lstStyle/>
                    <a:p>
                      <a:r>
                        <a:rPr lang="en-US" sz="1200"/>
                        <a:t>It should be possible to extend the built-in analytics capabilities of the service with custom code implemented either as libraries, user-defined functions or scripts.</a:t>
                      </a:r>
                    </a:p>
                  </a:txBody>
                  <a:tcPr anchor="ctr"/>
                </a:tc>
                <a:tc>
                  <a:txBody>
                    <a:bodyPr/>
                    <a:lstStyle/>
                    <a:p>
                      <a:r>
                        <a:rPr lang="en-US" sz="1200"/>
                        <a:t>Extensibility can also refer to the ability to add custom source and sinks. This is important when the streaming data has to be joined with “reference data” that may be in source that is not supported out of the box.</a:t>
                      </a:r>
                    </a:p>
                  </a:txBody>
                  <a:tcPr anchor="ctr"/>
                </a:tc>
                <a:extLst>
                  <a:ext uri="{0D108BD9-81ED-4DB2-BD59-A6C34878D82A}">
                    <a16:rowId xmlns:a16="http://schemas.microsoft.com/office/drawing/2014/main" val="3561301258"/>
                  </a:ext>
                </a:extLst>
              </a:tr>
              <a:tr h="1498641">
                <a:tc>
                  <a:txBody>
                    <a:bodyPr/>
                    <a:lstStyle/>
                    <a:p>
                      <a:endParaRPr lang="en-US" sz="1200" dirty="0"/>
                    </a:p>
                  </a:txBody>
                  <a:tcPr anchor="ctr"/>
                </a:tc>
                <a:tc>
                  <a:txBody>
                    <a:bodyPr/>
                    <a:lstStyle/>
                    <a:p>
                      <a:r>
                        <a:rPr lang="en-US" sz="1200"/>
                        <a:t>Machine Learning (ML) Integration</a:t>
                      </a:r>
                    </a:p>
                  </a:txBody>
                  <a:tcPr anchor="ctr"/>
                </a:tc>
                <a:tc>
                  <a:txBody>
                    <a:bodyPr/>
                    <a:lstStyle/>
                    <a:p>
                      <a:r>
                        <a:rPr lang="en-US" sz="1200"/>
                        <a:t>A common pattern in streaming applications is to ‘score’ every event of an incoming stream against a pre-trained, deployed machine learning model The service should support easily connecting to a deployed pre-trained model and submitting events to it for scoring.</a:t>
                      </a:r>
                    </a:p>
                  </a:txBody>
                  <a:tcPr anchor="ctr"/>
                </a:tc>
                <a:tc>
                  <a:txBody>
                    <a:bodyPr/>
                    <a:lstStyle/>
                    <a:p>
                      <a:endParaRPr lang="en-US" sz="1200" dirty="0"/>
                    </a:p>
                  </a:txBody>
                  <a:tcPr anchor="ctr"/>
                </a:tc>
                <a:extLst>
                  <a:ext uri="{0D108BD9-81ED-4DB2-BD59-A6C34878D82A}">
                    <a16:rowId xmlns:a16="http://schemas.microsoft.com/office/drawing/2014/main" val="4025258692"/>
                  </a:ext>
                </a:extLst>
              </a:tr>
            </a:tbl>
          </a:graphicData>
        </a:graphic>
      </p:graphicFrame>
      <p:grpSp>
        <p:nvGrpSpPr>
          <p:cNvPr id="6" name="Group 5">
            <a:extLst>
              <a:ext uri="{FF2B5EF4-FFF2-40B4-BE49-F238E27FC236}">
                <a16:creationId xmlns:a16="http://schemas.microsoft.com/office/drawing/2014/main" id="{C30BC9D0-0B52-4AEC-80EB-3ECED29D0399}"/>
              </a:ext>
            </a:extLst>
          </p:cNvPr>
          <p:cNvGrpSpPr/>
          <p:nvPr/>
        </p:nvGrpSpPr>
        <p:grpSpPr>
          <a:xfrm>
            <a:off x="421247" y="1696481"/>
            <a:ext cx="457200" cy="4590778"/>
            <a:chOff x="421247" y="1696481"/>
            <a:chExt cx="457200" cy="4590778"/>
          </a:xfrm>
        </p:grpSpPr>
        <p:pic>
          <p:nvPicPr>
            <p:cNvPr id="44034" name="Picture 2" descr="http://a3.mzstatic.com/us/r30/Purple3/v4/ad/4f/f9/ad4ff968-e4d0-4048-5c6f-48b5a3b4b0b5/icon175x175.png">
              <a:extLst>
                <a:ext uri="{FF2B5EF4-FFF2-40B4-BE49-F238E27FC236}">
                  <a16:creationId xmlns:a16="http://schemas.microsoft.com/office/drawing/2014/main" id="{B6A31EEE-5A25-4426-863D-7B6C213396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247" y="169648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Related image">
              <a:extLst>
                <a:ext uri="{FF2B5EF4-FFF2-40B4-BE49-F238E27FC236}">
                  <a16:creationId xmlns:a16="http://schemas.microsoft.com/office/drawing/2014/main" id="{FFA46150-6B12-4731-9380-79452B455A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247" y="281144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4038" name="Picture 6" descr="https://cdn2.iconfinder.com/data/icons/large-glossy-svg-icons/512/logout_user_login_account-512.png">
              <a:extLst>
                <a:ext uri="{FF2B5EF4-FFF2-40B4-BE49-F238E27FC236}">
                  <a16:creationId xmlns:a16="http://schemas.microsoft.com/office/drawing/2014/main" id="{FD25E82B-698E-46FA-8431-3FD63036A87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247" y="369780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4040" name="Picture 8" descr="Image result for extensibility icon">
              <a:extLst>
                <a:ext uri="{FF2B5EF4-FFF2-40B4-BE49-F238E27FC236}">
                  <a16:creationId xmlns:a16="http://schemas.microsoft.com/office/drawing/2014/main" id="{AA313A3F-BA3E-48BA-98CF-063D42D0C2F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1247" y="464026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A85D515-06E5-44B8-813D-19CA2AC4F08C}"/>
                </a:ext>
              </a:extLst>
            </p:cNvPr>
            <p:cNvPicPr>
              <a:picLocks noChangeAspect="1"/>
            </p:cNvPicPr>
            <p:nvPr/>
          </p:nvPicPr>
          <p:blipFill>
            <a:blip r:embed="rId7"/>
            <a:stretch>
              <a:fillRect/>
            </a:stretch>
          </p:blipFill>
          <p:spPr>
            <a:xfrm>
              <a:off x="421247" y="5830059"/>
              <a:ext cx="457200" cy="457200"/>
            </a:xfrm>
            <a:prstGeom prst="rect">
              <a:avLst/>
            </a:prstGeom>
          </p:spPr>
        </p:pic>
      </p:grpSp>
    </p:spTree>
    <p:extLst>
      <p:ext uri="{BB962C8B-B14F-4D97-AF65-F5344CB8AC3E}">
        <p14:creationId xmlns:p14="http://schemas.microsoft.com/office/powerpoint/2010/main" val="48980096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60DEE-DE6A-4AC4-B226-CA8F12D6DF24}"/>
              </a:ext>
            </a:extLst>
          </p:cNvPr>
          <p:cNvSpPr>
            <a:spLocks noGrp="1"/>
          </p:cNvSpPr>
          <p:nvPr>
            <p:ph type="title"/>
          </p:nvPr>
        </p:nvSpPr>
        <p:spPr>
          <a:xfrm>
            <a:off x="76294" y="3349695"/>
            <a:ext cx="11655840" cy="899665"/>
          </a:xfrm>
        </p:spPr>
        <p:txBody>
          <a:bodyPr/>
          <a:lstStyle/>
          <a:p>
            <a:r>
              <a:rPr lang="en-US"/>
              <a:t>Azure Stream Analytics</a:t>
            </a:r>
          </a:p>
        </p:txBody>
      </p:sp>
    </p:spTree>
    <p:extLst>
      <p:ext uri="{BB962C8B-B14F-4D97-AF65-F5344CB8AC3E}">
        <p14:creationId xmlns:p14="http://schemas.microsoft.com/office/powerpoint/2010/main" val="220138740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067823" y="2801509"/>
            <a:ext cx="3854627" cy="3316772"/>
          </a:xfrm>
          <a:prstGeom prst="rect">
            <a:avLst/>
          </a:prstGeom>
        </p:spPr>
      </p:pic>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68927" y="2801509"/>
            <a:ext cx="3854627" cy="3316772"/>
          </a:xfrm>
          <a:prstGeom prst="rect">
            <a:avLst/>
          </a:prstGeom>
        </p:spPr>
      </p:pic>
      <p:pic>
        <p:nvPicPr>
          <p:cNvPr id="16" name="Picture 2" descr="C:\Users\v-abb\Dropbox\SQL Server 14\Hybrid IT Image_no people.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4168376" y="2801508"/>
            <a:ext cx="3854627" cy="33167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69240" y="289958"/>
            <a:ext cx="11655078"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What is Azure Stream Analytics?</a:t>
            </a:r>
          </a:p>
        </p:txBody>
      </p:sp>
      <p:sp>
        <p:nvSpPr>
          <p:cNvPr id="7" name="Rectangle 6"/>
          <p:cNvSpPr>
            <a:spLocks/>
          </p:cNvSpPr>
          <p:nvPr>
            <p:custDataLst>
              <p:tags r:id="rId1"/>
            </p:custDataLst>
          </p:nvPr>
        </p:nvSpPr>
        <p:spPr bwMode="auto">
          <a:xfrm>
            <a:off x="4168376" y="1636171"/>
            <a:ext cx="3854627" cy="116535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Mission critical reliability and scale </a:t>
            </a:r>
          </a:p>
        </p:txBody>
      </p:sp>
      <p:sp>
        <p:nvSpPr>
          <p:cNvPr id="11" name="Rectangle 10"/>
          <p:cNvSpPr>
            <a:spLocks/>
          </p:cNvSpPr>
          <p:nvPr>
            <p:custDataLst>
              <p:tags r:id="rId2"/>
            </p:custDataLst>
          </p:nvPr>
        </p:nvSpPr>
        <p:spPr bwMode="auto">
          <a:xfrm>
            <a:off x="8067824" y="1636171"/>
            <a:ext cx="3854627" cy="1165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Enables rapid development</a:t>
            </a:r>
          </a:p>
        </p:txBody>
      </p:sp>
      <p:sp>
        <p:nvSpPr>
          <p:cNvPr id="14" name="Rectangle 13"/>
          <p:cNvSpPr>
            <a:spLocks/>
          </p:cNvSpPr>
          <p:nvPr>
            <p:custDataLst>
              <p:tags r:id="rId3"/>
            </p:custDataLst>
          </p:nvPr>
        </p:nvSpPr>
        <p:spPr bwMode="auto">
          <a:xfrm>
            <a:off x="268928" y="1636171"/>
            <a:ext cx="3854627" cy="11653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Fully managed </a:t>
            </a:r>
            <a:b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b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real-time analytics</a:t>
            </a:r>
          </a:p>
        </p:txBody>
      </p:sp>
    </p:spTree>
    <p:extLst>
      <p:ext uri="{BB962C8B-B14F-4D97-AF65-F5344CB8AC3E}">
        <p14:creationId xmlns:p14="http://schemas.microsoft.com/office/powerpoint/2010/main" val="100715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8944" y="143531"/>
            <a:ext cx="11147432" cy="747791"/>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Stream Analytics—Capabilities Overview</a:t>
            </a:r>
          </a:p>
        </p:txBody>
      </p:sp>
      <p:sp>
        <p:nvSpPr>
          <p:cNvPr id="40" name="Text Placeholder 4"/>
          <p:cNvSpPr txBox="1">
            <a:spLocks/>
          </p:cNvSpPr>
          <p:nvPr/>
        </p:nvSpPr>
        <p:spPr>
          <a:xfrm>
            <a:off x="2368387" y="1681969"/>
            <a:ext cx="3585850" cy="1603150"/>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Rich temporal and sequential analytical models</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Dynamic, flexible query and data source management</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Familiar SQL-like syntax for improved developer productivity</a:t>
            </a:r>
          </a:p>
        </p:txBody>
      </p:sp>
      <p:grpSp>
        <p:nvGrpSpPr>
          <p:cNvPr id="9" name="Group 8"/>
          <p:cNvGrpSpPr/>
          <p:nvPr/>
        </p:nvGrpSpPr>
        <p:grpSpPr>
          <a:xfrm>
            <a:off x="642266" y="1864874"/>
            <a:ext cx="1603150" cy="1603150"/>
            <a:chOff x="491811" y="1287503"/>
            <a:chExt cx="1635296" cy="1635296"/>
          </a:xfrm>
        </p:grpSpPr>
        <p:sp>
          <p:nvSpPr>
            <p:cNvPr id="49" name="Rectangle 48"/>
            <p:cNvSpPr>
              <a:spLocks noChangeAspect="1"/>
            </p:cNvSpPr>
            <p:nvPr/>
          </p:nvSpPr>
          <p:spPr bwMode="auto">
            <a:xfrm>
              <a:off x="491811" y="1287503"/>
              <a:ext cx="1635296" cy="1635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nvGrpSpPr>
            <p:cNvPr id="46" name="Group 45"/>
            <p:cNvGrpSpPr>
              <a:grpSpLocks noChangeAspect="1"/>
            </p:cNvGrpSpPr>
            <p:nvPr/>
          </p:nvGrpSpPr>
          <p:grpSpPr bwMode="black">
            <a:xfrm>
              <a:off x="491811" y="1611986"/>
              <a:ext cx="1212384" cy="986328"/>
              <a:chOff x="5184775" y="225425"/>
              <a:chExt cx="1500188" cy="1220788"/>
            </a:xfrm>
            <a:solidFill>
              <a:srgbClr val="FFFFFF"/>
            </a:solidFill>
          </p:grpSpPr>
          <p:sp>
            <p:nvSpPr>
              <p:cNvPr id="4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sp>
            <p:nvSpPr>
              <p:cNvPr id="4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sp>
            <p:nvSpPr>
              <p:cNvPr id="5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grpSp>
      <p:sp>
        <p:nvSpPr>
          <p:cNvPr id="51" name="Text Placeholder 4"/>
          <p:cNvSpPr txBox="1">
            <a:spLocks/>
          </p:cNvSpPr>
          <p:nvPr/>
        </p:nvSpPr>
        <p:spPr>
          <a:xfrm>
            <a:off x="2368387" y="4513141"/>
            <a:ext cx="3643735" cy="1603149"/>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Highly resilient system through redundant instances</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Guaranteed, exactly once event processing</a:t>
            </a:r>
          </a:p>
        </p:txBody>
      </p:sp>
      <p:grpSp>
        <p:nvGrpSpPr>
          <p:cNvPr id="7" name="Group 6"/>
          <p:cNvGrpSpPr/>
          <p:nvPr/>
        </p:nvGrpSpPr>
        <p:grpSpPr>
          <a:xfrm>
            <a:off x="642266" y="4513139"/>
            <a:ext cx="1603150" cy="1603150"/>
            <a:chOff x="491811" y="3064873"/>
            <a:chExt cx="1635296" cy="1635296"/>
          </a:xfrm>
        </p:grpSpPr>
        <p:sp>
          <p:nvSpPr>
            <p:cNvPr id="41" name="Rectangle 40"/>
            <p:cNvSpPr>
              <a:spLocks noChangeAspect="1"/>
            </p:cNvSpPr>
            <p:nvPr/>
          </p:nvSpPr>
          <p:spPr bwMode="auto">
            <a:xfrm>
              <a:off x="491811" y="3064873"/>
              <a:ext cx="1635296" cy="1635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66" y="3276328"/>
              <a:ext cx="1212384" cy="1212384"/>
            </a:xfrm>
            <a:prstGeom prst="rect">
              <a:avLst/>
            </a:prstGeom>
          </p:spPr>
        </p:pic>
      </p:grpSp>
      <p:sp>
        <p:nvSpPr>
          <p:cNvPr id="57" name="Text Placeholder 4"/>
          <p:cNvSpPr txBox="1">
            <a:spLocks/>
          </p:cNvSpPr>
          <p:nvPr/>
        </p:nvSpPr>
        <p:spPr>
          <a:xfrm>
            <a:off x="8234971" y="4516073"/>
            <a:ext cx="3340243" cy="1599239"/>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Multi-tenant Azure service with flexible, elastic capacity</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Federated scale out collection and analytics</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Auto managed – just specify resources to be allocated</a:t>
            </a:r>
          </a:p>
        </p:txBody>
      </p:sp>
      <p:grpSp>
        <p:nvGrpSpPr>
          <p:cNvPr id="6" name="Group 5"/>
          <p:cNvGrpSpPr/>
          <p:nvPr/>
        </p:nvGrpSpPr>
        <p:grpSpPr>
          <a:xfrm>
            <a:off x="6393306" y="4513140"/>
            <a:ext cx="1603150" cy="1605105"/>
            <a:chOff x="491811" y="4776886"/>
            <a:chExt cx="1635297" cy="1637291"/>
          </a:xfrm>
        </p:grpSpPr>
        <p:sp>
          <p:nvSpPr>
            <p:cNvPr id="56" name="Rectangle 55"/>
            <p:cNvSpPr>
              <a:spLocks noChangeAspect="1"/>
            </p:cNvSpPr>
            <p:nvPr/>
          </p:nvSpPr>
          <p:spPr bwMode="auto">
            <a:xfrm>
              <a:off x="491811" y="4778881"/>
              <a:ext cx="1635296" cy="16352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pic>
          <p:nvPicPr>
            <p:cNvPr id="58" name="Picture 3" descr="\\MAGNUM\Projects\Microsoft\Cloud Power FY12\Design\Icons\PNGs\Scalable_Elastic_4.png"/>
            <p:cNvPicPr>
              <a:picLocks noChangeAspect="1" noChangeArrowheads="1"/>
            </p:cNvPicPr>
            <p:nvPr/>
          </p:nvPicPr>
          <p:blipFill>
            <a:blip r:embed="rId4" cstate="print">
              <a:lum bright="100000"/>
              <a:extLst>
                <a:ext uri="{28A0092B-C50C-407E-A947-70E740481C1C}">
                  <a14:useLocalDpi xmlns:a14="http://schemas.microsoft.com/office/drawing/2010/main" val="0"/>
                </a:ext>
              </a:extLst>
            </a:blip>
            <a:srcRect/>
            <a:stretch>
              <a:fillRect/>
            </a:stretch>
          </p:blipFill>
          <p:spPr bwMode="auto">
            <a:xfrm>
              <a:off x="491811" y="4776886"/>
              <a:ext cx="1635297" cy="1635297"/>
            </a:xfrm>
            <a:prstGeom prst="rect">
              <a:avLst/>
            </a:prstGeom>
            <a:solidFill>
              <a:schemeClr val="accent1"/>
            </a:solidFill>
          </p:spPr>
        </p:pic>
      </p:grpSp>
      <p:sp>
        <p:nvSpPr>
          <p:cNvPr id="17" name="Text Placeholder 4"/>
          <p:cNvSpPr txBox="1">
            <a:spLocks/>
          </p:cNvSpPr>
          <p:nvPr/>
        </p:nvSpPr>
        <p:spPr>
          <a:xfrm>
            <a:off x="8234972" y="1864874"/>
            <a:ext cx="3872772" cy="1603150"/>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Health and KPI metrics of the cluster</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Notifications and alerting</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Drill-down through explorative troubleshooting</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Logging and tracing infrastructure for user code</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Policy based metadata management</a:t>
            </a:r>
          </a:p>
          <a:p>
            <a:pPr marL="0" marR="0" lvl="0" indent="0" algn="l" defTabSz="914363" rtl="0" eaLnBrk="1" fontAlgn="auto" latinLnBrk="0" hangingPunct="1">
              <a:lnSpc>
                <a:spcPct val="100000"/>
              </a:lnSpc>
              <a:spcBef>
                <a:spcPts val="0"/>
              </a:spcBef>
              <a:spcAft>
                <a:spcPts val="0"/>
              </a:spcAft>
              <a:buClrTx/>
              <a:buSzTx/>
              <a:buFont typeface="Wingdings" pitchFamily="2" charset="2"/>
              <a:buNone/>
              <a:tabLst/>
              <a:defRPr/>
            </a:pPr>
            <a:endParaRPr kumimoji="0" lang="en-US" sz="1400"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nvGrpSpPr>
          <p:cNvPr id="8" name="Group 7"/>
          <p:cNvGrpSpPr/>
          <p:nvPr/>
        </p:nvGrpSpPr>
        <p:grpSpPr>
          <a:xfrm>
            <a:off x="6393306" y="1864874"/>
            <a:ext cx="1603150" cy="1603150"/>
            <a:chOff x="6687018" y="3074069"/>
            <a:chExt cx="1635296" cy="1635296"/>
          </a:xfrm>
        </p:grpSpPr>
        <p:sp>
          <p:nvSpPr>
            <p:cNvPr id="15" name="Rectangle 14"/>
            <p:cNvSpPr>
              <a:spLocks noChangeAspect="1"/>
            </p:cNvSpPr>
            <p:nvPr/>
          </p:nvSpPr>
          <p:spPr bwMode="auto">
            <a:xfrm>
              <a:off x="6687018" y="3074069"/>
              <a:ext cx="1635296" cy="1635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sp>
          <p:nvSpPr>
            <p:cNvPr id="19" name="Freeform 80"/>
            <p:cNvSpPr>
              <a:spLocks noChangeAspect="1" noEditPoints="1"/>
            </p:cNvSpPr>
            <p:nvPr/>
          </p:nvSpPr>
          <p:spPr bwMode="black">
            <a:xfrm>
              <a:off x="7005003" y="3285524"/>
              <a:ext cx="999322" cy="1212384"/>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sp>
        <p:nvSpPr>
          <p:cNvPr id="10" name="Rectangle 9"/>
          <p:cNvSpPr/>
          <p:nvPr/>
        </p:nvSpPr>
        <p:spPr>
          <a:xfrm>
            <a:off x="741565" y="1417939"/>
            <a:ext cx="1404552"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Easy Analytics</a:t>
            </a:r>
          </a:p>
        </p:txBody>
      </p:sp>
      <p:sp>
        <p:nvSpPr>
          <p:cNvPr id="11" name="Rectangle 10"/>
          <p:cNvSpPr/>
          <p:nvPr/>
        </p:nvSpPr>
        <p:spPr>
          <a:xfrm>
            <a:off x="701106" y="4079544"/>
            <a:ext cx="1485471"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High Reliability</a:t>
            </a:r>
          </a:p>
        </p:txBody>
      </p:sp>
      <p:sp>
        <p:nvSpPr>
          <p:cNvPr id="12" name="Rectangle 11"/>
          <p:cNvSpPr/>
          <p:nvPr/>
        </p:nvSpPr>
        <p:spPr>
          <a:xfrm>
            <a:off x="6215372" y="1417939"/>
            <a:ext cx="3152017"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Monitoring and Trouble Shooting</a:t>
            </a:r>
          </a:p>
        </p:txBody>
      </p:sp>
      <p:sp>
        <p:nvSpPr>
          <p:cNvPr id="13" name="Rectangle 12"/>
          <p:cNvSpPr/>
          <p:nvPr/>
        </p:nvSpPr>
        <p:spPr>
          <a:xfrm>
            <a:off x="6874120" y="4079544"/>
            <a:ext cx="641522"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Scale</a:t>
            </a:r>
          </a:p>
        </p:txBody>
      </p:sp>
    </p:spTree>
    <p:extLst>
      <p:ext uri="{BB962C8B-B14F-4D97-AF65-F5344CB8AC3E}">
        <p14:creationId xmlns:p14="http://schemas.microsoft.com/office/powerpoint/2010/main" val="279127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EFABE14-0F85-4717-9A4A-88D3FE37FF3A}"/>
              </a:ext>
            </a:extLst>
          </p:cNvPr>
          <p:cNvSpPr/>
          <p:nvPr/>
        </p:nvSpPr>
        <p:spPr bwMode="auto">
          <a:xfrm>
            <a:off x="6792686" y="1862598"/>
            <a:ext cx="4847007" cy="455195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C00695D0-16EE-4D53-8B79-82E10A7A3672}"/>
              </a:ext>
            </a:extLst>
          </p:cNvPr>
          <p:cNvSpPr>
            <a:spLocks noGrp="1"/>
          </p:cNvSpPr>
          <p:nvPr>
            <p:ph type="title"/>
          </p:nvPr>
        </p:nvSpPr>
        <p:spPr>
          <a:xfrm>
            <a:off x="269240" y="289512"/>
            <a:ext cx="11655840" cy="592406"/>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Integration with Azure EVENT HUB &amp; IoT Hub</a:t>
            </a:r>
          </a:p>
        </p:txBody>
      </p:sp>
      <p:sp>
        <p:nvSpPr>
          <p:cNvPr id="4" name="TextBox 3">
            <a:extLst>
              <a:ext uri="{FF2B5EF4-FFF2-40B4-BE49-F238E27FC236}">
                <a16:creationId xmlns:a16="http://schemas.microsoft.com/office/drawing/2014/main" id="{E81698F4-8BC1-4E6C-B70E-BDAF5E71613E}"/>
              </a:ext>
            </a:extLst>
          </p:cNvPr>
          <p:cNvSpPr txBox="1"/>
          <p:nvPr/>
        </p:nvSpPr>
        <p:spPr>
          <a:xfrm>
            <a:off x="30938" y="881917"/>
            <a:ext cx="12130123"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Azure Stream Analytics has built-in, first class integration with Azure Event Hubs and IoT Hub </a:t>
            </a:r>
          </a:p>
        </p:txBody>
      </p:sp>
      <p:pic>
        <p:nvPicPr>
          <p:cNvPr id="5" name="Picture 2" descr="https://overview.azureedge.net/cdn/Stream%20Analytics.png">
            <a:extLst>
              <a:ext uri="{FF2B5EF4-FFF2-40B4-BE49-F238E27FC236}">
                <a16:creationId xmlns:a16="http://schemas.microsoft.com/office/drawing/2014/main" id="{59B98AF7-D670-44D5-A300-5195DD1144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2362" y="3424848"/>
            <a:ext cx="1510641" cy="1510641"/>
          </a:xfrm>
          <a:prstGeom prst="rect">
            <a:avLst/>
          </a:prstGeom>
          <a:solidFill>
            <a:schemeClr val="bg1"/>
          </a:solidFill>
        </p:spPr>
      </p:pic>
      <p:pic>
        <p:nvPicPr>
          <p:cNvPr id="9" name="Picture 8">
            <a:extLst>
              <a:ext uri="{FF2B5EF4-FFF2-40B4-BE49-F238E27FC236}">
                <a16:creationId xmlns:a16="http://schemas.microsoft.com/office/drawing/2014/main" id="{5074F10F-A100-4ACD-B2D0-F909DDE135E1}"/>
              </a:ext>
            </a:extLst>
          </p:cNvPr>
          <p:cNvPicPr>
            <a:picLocks noChangeAspect="1"/>
          </p:cNvPicPr>
          <p:nvPr/>
        </p:nvPicPr>
        <p:blipFill>
          <a:blip r:embed="rId4"/>
          <a:stretch>
            <a:fillRect/>
          </a:stretch>
        </p:blipFill>
        <p:spPr>
          <a:xfrm>
            <a:off x="7113787" y="3677248"/>
            <a:ext cx="1005840" cy="1005840"/>
          </a:xfrm>
          <a:prstGeom prst="rect">
            <a:avLst/>
          </a:prstGeom>
          <a:solidFill>
            <a:schemeClr val="bg1"/>
          </a:solidFill>
        </p:spPr>
      </p:pic>
      <p:pic>
        <p:nvPicPr>
          <p:cNvPr id="15364" name="Picture 4" descr="http://www.cloudmonix.com/wp-content/uploads/2016/12/Azure-Event-Hubs.png">
            <a:extLst>
              <a:ext uri="{FF2B5EF4-FFF2-40B4-BE49-F238E27FC236}">
                <a16:creationId xmlns:a16="http://schemas.microsoft.com/office/drawing/2014/main" id="{4E838223-2B7F-46C6-899D-A360B1D6DCB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3787" y="2133057"/>
            <a:ext cx="1005840" cy="1005840"/>
          </a:xfrm>
          <a:prstGeom prst="rect">
            <a:avLst/>
          </a:prstGeom>
          <a:solidFill>
            <a:schemeClr val="bg1"/>
          </a:solidFill>
        </p:spPr>
      </p:pic>
      <p:cxnSp>
        <p:nvCxnSpPr>
          <p:cNvPr id="12" name="Connector: Elbow 11">
            <a:extLst>
              <a:ext uri="{FF2B5EF4-FFF2-40B4-BE49-F238E27FC236}">
                <a16:creationId xmlns:a16="http://schemas.microsoft.com/office/drawing/2014/main" id="{CAA4E14D-192F-46E9-9525-F431DCE51C05}"/>
              </a:ext>
            </a:extLst>
          </p:cNvPr>
          <p:cNvCxnSpPr/>
          <p:nvPr/>
        </p:nvCxnSpPr>
        <p:spPr>
          <a:xfrm>
            <a:off x="8194629" y="2504184"/>
            <a:ext cx="1816312" cy="1280160"/>
          </a:xfrm>
          <a:prstGeom prst="bentConnector3">
            <a:avLst>
              <a:gd name="adj1" fmla="val 72333"/>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1E9FF0C-1ECD-497F-AB7C-A2FB3020D0D2}"/>
              </a:ext>
            </a:extLst>
          </p:cNvPr>
          <p:cNvCxnSpPr>
            <a:cxnSpLocks/>
          </p:cNvCxnSpPr>
          <p:nvPr/>
        </p:nvCxnSpPr>
        <p:spPr>
          <a:xfrm flipV="1">
            <a:off x="8264641" y="4527833"/>
            <a:ext cx="1737360" cy="1005840"/>
          </a:xfrm>
          <a:prstGeom prst="bentConnector3">
            <a:avLst>
              <a:gd name="adj1" fmla="val 72333"/>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7489BF-28AC-46A5-B8CD-1D757B3B5D89}"/>
              </a:ext>
            </a:extLst>
          </p:cNvPr>
          <p:cNvSpPr txBox="1"/>
          <p:nvPr/>
        </p:nvSpPr>
        <p:spPr>
          <a:xfrm>
            <a:off x="278895" y="2425173"/>
            <a:ext cx="6194546" cy="3000821"/>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90000"/>
              </a:lnSpc>
              <a:spcBef>
                <a:spcPts val="600"/>
              </a:spcBef>
              <a:spcAft>
                <a:spcPts val="60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Data from Azure Event Hubs and Azure IoT Hub can be sources of Streaming Data to Azure Stream Analytics.</a:t>
            </a:r>
          </a:p>
          <a:p>
            <a:pPr marL="742950" marR="0" lvl="1" indent="-285750" algn="l" defTabSz="914400"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The connections can be established through the Azure Portal without any coding. (see next slide)</a:t>
            </a:r>
          </a:p>
          <a:p>
            <a:pPr marL="285750" marR="0" lvl="0" indent="-285750" algn="l" defTabSz="914400" rtl="0" eaLnBrk="1" fontAlgn="auto" latinLnBrk="0" hangingPunct="1">
              <a:lnSpc>
                <a:spcPct val="90000"/>
              </a:lnSpc>
              <a:spcBef>
                <a:spcPts val="600"/>
              </a:spcBef>
              <a:spcAft>
                <a:spcPts val="60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Azure Blob Storage is supported as a source of Reference Data.</a:t>
            </a:r>
          </a:p>
          <a:p>
            <a:pPr marL="285750" marR="0" lvl="0" indent="-285750" algn="l" defTabSz="914400" rtl="0" eaLnBrk="1" fontAlgn="auto" latinLnBrk="0" hangingPunct="1">
              <a:lnSpc>
                <a:spcPct val="90000"/>
              </a:lnSpc>
              <a:spcBef>
                <a:spcPts val="600"/>
              </a:spcBef>
              <a:spcAft>
                <a:spcPts val="60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Azure Stream Analytics supports compression across all data stream input sources (Event Hubs, IoT Hub, and Blob storage).</a:t>
            </a:r>
          </a:p>
        </p:txBody>
      </p:sp>
      <p:grpSp>
        <p:nvGrpSpPr>
          <p:cNvPr id="21" name="Group 20">
            <a:extLst>
              <a:ext uri="{FF2B5EF4-FFF2-40B4-BE49-F238E27FC236}">
                <a16:creationId xmlns:a16="http://schemas.microsoft.com/office/drawing/2014/main" id="{44D1D1B0-A8E1-4F8B-8917-7B10452AD726}"/>
              </a:ext>
            </a:extLst>
          </p:cNvPr>
          <p:cNvGrpSpPr/>
          <p:nvPr/>
        </p:nvGrpSpPr>
        <p:grpSpPr>
          <a:xfrm>
            <a:off x="6847746" y="4989366"/>
            <a:ext cx="1537922" cy="1396187"/>
            <a:chOff x="6847189" y="4748738"/>
            <a:chExt cx="1537922" cy="1396187"/>
          </a:xfrm>
        </p:grpSpPr>
        <p:pic>
          <p:nvPicPr>
            <p:cNvPr id="19" name="Picture 18">
              <a:extLst>
                <a:ext uri="{FF2B5EF4-FFF2-40B4-BE49-F238E27FC236}">
                  <a16:creationId xmlns:a16="http://schemas.microsoft.com/office/drawing/2014/main" id="{52B9742F-FEB7-49DF-895C-D80201400992}"/>
                </a:ext>
              </a:extLst>
            </p:cNvPr>
            <p:cNvPicPr>
              <a:picLocks noChangeAspect="1"/>
            </p:cNvPicPr>
            <p:nvPr/>
          </p:nvPicPr>
          <p:blipFill>
            <a:blip r:embed="rId6"/>
            <a:stretch>
              <a:fillRect/>
            </a:stretch>
          </p:blipFill>
          <p:spPr>
            <a:xfrm>
              <a:off x="7080369" y="4748738"/>
              <a:ext cx="1071563" cy="1071563"/>
            </a:xfrm>
            <a:prstGeom prst="rect">
              <a:avLst/>
            </a:prstGeom>
          </p:spPr>
        </p:pic>
        <p:sp>
          <p:nvSpPr>
            <p:cNvPr id="20" name="TextBox 19">
              <a:extLst>
                <a:ext uri="{FF2B5EF4-FFF2-40B4-BE49-F238E27FC236}">
                  <a16:creationId xmlns:a16="http://schemas.microsoft.com/office/drawing/2014/main" id="{1F7106D6-F63D-4AD0-9584-A077C92919C0}"/>
                </a:ext>
              </a:extLst>
            </p:cNvPr>
            <p:cNvSpPr txBox="1"/>
            <p:nvPr/>
          </p:nvSpPr>
          <p:spPr>
            <a:xfrm>
              <a:off x="6847189" y="5697110"/>
              <a:ext cx="153792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Blob Storage</a:t>
              </a:r>
            </a:p>
          </p:txBody>
        </p:sp>
      </p:grpSp>
      <p:sp>
        <p:nvSpPr>
          <p:cNvPr id="23" name="TextBox 22">
            <a:extLst>
              <a:ext uri="{FF2B5EF4-FFF2-40B4-BE49-F238E27FC236}">
                <a16:creationId xmlns:a16="http://schemas.microsoft.com/office/drawing/2014/main" id="{3981E8F1-0833-4E8E-8D0E-0116855E238B}"/>
              </a:ext>
            </a:extLst>
          </p:cNvPr>
          <p:cNvSpPr txBox="1"/>
          <p:nvPr/>
        </p:nvSpPr>
        <p:spPr>
          <a:xfrm>
            <a:off x="6967170" y="4557182"/>
            <a:ext cx="1241365"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IoT Hub</a:t>
            </a:r>
          </a:p>
        </p:txBody>
      </p:sp>
      <p:sp>
        <p:nvSpPr>
          <p:cNvPr id="24" name="TextBox 23">
            <a:extLst>
              <a:ext uri="{FF2B5EF4-FFF2-40B4-BE49-F238E27FC236}">
                <a16:creationId xmlns:a16="http://schemas.microsoft.com/office/drawing/2014/main" id="{26DF81D3-79E0-4B21-92A4-99DF401F0EFC}"/>
              </a:ext>
            </a:extLst>
          </p:cNvPr>
          <p:cNvSpPr txBox="1"/>
          <p:nvPr/>
        </p:nvSpPr>
        <p:spPr>
          <a:xfrm>
            <a:off x="6896638" y="3004533"/>
            <a:ext cx="1440138"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Event Hubs</a:t>
            </a:r>
          </a:p>
        </p:txBody>
      </p:sp>
      <p:cxnSp>
        <p:nvCxnSpPr>
          <p:cNvPr id="25" name="Straight Arrow Connector 24">
            <a:extLst>
              <a:ext uri="{FF2B5EF4-FFF2-40B4-BE49-F238E27FC236}">
                <a16:creationId xmlns:a16="http://schemas.microsoft.com/office/drawing/2014/main" id="{BAA211B3-20F6-4C57-9FA7-50C3AE81C63F}"/>
              </a:ext>
            </a:extLst>
          </p:cNvPr>
          <p:cNvCxnSpPr/>
          <p:nvPr/>
        </p:nvCxnSpPr>
        <p:spPr>
          <a:xfrm>
            <a:off x="8268638" y="4180168"/>
            <a:ext cx="1742303" cy="0"/>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85B683B-9ECD-4738-BA4D-1A424244380F}"/>
              </a:ext>
            </a:extLst>
          </p:cNvPr>
          <p:cNvSpPr txBox="1"/>
          <p:nvPr/>
        </p:nvSpPr>
        <p:spPr>
          <a:xfrm>
            <a:off x="8152489" y="5223848"/>
            <a:ext cx="129266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Reference Data</a:t>
            </a:r>
          </a:p>
        </p:txBody>
      </p:sp>
      <p:sp>
        <p:nvSpPr>
          <p:cNvPr id="28" name="TextBox 27">
            <a:extLst>
              <a:ext uri="{FF2B5EF4-FFF2-40B4-BE49-F238E27FC236}">
                <a16:creationId xmlns:a16="http://schemas.microsoft.com/office/drawing/2014/main" id="{DD822269-F85F-4C82-838A-78A5DD3DF618}"/>
              </a:ext>
            </a:extLst>
          </p:cNvPr>
          <p:cNvSpPr txBox="1"/>
          <p:nvPr/>
        </p:nvSpPr>
        <p:spPr>
          <a:xfrm>
            <a:off x="8152489" y="3856828"/>
            <a:ext cx="130869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Streaming Data</a:t>
            </a:r>
          </a:p>
        </p:txBody>
      </p:sp>
      <p:sp>
        <p:nvSpPr>
          <p:cNvPr id="29" name="TextBox 28">
            <a:extLst>
              <a:ext uri="{FF2B5EF4-FFF2-40B4-BE49-F238E27FC236}">
                <a16:creationId xmlns:a16="http://schemas.microsoft.com/office/drawing/2014/main" id="{A075B3FE-55B2-4AC7-A70A-A5C62D6D5E2F}"/>
              </a:ext>
            </a:extLst>
          </p:cNvPr>
          <p:cNvSpPr txBox="1"/>
          <p:nvPr/>
        </p:nvSpPr>
        <p:spPr>
          <a:xfrm>
            <a:off x="8152489" y="2201266"/>
            <a:ext cx="130869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Streaming Data</a:t>
            </a:r>
          </a:p>
        </p:txBody>
      </p:sp>
      <p:sp>
        <p:nvSpPr>
          <p:cNvPr id="30" name="TextBox 29">
            <a:extLst>
              <a:ext uri="{FF2B5EF4-FFF2-40B4-BE49-F238E27FC236}">
                <a16:creationId xmlns:a16="http://schemas.microsoft.com/office/drawing/2014/main" id="{78FB8398-1F86-4901-8F81-8D11BC73CAC3}"/>
              </a:ext>
            </a:extLst>
          </p:cNvPr>
          <p:cNvSpPr txBox="1"/>
          <p:nvPr/>
        </p:nvSpPr>
        <p:spPr>
          <a:xfrm>
            <a:off x="9982804" y="4846606"/>
            <a:ext cx="1550199" cy="6001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Stream Analytics</a:t>
            </a:r>
          </a:p>
        </p:txBody>
      </p:sp>
    </p:spTree>
    <p:extLst>
      <p:ext uri="{BB962C8B-B14F-4D97-AF65-F5344CB8AC3E}">
        <p14:creationId xmlns:p14="http://schemas.microsoft.com/office/powerpoint/2010/main" val="34327731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Azure STREAM ANALYTICS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Azure Steam Analytics can be a good option</a:t>
            </a:r>
          </a:p>
        </p:txBody>
      </p:sp>
      <p:graphicFrame>
        <p:nvGraphicFramePr>
          <p:cNvPr id="4" name="Table 3">
            <a:extLst>
              <a:ext uri="{FF2B5EF4-FFF2-40B4-BE49-F238E27FC236}">
                <a16:creationId xmlns:a16="http://schemas.microsoft.com/office/drawing/2014/main" id="{461AD722-9950-451A-B398-DE9F670C92C4}"/>
              </a:ext>
            </a:extLst>
          </p:cNvPr>
          <p:cNvGraphicFramePr>
            <a:graphicFrameLocks noGrp="1"/>
          </p:cNvGraphicFramePr>
          <p:nvPr>
            <p:extLst/>
          </p:nvPr>
        </p:nvGraphicFramePr>
        <p:xfrm>
          <a:off x="555998" y="1576169"/>
          <a:ext cx="11159751" cy="4748410"/>
        </p:xfrm>
        <a:graphic>
          <a:graphicData uri="http://schemas.openxmlformats.org/drawingml/2006/table">
            <a:tbl>
              <a:tblPr firstRow="1" bandRow="1">
                <a:tableStyleId>{5C22544A-7EE6-4342-B048-85BDC9FD1C3A}</a:tableStyleId>
              </a:tblPr>
              <a:tblGrid>
                <a:gridCol w="2930152">
                  <a:extLst>
                    <a:ext uri="{9D8B030D-6E8A-4147-A177-3AD203B41FA5}">
                      <a16:colId xmlns:a16="http://schemas.microsoft.com/office/drawing/2014/main" val="3272501966"/>
                    </a:ext>
                  </a:extLst>
                </a:gridCol>
                <a:gridCol w="8229599">
                  <a:extLst>
                    <a:ext uri="{9D8B030D-6E8A-4147-A177-3AD203B41FA5}">
                      <a16:colId xmlns:a16="http://schemas.microsoft.com/office/drawing/2014/main" val="2459301866"/>
                    </a:ext>
                  </a:extLst>
                </a:gridCol>
              </a:tblGrid>
              <a:tr h="330315">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55008">
                <a:tc>
                  <a:txBody>
                    <a:bodyPr/>
                    <a:lstStyle/>
                    <a:p>
                      <a:pPr marL="0" algn="l" defTabSz="914192" rtl="0" eaLnBrk="1" latinLnBrk="0" hangingPunct="1"/>
                      <a:r>
                        <a:rPr lang="en-US" sz="1600" kern="1200">
                          <a:solidFill>
                            <a:schemeClr val="dk1"/>
                          </a:solidFill>
                          <a:latin typeface="Segoe UI Semilight" panose="020B0402040204020203" pitchFamily="34" charset="0"/>
                          <a:ea typeface="+mn-ea"/>
                          <a:cs typeface="Segoe UI Semilight" panose="020B0402040204020203" pitchFamily="34" charset="0"/>
                        </a:rPr>
                        <a:t>An serverless solution</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is a serverless solution — no need to provision VMs or clusters.</a:t>
                      </a:r>
                    </a:p>
                  </a:txBody>
                  <a:tcPr anchor="ctr"/>
                </a:tc>
                <a:extLst>
                  <a:ext uri="{0D108BD9-81ED-4DB2-BD59-A6C34878D82A}">
                    <a16:rowId xmlns:a16="http://schemas.microsoft.com/office/drawing/2014/main" val="1212888764"/>
                  </a:ext>
                </a:extLst>
              </a:tr>
              <a:tr h="551622">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latin typeface="Segoe UI Semilight" panose="020B0402040204020203" pitchFamily="34" charset="0"/>
                          <a:cs typeface="Segoe UI Semilight" panose="020B0402040204020203" pitchFamily="34" charset="0"/>
                        </a:rPr>
                        <a:t>Easy Scaling</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can be scaled easily and dynamically by simply purchasing additional </a:t>
                      </a:r>
                      <a:r>
                        <a:rPr lang="en-US" sz="1600">
                          <a:latin typeface="Segoe UI Semilight" panose="020B0402040204020203" pitchFamily="34" charset="0"/>
                          <a:cs typeface="Segoe UI Semilight" panose="020B0402040204020203" pitchFamily="34" charset="0"/>
                          <a:hlinkClick r:id="rId3"/>
                        </a:rPr>
                        <a:t>Streaming Units</a:t>
                      </a:r>
                      <a:r>
                        <a:rPr lang="en-US" sz="1600">
                          <a:latin typeface="Segoe UI Semilight" panose="020B0402040204020203" pitchFamily="34" charset="0"/>
                          <a:cs typeface="Segoe UI Semilight" panose="020B0402040204020203" pitchFamily="34" charset="0"/>
                        </a:rPr>
                        <a:t>.</a:t>
                      </a:r>
                    </a:p>
                  </a:txBody>
                  <a:tcPr anchor="ctr"/>
                </a:tc>
                <a:extLst>
                  <a:ext uri="{0D108BD9-81ED-4DB2-BD59-A6C34878D82A}">
                    <a16:rowId xmlns:a16="http://schemas.microsoft.com/office/drawing/2014/main" val="3773402847"/>
                  </a:ext>
                </a:extLst>
              </a:tr>
              <a:tr h="632724">
                <a:tc>
                  <a:txBody>
                    <a:bodyPr/>
                    <a:lstStyle/>
                    <a:p>
                      <a:r>
                        <a:rPr lang="en-US" sz="1600">
                          <a:latin typeface="Segoe UI Semilight" panose="020B0402040204020203" pitchFamily="34" charset="0"/>
                          <a:cs typeface="Segoe UI Semilight" panose="020B0402040204020203" pitchFamily="34" charset="0"/>
                        </a:rPr>
                        <a:t>Windowing Support</a:t>
                      </a:r>
                    </a:p>
                  </a:txBody>
                  <a:tcPr anchor="ctr"/>
                </a:tc>
                <a:tc>
                  <a:txBody>
                    <a:bodyPr/>
                    <a:lstStyle/>
                    <a:p>
                      <a:r>
                        <a:rPr lang="en-US" sz="1600">
                          <a:latin typeface="Segoe UI Semilight" panose="020B0402040204020203" pitchFamily="34" charset="0"/>
                          <a:cs typeface="Segoe UI Semilight" panose="020B0402040204020203" pitchFamily="34" charset="0"/>
                        </a:rPr>
                        <a:t>Out of the box Azure Stream Analytics supports </a:t>
                      </a:r>
                      <a:r>
                        <a:rPr lang="en-US" sz="1600" i="1">
                          <a:latin typeface="Segoe UI Semilight" panose="020B0402040204020203" pitchFamily="34" charset="0"/>
                          <a:cs typeface="Segoe UI Semilight" panose="020B0402040204020203" pitchFamily="34" charset="0"/>
                        </a:rPr>
                        <a:t>Sliding Windows, Hopping Windows and Tumbling Windows</a:t>
                      </a:r>
                      <a:r>
                        <a:rPr lang="en-US" sz="1600">
                          <a:latin typeface="Segoe UI Semilight" panose="020B0402040204020203" pitchFamily="34" charset="0"/>
                          <a:cs typeface="Segoe UI Semilight" panose="020B0402040204020203" pitchFamily="34" charset="0"/>
                        </a:rPr>
                        <a:t>.</a:t>
                      </a:r>
                    </a:p>
                  </a:txBody>
                  <a:tcPr anchor="ctr"/>
                </a:tc>
                <a:extLst>
                  <a:ext uri="{0D108BD9-81ED-4DB2-BD59-A6C34878D82A}">
                    <a16:rowId xmlns:a16="http://schemas.microsoft.com/office/drawing/2014/main" val="3366989912"/>
                  </a:ext>
                </a:extLst>
              </a:tr>
              <a:tr h="632724">
                <a:tc>
                  <a:txBody>
                    <a:bodyPr/>
                    <a:lstStyle/>
                    <a:p>
                      <a:r>
                        <a:rPr lang="en-US" sz="1600">
                          <a:latin typeface="Segoe UI Semilight" panose="020B0402040204020203" pitchFamily="34" charset="0"/>
                          <a:cs typeface="Segoe UI Semilight" panose="020B0402040204020203" pitchFamily="34" charset="0"/>
                        </a:rPr>
                        <a:t>Querying using SQL</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offers a SQL-like query language for performing transformations and computations over streams of events.</a:t>
                      </a:r>
                    </a:p>
                  </a:txBody>
                  <a:tcPr anchor="ctr"/>
                </a:tc>
                <a:extLst>
                  <a:ext uri="{0D108BD9-81ED-4DB2-BD59-A6C34878D82A}">
                    <a16:rowId xmlns:a16="http://schemas.microsoft.com/office/drawing/2014/main" val="1069741416"/>
                  </a:ext>
                </a:extLst>
              </a:tr>
              <a:tr h="632724">
                <a:tc>
                  <a:txBody>
                    <a:bodyPr/>
                    <a:lstStyle/>
                    <a:p>
                      <a:r>
                        <a:rPr lang="en-US" sz="1600">
                          <a:latin typeface="Segoe UI Semilight" panose="020B0402040204020203" pitchFamily="34" charset="0"/>
                          <a:cs typeface="Segoe UI Semilight" panose="020B0402040204020203" pitchFamily="34" charset="0"/>
                        </a:rPr>
                        <a:t>Exactly once processing</a:t>
                      </a:r>
                    </a:p>
                  </a:txBody>
                  <a:tcPr anchor="ctr"/>
                </a:tc>
                <a:tc>
                  <a:txBody>
                    <a:bodyPr/>
                    <a:lstStyle/>
                    <a:p>
                      <a:r>
                        <a:rPr lang="en-US" sz="1600">
                          <a:latin typeface="Segoe UI Semilight" panose="020B0402040204020203" pitchFamily="34" charset="0"/>
                          <a:cs typeface="Segoe UI Semilight" panose="020B0402040204020203" pitchFamily="34" charset="0"/>
                        </a:rPr>
                        <a:t>All input events are processed and only processed once so the output results are complete, and there is no duplicate output. Azure Stream Analytics guarantees exactly once delivery up to the output adapter that writes the output events.</a:t>
                      </a:r>
                    </a:p>
                  </a:txBody>
                  <a:tcPr anchor="ctr"/>
                </a:tc>
                <a:extLst>
                  <a:ext uri="{0D108BD9-81ED-4DB2-BD59-A6C34878D82A}">
                    <a16:rowId xmlns:a16="http://schemas.microsoft.com/office/drawing/2014/main" val="896155170"/>
                  </a:ext>
                </a:extLst>
              </a:tr>
              <a:tr h="632724">
                <a:tc>
                  <a:txBody>
                    <a:bodyPr/>
                    <a:lstStyle/>
                    <a:p>
                      <a:r>
                        <a:rPr lang="en-US" sz="1600">
                          <a:latin typeface="Segoe UI Semilight" panose="020B0402040204020203" pitchFamily="34" charset="0"/>
                          <a:cs typeface="Segoe UI Semilight" panose="020B0402040204020203" pitchFamily="34" charset="0"/>
                        </a:rPr>
                        <a:t>Integration with Azure ML</a:t>
                      </a:r>
                    </a:p>
                  </a:txBody>
                  <a:tcPr anchor="ctr"/>
                </a:tc>
                <a:tc>
                  <a:txBody>
                    <a:bodyPr/>
                    <a:lstStyle/>
                    <a:p>
                      <a:r>
                        <a:rPr lang="en-US" sz="1600">
                          <a:latin typeface="Segoe UI Semilight" panose="020B0402040204020203" pitchFamily="34" charset="0"/>
                          <a:cs typeface="Segoe UI Semilight" panose="020B0402040204020203" pitchFamily="34" charset="0"/>
                        </a:rPr>
                        <a:t>Stream Analytics can easily send streaming events to an Azure model deployed as a web service. It supports “Azure ML” as a built-in function type that can be specified in the Portal. </a:t>
                      </a:r>
                    </a:p>
                  </a:txBody>
                  <a:tcPr anchor="ctr"/>
                </a:tc>
                <a:extLst>
                  <a:ext uri="{0D108BD9-81ED-4DB2-BD59-A6C34878D82A}">
                    <a16:rowId xmlns:a16="http://schemas.microsoft.com/office/drawing/2014/main" val="800542020"/>
                  </a:ext>
                </a:extLst>
              </a:tr>
              <a:tr h="632724">
                <a:tc>
                  <a:txBody>
                    <a:bodyPr/>
                    <a:lstStyle/>
                    <a:p>
                      <a:r>
                        <a:rPr lang="en-US" sz="1600">
                          <a:latin typeface="Segoe UI Semilight" panose="020B0402040204020203" pitchFamily="34" charset="0"/>
                          <a:cs typeface="Segoe UI Semilight" panose="020B0402040204020203" pitchFamily="34" charset="0"/>
                        </a:rPr>
                        <a:t>Integration with Azure IoT Hub and Event Hub</a:t>
                      </a:r>
                    </a:p>
                  </a:txBody>
                  <a:tcPr anchor="ctr"/>
                </a:tc>
                <a:tc>
                  <a:txBody>
                    <a:bodyPr/>
                    <a:lstStyle/>
                    <a:p>
                      <a:r>
                        <a:rPr lang="en-US" sz="1600" dirty="0">
                          <a:latin typeface="Segoe UI Semilight" panose="020B0402040204020203" pitchFamily="34" charset="0"/>
                          <a:cs typeface="Segoe UI Semilight" panose="020B0402040204020203" pitchFamily="34" charset="0"/>
                        </a:rPr>
                        <a:t>Azure Stream Analytics can be configured via the Azure Portal to consume data from Azure IoT Hub and Azure Event Hubs. No coding is required.</a:t>
                      </a:r>
                    </a:p>
                  </a:txBody>
                  <a:tcPr anchor="ctr"/>
                </a:tc>
                <a:extLst>
                  <a:ext uri="{0D108BD9-81ED-4DB2-BD59-A6C34878D82A}">
                    <a16:rowId xmlns:a16="http://schemas.microsoft.com/office/drawing/2014/main" val="1289878111"/>
                  </a:ext>
                </a:extLst>
              </a:tr>
            </a:tbl>
          </a:graphicData>
        </a:graphic>
      </p:graphicFrame>
    </p:spTree>
    <p:extLst>
      <p:ext uri="{BB962C8B-B14F-4D97-AF65-F5344CB8AC3E}">
        <p14:creationId xmlns:p14="http://schemas.microsoft.com/office/powerpoint/2010/main" val="190370673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BED571-CEA2-4828-A47B-F234EA82C9BA}"/>
              </a:ext>
            </a:extLst>
          </p:cNvPr>
          <p:cNvSpPr>
            <a:spLocks noGrp="1"/>
          </p:cNvSpPr>
          <p:nvPr>
            <p:ph type="title"/>
          </p:nvPr>
        </p:nvSpPr>
        <p:spPr>
          <a:xfrm>
            <a:off x="168572" y="3114804"/>
            <a:ext cx="11655840" cy="899665"/>
          </a:xfrm>
        </p:spPr>
        <p:txBody>
          <a:bodyPr/>
          <a:lstStyle/>
          <a:p>
            <a:r>
              <a:rPr lang="en-US"/>
              <a:t>Apache Spark Streaming with Azure Databricks</a:t>
            </a:r>
          </a:p>
        </p:txBody>
      </p:sp>
    </p:spTree>
    <p:extLst>
      <p:ext uri="{BB962C8B-B14F-4D97-AF65-F5344CB8AC3E}">
        <p14:creationId xmlns:p14="http://schemas.microsoft.com/office/powerpoint/2010/main" val="97768985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p:txBody>
          <a:bodyPr anchor="ctr"/>
          <a:lstStyle/>
          <a:p>
            <a:pPr algn="ctr"/>
            <a:r>
              <a:rPr lang="en-US" sz="2400" cap="all" spc="800">
                <a:solidFill>
                  <a:srgbClr val="0078D7"/>
                </a:solidFill>
                <a:latin typeface="Segoe UI Light" charset="0"/>
                <a:cs typeface="Segoe UI Light" charset="0"/>
              </a:rPr>
              <a:t>Spark Structured Streaming Overview</a:t>
            </a:r>
          </a:p>
        </p:txBody>
      </p:sp>
      <p:sp>
        <p:nvSpPr>
          <p:cNvPr id="8" name="Text Placeholder 7">
            <a:extLst>
              <a:ext uri="{FF2B5EF4-FFF2-40B4-BE49-F238E27FC236}">
                <a16:creationId xmlns:a16="http://schemas.microsoft.com/office/drawing/2014/main" id="{C061148C-1875-44E4-A12D-204055028852}"/>
              </a:ext>
            </a:extLst>
          </p:cNvPr>
          <p:cNvSpPr>
            <a:spLocks noGrp="1"/>
          </p:cNvSpPr>
          <p:nvPr>
            <p:ph type="body" sz="quarter" idx="11"/>
          </p:nvPr>
        </p:nvSpPr>
        <p:spPr>
          <a:xfrm>
            <a:off x="-1" y="2177543"/>
            <a:ext cx="7090573" cy="5254324"/>
          </a:xfrm>
        </p:spPr>
        <p:txBody>
          <a:bodyPr/>
          <a:lstStyle/>
          <a:p>
            <a:pPr marL="572581" lvl="1" indent="-274320">
              <a:lnSpc>
                <a:spcPts val="2255"/>
              </a:lnSpc>
              <a:spcBef>
                <a:spcPts val="0"/>
              </a:spcBef>
              <a:spcAft>
                <a:spcPts val="3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Unifies streaming, interactive and batch queries—a single API for both static bounded data and streaming unbounded data.</a:t>
            </a:r>
          </a:p>
          <a:p>
            <a:pPr marL="572581" lvl="1" indent="-274320">
              <a:lnSpc>
                <a:spcPts val="2255"/>
              </a:lnSpc>
              <a:spcBef>
                <a:spcPts val="0"/>
              </a:spcBef>
              <a:spcAft>
                <a:spcPts val="3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streaming aggregations, event-time windows, windowed grouped aggregation, stream-to-batch joins.</a:t>
            </a:r>
          </a:p>
          <a:p>
            <a:pPr marL="572581" lvl="1" indent="-274320">
              <a:lnSpc>
                <a:spcPts val="2255"/>
              </a:lnSpc>
              <a:spcBef>
                <a:spcPts val="0"/>
              </a:spcBef>
              <a:spcAft>
                <a:spcPts val="3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Features streaming deduplication, multiple output modes and APIs for managing/monitoring streaming queries.</a:t>
            </a:r>
          </a:p>
          <a:p>
            <a:pPr marL="572581" lvl="1" indent="-274320">
              <a:lnSpc>
                <a:spcPts val="2255"/>
              </a:lnSpc>
              <a:spcBef>
                <a:spcPts val="0"/>
              </a:spcBef>
              <a:spcAft>
                <a:spcPts val="2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Also supports interactive &amp; batch queries:</a:t>
            </a:r>
          </a:p>
          <a:p>
            <a:pPr marL="796677" lvl="2" indent="-274320">
              <a:lnSpc>
                <a:spcPts val="2255"/>
              </a:lnSpc>
              <a:spcBef>
                <a:spcPts val="0"/>
              </a:spcBef>
              <a:spcAft>
                <a:spcPts val="200"/>
              </a:spcAft>
              <a:buClr>
                <a:schemeClr val="accent1"/>
              </a:buClr>
              <a:buFont typeface="Arial" panose="020B0604020202020204" pitchFamily="34" charset="0"/>
              <a:buChar char="•"/>
            </a:pPr>
            <a:r>
              <a:rPr lang="en-US" sz="1600">
                <a:solidFill>
                  <a:schemeClr val="accent5"/>
                </a:solidFill>
                <a:latin typeface="Segoe UI Semilight" panose="020B0402040204020203" pitchFamily="34" charset="0"/>
              </a:rPr>
              <a:t>Aggregate data in a stream, then serve using JDBC</a:t>
            </a:r>
          </a:p>
          <a:p>
            <a:pPr marL="796677" lvl="2" indent="-274320">
              <a:lnSpc>
                <a:spcPts val="2255"/>
              </a:lnSpc>
              <a:spcBef>
                <a:spcPts val="0"/>
              </a:spcBef>
              <a:spcAft>
                <a:spcPts val="200"/>
              </a:spcAft>
              <a:buClr>
                <a:schemeClr val="accent1"/>
              </a:buClr>
              <a:buFont typeface="Arial" panose="020B0604020202020204" pitchFamily="34" charset="0"/>
              <a:buChar char="•"/>
            </a:pPr>
            <a:r>
              <a:rPr lang="en-US" sz="1600">
                <a:solidFill>
                  <a:schemeClr val="accent5"/>
                </a:solidFill>
                <a:latin typeface="Segoe UI Semilight" panose="020B0402040204020203" pitchFamily="34" charset="0"/>
              </a:rPr>
              <a:t>Change queries at runtime</a:t>
            </a:r>
          </a:p>
          <a:p>
            <a:pPr marL="796677" lvl="2" indent="-274320">
              <a:lnSpc>
                <a:spcPts val="2255"/>
              </a:lnSpc>
              <a:spcBef>
                <a:spcPts val="0"/>
              </a:spcBef>
              <a:spcAft>
                <a:spcPts val="200"/>
              </a:spcAft>
              <a:buClr>
                <a:schemeClr val="accent1"/>
              </a:buClr>
              <a:buFont typeface="Arial" panose="020B0604020202020204" pitchFamily="34" charset="0"/>
              <a:buChar char="•"/>
            </a:pPr>
            <a:r>
              <a:rPr lang="en-US" sz="1600">
                <a:solidFill>
                  <a:schemeClr val="accent5"/>
                </a:solidFill>
                <a:latin typeface="Segoe UI Semilight" panose="020B0402040204020203" pitchFamily="34" charset="0"/>
              </a:rPr>
              <a:t>Build and apply ML models</a:t>
            </a:r>
          </a:p>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Built-in sources: Kafka, File source (json, csv, text, parquet) </a:t>
            </a:r>
          </a:p>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App development in Scala, Java, Python and R.</a:t>
            </a:r>
          </a:p>
          <a:p>
            <a:pPr marL="572581" lvl="1" indent="-274320">
              <a:lnSpc>
                <a:spcPts val="2255"/>
              </a:lnSpc>
              <a:spcBef>
                <a:spcPts val="0"/>
              </a:spcBef>
              <a:spcAft>
                <a:spcPts val="600"/>
              </a:spcAft>
              <a:buClr>
                <a:schemeClr val="accent1"/>
              </a:buClr>
              <a:buFont typeface="Wingdings" panose="05000000000000000000" pitchFamily="2" charset="2"/>
              <a:buChar char="§"/>
            </a:pPr>
            <a:endParaRPr lang="en-US" sz="1800">
              <a:solidFill>
                <a:schemeClr val="accent5"/>
              </a:solidFill>
              <a:latin typeface="Segoe UI Semilight" panose="020B0402040204020203" pitchFamily="34" charset="0"/>
            </a:endParaRPr>
          </a:p>
        </p:txBody>
      </p:sp>
      <p:sp>
        <p:nvSpPr>
          <p:cNvPr id="7" name="TextBox 6">
            <a:extLst>
              <a:ext uri="{FF2B5EF4-FFF2-40B4-BE49-F238E27FC236}">
                <a16:creationId xmlns:a16="http://schemas.microsoft.com/office/drawing/2014/main" id="{EF92A4F1-BEC7-458F-A90B-2F013EB14861}"/>
              </a:ext>
            </a:extLst>
          </p:cNvPr>
          <p:cNvSpPr txBox="1"/>
          <p:nvPr/>
        </p:nvSpPr>
        <p:spPr>
          <a:xfrm>
            <a:off x="338041" y="928831"/>
            <a:ext cx="11743165" cy="461665"/>
          </a:xfrm>
          <a:prstGeom prst="rect">
            <a:avLst/>
          </a:prstGeom>
        </p:spPr>
        <p:txBody>
          <a:bodyPr vert="horz" wrap="square" lIns="146304" tIns="91440" rIns="146304" bIns="91440" rtlCol="0" anchor="ctr">
            <a:spAutoFit/>
          </a:bodyPr>
          <a:lstStyle>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indent="0" defTabSz="914016" fontAlgn="auto">
              <a:lnSpc>
                <a:spcPct val="90000"/>
              </a:lnSpc>
              <a:spcBef>
                <a:spcPct val="20000"/>
              </a:spcBef>
              <a:spcAft>
                <a:spcPts val="0"/>
              </a:spcAft>
              <a:buClrTx/>
              <a:buSzPct val="90000"/>
              <a:buFont typeface="Arial" pitchFamily="34" charset="0"/>
              <a:buNone/>
              <a:tabLst/>
              <a:defRPr sz="2353" spc="0" baseline="0">
                <a:gradFill>
                  <a:gsLst>
                    <a:gs pos="1250">
                      <a:schemeClr val="tx1"/>
                    </a:gs>
                    <a:gs pos="100000">
                      <a:schemeClr val="tx1"/>
                    </a:gs>
                  </a:gsLst>
                  <a:lin ang="5400000" scaled="0"/>
                </a:gra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algn="ctr"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A unified system for end-to-end fault-tolerant, exactly-once stateful stream processing</a:t>
            </a:r>
          </a:p>
        </p:txBody>
      </p:sp>
      <p:sp>
        <p:nvSpPr>
          <p:cNvPr id="6" name="Rectangle 5">
            <a:extLst>
              <a:ext uri="{FF2B5EF4-FFF2-40B4-BE49-F238E27FC236}">
                <a16:creationId xmlns:a16="http://schemas.microsoft.com/office/drawing/2014/main" id="{524EBB31-19B0-41C5-AC0D-1A12EE2EF22A}"/>
              </a:ext>
            </a:extLst>
          </p:cNvPr>
          <p:cNvSpPr/>
          <p:nvPr/>
        </p:nvSpPr>
        <p:spPr>
          <a:xfrm>
            <a:off x="618768" y="1689017"/>
            <a:ext cx="11247806" cy="361637"/>
          </a:xfrm>
          <a:prstGeom prst="rect">
            <a:avLst/>
          </a:prstGeom>
          <a:solidFill>
            <a:schemeClr val="accent1"/>
          </a:solidFill>
        </p:spPr>
        <p:txBody>
          <a:bodyPr wrap="square">
            <a:spAutoFit/>
          </a:bodyPr>
          <a:lstStyle/>
          <a:p>
            <a:pPr marL="298261" marR="0" lvl="1" indent="0" algn="ctr" defTabSz="914400" rtl="0" eaLnBrk="1" fontAlgn="auto" latinLnBrk="0" hangingPunct="1">
              <a:lnSpc>
                <a:spcPts val="2100"/>
              </a:lnSpc>
              <a:spcBef>
                <a:spcPts val="0"/>
              </a:spcBef>
              <a:spcAft>
                <a:spcPts val="0"/>
              </a:spcAft>
              <a:buClr>
                <a:srgbClr val="0078D7"/>
              </a:buClr>
              <a:buSzTx/>
              <a:buFontTx/>
              <a:buNone/>
              <a:tabLst/>
              <a:defRPr/>
            </a:pPr>
            <a:r>
              <a:rPr kumimoji="0" lang="en-US" sz="1600" b="0" i="1"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The simplest way to perform streaming analytics is not having to reason about streaming at all!</a:t>
            </a:r>
          </a:p>
        </p:txBody>
      </p:sp>
      <p:grpSp>
        <p:nvGrpSpPr>
          <p:cNvPr id="11" name="Group 10">
            <a:extLst>
              <a:ext uri="{FF2B5EF4-FFF2-40B4-BE49-F238E27FC236}">
                <a16:creationId xmlns:a16="http://schemas.microsoft.com/office/drawing/2014/main" id="{5D9A982F-599C-49C9-9CB9-0BF57AF1CA61}"/>
              </a:ext>
            </a:extLst>
          </p:cNvPr>
          <p:cNvGrpSpPr/>
          <p:nvPr/>
        </p:nvGrpSpPr>
        <p:grpSpPr>
          <a:xfrm>
            <a:off x="7472690" y="2349175"/>
            <a:ext cx="3919496" cy="1555811"/>
            <a:chOff x="7947078" y="3319143"/>
            <a:chExt cx="3919496" cy="1555811"/>
          </a:xfrm>
        </p:grpSpPr>
        <p:sp>
          <p:nvSpPr>
            <p:cNvPr id="9" name="TextBox 8">
              <a:extLst>
                <a:ext uri="{FF2B5EF4-FFF2-40B4-BE49-F238E27FC236}">
                  <a16:creationId xmlns:a16="http://schemas.microsoft.com/office/drawing/2014/main" id="{B0732746-0F1F-4A20-87FF-24441361A4B8}"/>
                </a:ext>
              </a:extLst>
            </p:cNvPr>
            <p:cNvSpPr txBox="1"/>
            <p:nvPr/>
          </p:nvSpPr>
          <p:spPr>
            <a:xfrm>
              <a:off x="8035705" y="3666699"/>
              <a:ext cx="3742243"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Continuous</a:t>
              </a:r>
              <a:r>
                <a:rPr kumimoji="0" lang="en-US" sz="2400" b="1" i="1"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a:t>
              </a:r>
              <a:r>
                <a:rPr kumimoji="0" lang="en-US" sz="2400" b="1" i="1"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Applications</a:t>
              </a:r>
            </a:p>
          </p:txBody>
        </p:sp>
        <p:sp>
          <p:nvSpPr>
            <p:cNvPr id="10" name="TextBox 9">
              <a:extLst>
                <a:ext uri="{FF2B5EF4-FFF2-40B4-BE49-F238E27FC236}">
                  <a16:creationId xmlns:a16="http://schemas.microsoft.com/office/drawing/2014/main" id="{0C287EE2-4017-4A82-A86F-86CE95CE668C}"/>
                </a:ext>
              </a:extLst>
            </p:cNvPr>
            <p:cNvSpPr txBox="1"/>
            <p:nvPr/>
          </p:nvSpPr>
          <p:spPr>
            <a:xfrm>
              <a:off x="7947078" y="4136290"/>
              <a:ext cx="3919496"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That need to interact with batch data, interactive analysis, Machine Learning ….</a:t>
              </a:r>
            </a:p>
          </p:txBody>
        </p:sp>
        <p:sp>
          <p:nvSpPr>
            <p:cNvPr id="13" name="TextBox 12">
              <a:extLst>
                <a:ext uri="{FF2B5EF4-FFF2-40B4-BE49-F238E27FC236}">
                  <a16:creationId xmlns:a16="http://schemas.microsoft.com/office/drawing/2014/main" id="{C69E862A-186F-46CB-9BF4-1DBBC494C136}"/>
                </a:ext>
              </a:extLst>
            </p:cNvPr>
            <p:cNvSpPr txBox="1"/>
            <p:nvPr/>
          </p:nvSpPr>
          <p:spPr>
            <a:xfrm>
              <a:off x="9299198" y="3319143"/>
              <a:ext cx="1215257"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Develop</a:t>
              </a:r>
            </a:p>
          </p:txBody>
        </p:sp>
      </p:grpSp>
      <p:pic>
        <p:nvPicPr>
          <p:cNvPr id="26630" name="Picture 6" descr="https://databricks.com/wp-content/uploads/2016/07/continuous-apps-1024x366.png">
            <a:extLst>
              <a:ext uri="{FF2B5EF4-FFF2-40B4-BE49-F238E27FC236}">
                <a16:creationId xmlns:a16="http://schemas.microsoft.com/office/drawing/2014/main" id="{BB454DF3-2344-4B9A-8AEE-A93225A90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9199" y="4231229"/>
            <a:ext cx="4687375" cy="1675370"/>
          </a:xfrm>
          <a:prstGeom prst="rect">
            <a:avLst/>
          </a:prstGeom>
          <a:noFill/>
          <a:ln>
            <a:solidFill>
              <a:schemeClr val="tx1">
                <a:lumMod val="20000"/>
                <a:lumOff val="8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99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4" name="TextBox 133"/>
          <p:cNvSpPr txBox="1"/>
          <p:nvPr/>
        </p:nvSpPr>
        <p:spPr>
          <a:xfrm>
            <a:off x="8029821" y="1945223"/>
            <a:ext cx="3878212" cy="3570024"/>
          </a:xfrm>
          <a:prstGeom prst="rect">
            <a:avLst/>
          </a:prstGeom>
          <a:noFill/>
        </p:spPr>
        <p:txBody>
          <a:bodyPr wrap="square" lIns="179234" tIns="143387" rIns="179234" bIns="143387" rtlCol="0">
            <a:spAutoFit/>
          </a:bodyPr>
          <a:lstStyle/>
          <a:p>
            <a:pPr algn="ctr" defTabSz="914016">
              <a:spcAft>
                <a:spcPts val="588"/>
              </a:spcAft>
              <a:defRPr/>
            </a:pPr>
            <a:r>
              <a:rPr lang="en-US" sz="7998" spc="-700" dirty="0">
                <a:solidFill>
                  <a:srgbClr val="1A1A1A"/>
                </a:solidFill>
                <a:latin typeface="Segoe UI Semibold"/>
                <a:ea typeface="Adobe Gothic Std B" panose="020B0800000000000000" pitchFamily="34" charset="-128"/>
                <a:cs typeface="Segoe UI Semibold" panose="020B0702040204020203" pitchFamily="34" charset="0"/>
              </a:rPr>
              <a:t>&gt;</a:t>
            </a:r>
            <a:r>
              <a:rPr lang="en-US" sz="11298" kern="0" dirty="0">
                <a:solidFill>
                  <a:srgbClr val="1A1A1A"/>
                </a:solidFill>
                <a:latin typeface="Segoe UI Semibold"/>
                <a:ea typeface="MS PGothic" panose="020B0600070205080204" pitchFamily="34" charset="-128"/>
                <a:cs typeface="Segoe UI Semibold" panose="020B0702040204020203" pitchFamily="34" charset="0"/>
              </a:rPr>
              <a:t>95</a:t>
            </a:r>
            <a:r>
              <a:rPr lang="en-US" sz="7996" dirty="0">
                <a:solidFill>
                  <a:srgbClr val="1A1A1A"/>
                </a:solidFill>
                <a:latin typeface="Segoe UI Semibold"/>
                <a:ea typeface="MS PGothic" panose="020B0600070205080204" pitchFamily="34" charset="-128"/>
                <a:cs typeface="Segoe UI Semibold" panose="020B0702040204020203" pitchFamily="34" charset="0"/>
              </a:rPr>
              <a:t>%</a:t>
            </a:r>
            <a:r>
              <a:rPr lang="en-US" sz="11296" dirty="0">
                <a:solidFill>
                  <a:srgbClr val="1A1A1A"/>
                </a:solidFill>
                <a:latin typeface="Segoe UI Semibold"/>
                <a:ea typeface="MS PGothic" panose="020B0600070205080204" pitchFamily="34" charset="-128"/>
                <a:cs typeface="Segoe UI Semibold" panose="020B0702040204020203" pitchFamily="34" charset="0"/>
              </a:rPr>
              <a:t> </a:t>
            </a:r>
            <a:br>
              <a:rPr lang="en-US" sz="5880" dirty="0">
                <a:solidFill>
                  <a:srgbClr val="1A1A1A"/>
                </a:solidFill>
                <a:latin typeface="Segoe UI Light"/>
                <a:ea typeface="MS PGothic" panose="020B0600070205080204" pitchFamily="34" charset="-128"/>
                <a:cs typeface="Segoe UI Semibold" panose="020B0702040204020203" pitchFamily="34" charset="0"/>
              </a:rPr>
            </a:br>
            <a:r>
              <a:rPr lang="en-US" sz="2800" dirty="0">
                <a:solidFill>
                  <a:srgbClr val="1A1A1A"/>
                </a:solidFill>
                <a:latin typeface="Segoe UI Semibold"/>
                <a:ea typeface="MS PGothic" panose="020B0600070205080204" pitchFamily="34" charset="-128"/>
                <a:cs typeface="Segoe UI Semibold" panose="020B0702040204020203" pitchFamily="34" charset="0"/>
              </a:rPr>
              <a:t>of Fortune 500 use Microsoft Azure</a:t>
            </a:r>
            <a:endParaRPr lang="en-US" sz="3136" dirty="0">
              <a:solidFill>
                <a:srgbClr val="1A1A1A"/>
              </a:solidFill>
              <a:latin typeface="Segoe UI Semibold"/>
              <a:ea typeface="MS PGothic" panose="020B0600070205080204" pitchFamily="34" charset="-128"/>
            </a:endParaRPr>
          </a:p>
          <a:p>
            <a:pPr algn="ctr" defTabSz="914016">
              <a:spcAft>
                <a:spcPts val="588"/>
              </a:spcAft>
              <a:defRPr/>
            </a:pPr>
            <a:endParaRPr lang="en-US" sz="3919" dirty="0">
              <a:solidFill>
                <a:srgbClr val="1A1A1A"/>
              </a:solidFill>
              <a:latin typeface="Segoe UI Semilight"/>
              <a:ea typeface="MS PGothic" panose="020B0600070205080204" pitchFamily="34" charset="-128"/>
            </a:endParaRPr>
          </a:p>
        </p:txBody>
      </p:sp>
      <p:grpSp>
        <p:nvGrpSpPr>
          <p:cNvPr id="13" name="Group 12">
            <a:extLst>
              <a:ext uri="{FF2B5EF4-FFF2-40B4-BE49-F238E27FC236}">
                <a16:creationId xmlns:a16="http://schemas.microsoft.com/office/drawing/2014/main" id="{DE2DE172-3338-4685-BE8E-6F7533A803C9}"/>
              </a:ext>
            </a:extLst>
          </p:cNvPr>
          <p:cNvGrpSpPr/>
          <p:nvPr/>
        </p:nvGrpSpPr>
        <p:grpSpPr>
          <a:xfrm>
            <a:off x="4103297" y="310660"/>
            <a:ext cx="1249338" cy="6212786"/>
            <a:chOff x="4185288" y="315940"/>
            <a:chExt cx="1274570" cy="6338264"/>
          </a:xfrm>
          <a:solidFill>
            <a:schemeClr val="bg1"/>
          </a:solidFill>
        </p:grpSpPr>
        <p:sp>
          <p:nvSpPr>
            <p:cNvPr id="60" name="Rectangle 59"/>
            <p:cNvSpPr/>
            <p:nvPr/>
          </p:nvSpPr>
          <p:spPr bwMode="auto">
            <a:xfrm>
              <a:off x="4221399"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221399"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4221399"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4221399"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EBDE5B39-57C9-4876-809E-317A280F9DEC}"/>
                </a:ext>
              </a:extLst>
            </p:cNvPr>
            <p:cNvGrpSpPr/>
            <p:nvPr/>
          </p:nvGrpSpPr>
          <p:grpSpPr>
            <a:xfrm>
              <a:off x="4185288" y="315940"/>
              <a:ext cx="1274570" cy="1222267"/>
              <a:chOff x="4185288" y="315940"/>
              <a:chExt cx="1274570" cy="1222267"/>
            </a:xfrm>
            <a:grpFill/>
          </p:grpSpPr>
          <p:sp>
            <p:nvSpPr>
              <p:cNvPr id="59" name="Rectangle 58"/>
              <p:cNvSpPr/>
              <p:nvPr/>
            </p:nvSpPr>
            <p:spPr bwMode="auto">
              <a:xfrm>
                <a:off x="4221399"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1" name="Picture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85288" y="482778"/>
                <a:ext cx="1274570" cy="955928"/>
              </a:xfrm>
              <a:prstGeom prst="rect">
                <a:avLst/>
              </a:prstGeom>
              <a:grpFill/>
              <a:ln>
                <a:noFill/>
              </a:ln>
            </p:spPr>
          </p:pic>
        </p:grpSp>
        <p:pic>
          <p:nvPicPr>
            <p:cNvPr id="89" name="Picture 8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0993" y="2055693"/>
              <a:ext cx="1032933" cy="346704"/>
            </a:xfrm>
            <a:prstGeom prst="rect">
              <a:avLst/>
            </a:prstGeom>
            <a:grpFill/>
            <a:ln>
              <a:noFill/>
            </a:ln>
          </p:spPr>
        </p:pic>
        <p:pic>
          <p:nvPicPr>
            <p:cNvPr id="100" name="Picture 2" descr="http://pngimg.com/upload/car_logo_PNG1666.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69257" y="3321093"/>
              <a:ext cx="939602" cy="360414"/>
            </a:xfrm>
            <a:prstGeom prst="rect">
              <a:avLst/>
            </a:prstGeom>
            <a:grpFill/>
            <a:ln>
              <a:noFill/>
            </a:ln>
            <a:extLst/>
          </p:spPr>
        </p:pic>
        <p:pic>
          <p:nvPicPr>
            <p:cNvPr id="110" name="Picture 4" descr="https://upload.wikimedia.org/wikipedia/commons/a/ab/Logo_EY.gif"/>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537035" y="4387372"/>
              <a:ext cx="644475" cy="721813"/>
            </a:xfrm>
            <a:prstGeom prst="rect">
              <a:avLst/>
            </a:prstGeom>
            <a:grpFill/>
            <a:ln>
              <a:noFill/>
            </a:ln>
            <a:extLst/>
          </p:spPr>
        </p:pic>
        <p:pic>
          <p:nvPicPr>
            <p:cNvPr id="117" name="Picture 1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43210" y="5874524"/>
              <a:ext cx="999192" cy="262083"/>
            </a:xfrm>
            <a:prstGeom prst="rect">
              <a:avLst/>
            </a:prstGeom>
            <a:grpFill/>
            <a:ln>
              <a:noFill/>
            </a:ln>
          </p:spPr>
        </p:pic>
      </p:grpSp>
      <p:grpSp>
        <p:nvGrpSpPr>
          <p:cNvPr id="12" name="Group 11">
            <a:extLst>
              <a:ext uri="{FF2B5EF4-FFF2-40B4-BE49-F238E27FC236}">
                <a16:creationId xmlns:a16="http://schemas.microsoft.com/office/drawing/2014/main" id="{7F759620-16FE-44A3-B085-E971BB11F059}"/>
              </a:ext>
            </a:extLst>
          </p:cNvPr>
          <p:cNvGrpSpPr/>
          <p:nvPr/>
        </p:nvGrpSpPr>
        <p:grpSpPr>
          <a:xfrm>
            <a:off x="2868793" y="310660"/>
            <a:ext cx="1214537" cy="6212786"/>
            <a:chOff x="2925850" y="315940"/>
            <a:chExt cx="1239066" cy="6338264"/>
          </a:xfrm>
          <a:solidFill>
            <a:schemeClr val="bg1"/>
          </a:solidFill>
        </p:grpSpPr>
        <p:sp>
          <p:nvSpPr>
            <p:cNvPr id="56" name="Rectangle 55"/>
            <p:cNvSpPr/>
            <p:nvPr/>
          </p:nvSpPr>
          <p:spPr bwMode="auto">
            <a:xfrm>
              <a:off x="2925850"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2925850"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2925850"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2925850"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111188E9-7191-440F-9805-AE3EA2BFDE10}"/>
                </a:ext>
              </a:extLst>
            </p:cNvPr>
            <p:cNvGrpSpPr/>
            <p:nvPr/>
          </p:nvGrpSpPr>
          <p:grpSpPr>
            <a:xfrm>
              <a:off x="2925850" y="315940"/>
              <a:ext cx="1239066" cy="1222267"/>
              <a:chOff x="2925850" y="315940"/>
              <a:chExt cx="1239066" cy="1222267"/>
            </a:xfrm>
            <a:grpFill/>
          </p:grpSpPr>
          <p:sp>
            <p:nvSpPr>
              <p:cNvPr id="55" name="Rectangle 54"/>
              <p:cNvSpPr/>
              <p:nvPr/>
            </p:nvSpPr>
            <p:spPr bwMode="auto">
              <a:xfrm>
                <a:off x="2925850"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9" name="Picture 2" descr="http://logok.org/wp-content/uploads/2014/05/Walmart-Logo-slogan.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989770" y="515755"/>
                <a:ext cx="1175146" cy="881359"/>
              </a:xfrm>
              <a:prstGeom prst="rect">
                <a:avLst/>
              </a:prstGeom>
              <a:grpFill/>
              <a:ln>
                <a:noFill/>
              </a:ln>
              <a:extLst/>
            </p:spPr>
          </p:pic>
        </p:grpSp>
        <p:pic>
          <p:nvPicPr>
            <p:cNvPr id="98" name="Picture 9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034850" y="3435512"/>
              <a:ext cx="1006387" cy="147108"/>
            </a:xfrm>
            <a:prstGeom prst="rect">
              <a:avLst/>
            </a:prstGeom>
            <a:grpFill/>
            <a:ln>
              <a:noFill/>
            </a:ln>
          </p:spPr>
        </p:pic>
        <p:pic>
          <p:nvPicPr>
            <p:cNvPr id="116" name="Picture 1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983575" y="5770793"/>
              <a:ext cx="1048449" cy="436417"/>
            </a:xfrm>
            <a:prstGeom prst="rect">
              <a:avLst/>
            </a:prstGeom>
            <a:grpFill/>
            <a:ln>
              <a:noFill/>
            </a:ln>
          </p:spPr>
        </p:pic>
        <p:pic>
          <p:nvPicPr>
            <p:cNvPr id="77" name="Picture 7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57891" y="1848668"/>
              <a:ext cx="1142054" cy="525300"/>
            </a:xfrm>
            <a:prstGeom prst="rect">
              <a:avLst/>
            </a:prstGeom>
            <a:grpFill/>
            <a:ln>
              <a:noFill/>
            </a:ln>
          </p:spPr>
        </p:pic>
        <p:pic>
          <p:nvPicPr>
            <p:cNvPr id="80" name="Picture 7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10210" y="4686709"/>
              <a:ext cx="1060168" cy="260271"/>
            </a:xfrm>
            <a:prstGeom prst="rect">
              <a:avLst/>
            </a:prstGeom>
            <a:grpFill/>
            <a:ln>
              <a:noFill/>
            </a:ln>
          </p:spPr>
        </p:pic>
      </p:grpSp>
      <p:grpSp>
        <p:nvGrpSpPr>
          <p:cNvPr id="10" name="Group 9">
            <a:extLst>
              <a:ext uri="{FF2B5EF4-FFF2-40B4-BE49-F238E27FC236}">
                <a16:creationId xmlns:a16="http://schemas.microsoft.com/office/drawing/2014/main" id="{00184CD3-E90D-4DD9-A7EA-513FFD60227E}"/>
              </a:ext>
            </a:extLst>
          </p:cNvPr>
          <p:cNvGrpSpPr/>
          <p:nvPr/>
        </p:nvGrpSpPr>
        <p:grpSpPr>
          <a:xfrm>
            <a:off x="336461" y="310660"/>
            <a:ext cx="1198070" cy="6212786"/>
            <a:chOff x="342373" y="315940"/>
            <a:chExt cx="1222267" cy="6338264"/>
          </a:xfrm>
          <a:solidFill>
            <a:schemeClr val="bg1"/>
          </a:solidFill>
        </p:grpSpPr>
        <p:sp>
          <p:nvSpPr>
            <p:cNvPr id="125" name="Rectangle 124"/>
            <p:cNvSpPr/>
            <p:nvPr/>
          </p:nvSpPr>
          <p:spPr bwMode="auto">
            <a:xfrm>
              <a:off x="342373"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342373"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342373"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342373"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a:solidFill>
                  <a:srgbClr val="505050">
                    <a:lumMod val="60000"/>
                    <a:lumOff val="40000"/>
                  </a:srgbClr>
                </a:soli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2B411F6D-BB1C-4886-AD5F-8C2C63E90C9A}"/>
                </a:ext>
              </a:extLst>
            </p:cNvPr>
            <p:cNvGrpSpPr/>
            <p:nvPr/>
          </p:nvGrpSpPr>
          <p:grpSpPr>
            <a:xfrm>
              <a:off x="342373" y="315940"/>
              <a:ext cx="1222267" cy="1222267"/>
              <a:chOff x="342373" y="315940"/>
              <a:chExt cx="1222267" cy="1222267"/>
            </a:xfrm>
            <a:grpFill/>
          </p:grpSpPr>
          <p:sp>
            <p:nvSpPr>
              <p:cNvPr id="124" name="Rectangle 123"/>
              <p:cNvSpPr/>
              <p:nvPr/>
            </p:nvSpPr>
            <p:spPr bwMode="auto">
              <a:xfrm>
                <a:off x="342373"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6" name="Picture 75"/>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579436" y="496027"/>
                <a:ext cx="762001" cy="735236"/>
              </a:xfrm>
              <a:prstGeom prst="rect">
                <a:avLst/>
              </a:prstGeom>
              <a:grpFill/>
            </p:spPr>
          </p:pic>
        </p:grpSp>
        <p:pic>
          <p:nvPicPr>
            <p:cNvPr id="85" name="Picture 8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28924" y="2051577"/>
              <a:ext cx="1032404" cy="274232"/>
            </a:xfrm>
            <a:prstGeom prst="rect">
              <a:avLst/>
            </a:prstGeom>
            <a:grpFill/>
          </p:spPr>
        </p:pic>
        <p:pic>
          <p:nvPicPr>
            <p:cNvPr id="92" name="Picture 9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85264" y="3323717"/>
              <a:ext cx="1136484" cy="259859"/>
            </a:xfrm>
            <a:prstGeom prst="rect">
              <a:avLst/>
            </a:prstGeom>
            <a:grpFill/>
          </p:spPr>
        </p:pic>
        <p:pic>
          <p:nvPicPr>
            <p:cNvPr id="104" name="Picture 10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2675" y="4398093"/>
              <a:ext cx="655724" cy="655724"/>
            </a:xfrm>
            <a:prstGeom prst="rect">
              <a:avLst/>
            </a:prstGeom>
            <a:grpFill/>
          </p:spPr>
        </p:pic>
        <p:pic>
          <p:nvPicPr>
            <p:cNvPr id="90" name="Picture 89"/>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27152" y="5916499"/>
              <a:ext cx="1072128" cy="275898"/>
            </a:xfrm>
            <a:prstGeom prst="rect">
              <a:avLst/>
            </a:prstGeom>
            <a:grpFill/>
          </p:spPr>
        </p:pic>
      </p:grpSp>
      <p:grpSp>
        <p:nvGrpSpPr>
          <p:cNvPr id="14" name="Group 13">
            <a:extLst>
              <a:ext uri="{FF2B5EF4-FFF2-40B4-BE49-F238E27FC236}">
                <a16:creationId xmlns:a16="http://schemas.microsoft.com/office/drawing/2014/main" id="{7E1517EB-0A22-4012-9A9C-E0DD67551EA3}"/>
              </a:ext>
            </a:extLst>
          </p:cNvPr>
          <p:cNvGrpSpPr/>
          <p:nvPr/>
        </p:nvGrpSpPr>
        <p:grpSpPr>
          <a:xfrm>
            <a:off x="5408595" y="310660"/>
            <a:ext cx="1198070" cy="6212786"/>
            <a:chOff x="5516948" y="315940"/>
            <a:chExt cx="1222267" cy="6338264"/>
          </a:xfrm>
          <a:solidFill>
            <a:schemeClr val="bg1"/>
          </a:solidFill>
        </p:grpSpPr>
        <p:sp>
          <p:nvSpPr>
            <p:cNvPr id="64" name="Rectangle 63"/>
            <p:cNvSpPr/>
            <p:nvPr/>
          </p:nvSpPr>
          <p:spPr bwMode="auto">
            <a:xfrm>
              <a:off x="5516948"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516948"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5516948"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5516948"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226EFBEC-C1F8-4566-89D7-71A88FED901A}"/>
                </a:ext>
              </a:extLst>
            </p:cNvPr>
            <p:cNvGrpSpPr/>
            <p:nvPr/>
          </p:nvGrpSpPr>
          <p:grpSpPr>
            <a:xfrm>
              <a:off x="5516948" y="315940"/>
              <a:ext cx="1222267" cy="1222267"/>
              <a:chOff x="5516948" y="315940"/>
              <a:chExt cx="1222267" cy="1222267"/>
            </a:xfrm>
            <a:grpFill/>
          </p:grpSpPr>
          <p:sp>
            <p:nvSpPr>
              <p:cNvPr id="63" name="Rectangle 62"/>
              <p:cNvSpPr/>
              <p:nvPr/>
            </p:nvSpPr>
            <p:spPr bwMode="auto">
              <a:xfrm>
                <a:off x="5516948"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2" name="Picture 81"/>
              <p:cNvPicPr>
                <a:picLocks noChangeAspect="1"/>
              </p:cNvPicPr>
              <p:nvPr/>
            </p:nvPicPr>
            <p:blipFill>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05294" y="772723"/>
                <a:ext cx="633813" cy="368936"/>
              </a:xfrm>
              <a:prstGeom prst="rect">
                <a:avLst/>
              </a:prstGeom>
              <a:grpFill/>
              <a:ln>
                <a:noFill/>
              </a:ln>
            </p:spPr>
          </p:pic>
        </p:grpSp>
        <p:pic>
          <p:nvPicPr>
            <p:cNvPr id="113" name="Picture 11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553818" y="4460364"/>
              <a:ext cx="1148523" cy="551551"/>
            </a:xfrm>
            <a:prstGeom prst="rect">
              <a:avLst/>
            </a:prstGeom>
            <a:grpFill/>
            <a:ln>
              <a:noFill/>
            </a:ln>
          </p:spPr>
        </p:pic>
        <p:pic>
          <p:nvPicPr>
            <p:cNvPr id="118" name="Picture 117"/>
            <p:cNvPicPr>
              <a:picLocks noChangeAspect="1"/>
            </p:cNvPicPr>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64666" y="5850999"/>
              <a:ext cx="926829" cy="360616"/>
            </a:xfrm>
            <a:prstGeom prst="rect">
              <a:avLst/>
            </a:prstGeom>
            <a:grpFill/>
            <a:ln>
              <a:noFill/>
            </a:ln>
          </p:spPr>
        </p:pic>
        <p:pic>
          <p:nvPicPr>
            <p:cNvPr id="121" name="Picture 2" descr="http://www.hunterssupport.com/hunters/images/Lufthansa.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5584364" y="2130037"/>
              <a:ext cx="1062242" cy="195772"/>
            </a:xfrm>
            <a:prstGeom prst="rect">
              <a:avLst/>
            </a:prstGeom>
            <a:grpFill/>
            <a:ln>
              <a:noFill/>
            </a:ln>
            <a:extLst/>
          </p:spPr>
        </p:pic>
        <p:pic>
          <p:nvPicPr>
            <p:cNvPr id="2" name="Picture 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702817" y="3056700"/>
              <a:ext cx="836282" cy="836282"/>
            </a:xfrm>
            <a:prstGeom prst="rect">
              <a:avLst/>
            </a:prstGeom>
            <a:grpFill/>
            <a:ln>
              <a:noFill/>
            </a:ln>
          </p:spPr>
        </p:pic>
      </p:grpSp>
      <p:grpSp>
        <p:nvGrpSpPr>
          <p:cNvPr id="15" name="Group 14">
            <a:extLst>
              <a:ext uri="{FF2B5EF4-FFF2-40B4-BE49-F238E27FC236}">
                <a16:creationId xmlns:a16="http://schemas.microsoft.com/office/drawing/2014/main" id="{6BE36883-1EF1-4B9B-B599-70DE1F323E72}"/>
              </a:ext>
            </a:extLst>
          </p:cNvPr>
          <p:cNvGrpSpPr/>
          <p:nvPr/>
        </p:nvGrpSpPr>
        <p:grpSpPr>
          <a:xfrm>
            <a:off x="6678496" y="310660"/>
            <a:ext cx="1198070" cy="6212786"/>
            <a:chOff x="6812497" y="315940"/>
            <a:chExt cx="1222267" cy="6338264"/>
          </a:xfrm>
          <a:solidFill>
            <a:schemeClr val="bg1"/>
          </a:solidFill>
        </p:grpSpPr>
        <p:sp>
          <p:nvSpPr>
            <p:cNvPr id="68" name="Rectangle 67"/>
            <p:cNvSpPr/>
            <p:nvPr/>
          </p:nvSpPr>
          <p:spPr bwMode="auto">
            <a:xfrm>
              <a:off x="6812497"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6812497"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6812497"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6812497"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3" name="Picture 8" descr="http://logok.org/wp-content/uploads/2014/07/Samsung-logo-2015-Nobg.pn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6875946" y="1824100"/>
              <a:ext cx="1088520" cy="816390"/>
            </a:xfrm>
            <a:prstGeom prst="rect">
              <a:avLst/>
            </a:prstGeom>
            <a:grpFill/>
            <a:ln>
              <a:noFill/>
            </a:ln>
            <a:extLst/>
          </p:spPr>
        </p:pic>
        <p:grpSp>
          <p:nvGrpSpPr>
            <p:cNvPr id="9" name="Group 8">
              <a:extLst>
                <a:ext uri="{FF2B5EF4-FFF2-40B4-BE49-F238E27FC236}">
                  <a16:creationId xmlns:a16="http://schemas.microsoft.com/office/drawing/2014/main" id="{AB04F926-3271-4B25-8AA5-119BBEF9A1F5}"/>
                </a:ext>
              </a:extLst>
            </p:cNvPr>
            <p:cNvGrpSpPr/>
            <p:nvPr/>
          </p:nvGrpSpPr>
          <p:grpSpPr>
            <a:xfrm>
              <a:off x="6812497" y="315940"/>
              <a:ext cx="1222267" cy="1222267"/>
              <a:chOff x="6812497" y="315940"/>
              <a:chExt cx="1222267" cy="1222267"/>
            </a:xfrm>
            <a:grpFill/>
          </p:grpSpPr>
          <p:sp>
            <p:nvSpPr>
              <p:cNvPr id="67" name="Rectangle 66"/>
              <p:cNvSpPr/>
              <p:nvPr/>
            </p:nvSpPr>
            <p:spPr bwMode="auto">
              <a:xfrm>
                <a:off x="6812497"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4" name="Picture 83"/>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884558" y="854473"/>
                <a:ext cx="1071296" cy="221246"/>
              </a:xfrm>
              <a:prstGeom prst="rect">
                <a:avLst/>
              </a:prstGeom>
              <a:grpFill/>
              <a:ln>
                <a:noFill/>
              </a:ln>
            </p:spPr>
          </p:pic>
        </p:grpSp>
        <p:pic>
          <p:nvPicPr>
            <p:cNvPr id="103" name="Picture 102"/>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925507" y="3353531"/>
              <a:ext cx="1045583" cy="295534"/>
            </a:xfrm>
            <a:prstGeom prst="rect">
              <a:avLst/>
            </a:prstGeom>
            <a:grpFill/>
            <a:ln>
              <a:noFill/>
            </a:ln>
          </p:spPr>
        </p:pic>
        <p:pic>
          <p:nvPicPr>
            <p:cNvPr id="120" name="Picture 2" descr="https://upload.wikimedia.org/wikipedia/commons/thumb/6/67/Alaska_Airlines_Logo.svg/2000px-Alaska_Airlines_Logo.svg.pn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910150" y="4568840"/>
              <a:ext cx="1020112" cy="334597"/>
            </a:xfrm>
            <a:prstGeom prst="rect">
              <a:avLst/>
            </a:prstGeom>
            <a:grpFill/>
            <a:ln>
              <a:noFill/>
            </a:ln>
            <a:extLst/>
          </p:spPr>
        </p:pic>
        <p:pic>
          <p:nvPicPr>
            <p:cNvPr id="4" name="Picture 3"/>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054532" y="5583701"/>
              <a:ext cx="756710" cy="816450"/>
            </a:xfrm>
            <a:prstGeom prst="rect">
              <a:avLst/>
            </a:prstGeom>
            <a:grpFill/>
            <a:ln>
              <a:noFill/>
            </a:ln>
          </p:spPr>
        </p:pic>
      </p:grpSp>
      <p:grpSp>
        <p:nvGrpSpPr>
          <p:cNvPr id="11" name="Group 10">
            <a:extLst>
              <a:ext uri="{FF2B5EF4-FFF2-40B4-BE49-F238E27FC236}">
                <a16:creationId xmlns:a16="http://schemas.microsoft.com/office/drawing/2014/main" id="{539FEE28-EC05-40FC-9156-F936AF9C8D2C}"/>
              </a:ext>
            </a:extLst>
          </p:cNvPr>
          <p:cNvGrpSpPr/>
          <p:nvPr/>
        </p:nvGrpSpPr>
        <p:grpSpPr>
          <a:xfrm>
            <a:off x="1548088" y="310660"/>
            <a:ext cx="1277820" cy="6212786"/>
            <a:chOff x="1578471" y="315940"/>
            <a:chExt cx="1303628" cy="6338264"/>
          </a:xfrm>
          <a:solidFill>
            <a:schemeClr val="bg1"/>
          </a:solidFill>
        </p:grpSpPr>
        <p:sp>
          <p:nvSpPr>
            <p:cNvPr id="52" name="Rectangle 51"/>
            <p:cNvSpPr/>
            <p:nvPr/>
          </p:nvSpPr>
          <p:spPr bwMode="auto">
            <a:xfrm>
              <a:off x="1630301"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1630301"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1630301"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1630301"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3" name="Picture 92"/>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734123" y="3429912"/>
              <a:ext cx="1000926" cy="190067"/>
            </a:xfrm>
            <a:prstGeom prst="rect">
              <a:avLst/>
            </a:prstGeom>
            <a:grpFill/>
            <a:ln>
              <a:noFill/>
            </a:ln>
          </p:spPr>
        </p:pic>
        <p:pic>
          <p:nvPicPr>
            <p:cNvPr id="115" name="Picture 114"/>
            <p:cNvPicPr>
              <a:picLocks noChangeAspect="1"/>
            </p:cNvPicPr>
            <p:nvPr/>
          </p:nvPicPr>
          <p:blipFill>
            <a:blip r:embed="rId2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06145" y="5786681"/>
              <a:ext cx="913493" cy="445482"/>
            </a:xfrm>
            <a:prstGeom prst="rect">
              <a:avLst/>
            </a:prstGeom>
            <a:grpFill/>
            <a:ln>
              <a:noFill/>
            </a:ln>
          </p:spPr>
        </p:pic>
        <p:pic>
          <p:nvPicPr>
            <p:cNvPr id="86" name="Picture 85"/>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701371" y="4708480"/>
              <a:ext cx="1084779" cy="203532"/>
            </a:xfrm>
            <a:prstGeom prst="rect">
              <a:avLst/>
            </a:prstGeom>
            <a:grpFill/>
            <a:ln>
              <a:noFill/>
            </a:ln>
          </p:spPr>
        </p:pic>
        <p:grpSp>
          <p:nvGrpSpPr>
            <p:cNvPr id="5" name="Group 4">
              <a:extLst>
                <a:ext uri="{FF2B5EF4-FFF2-40B4-BE49-F238E27FC236}">
                  <a16:creationId xmlns:a16="http://schemas.microsoft.com/office/drawing/2014/main" id="{06F4E3F9-5AF6-4222-8596-BCF75D45C0A3}"/>
                </a:ext>
              </a:extLst>
            </p:cNvPr>
            <p:cNvGrpSpPr/>
            <p:nvPr/>
          </p:nvGrpSpPr>
          <p:grpSpPr>
            <a:xfrm>
              <a:off x="1630301" y="315940"/>
              <a:ext cx="1222267" cy="1222267"/>
              <a:chOff x="1630301" y="315940"/>
              <a:chExt cx="1222267" cy="1222267"/>
            </a:xfrm>
            <a:grpFill/>
          </p:grpSpPr>
          <p:sp>
            <p:nvSpPr>
              <p:cNvPr id="24" name="Rectangle 23"/>
              <p:cNvSpPr/>
              <p:nvPr/>
            </p:nvSpPr>
            <p:spPr bwMode="auto">
              <a:xfrm>
                <a:off x="1630301"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8" name="Picture 87"/>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930618" y="631992"/>
                <a:ext cx="601106" cy="601106"/>
              </a:xfrm>
              <a:prstGeom prst="rect">
                <a:avLst/>
              </a:prstGeom>
              <a:grpFill/>
              <a:ln>
                <a:noFill/>
              </a:ln>
            </p:spPr>
          </p:pic>
        </p:grpSp>
        <p:pic>
          <p:nvPicPr>
            <p:cNvPr id="78" name="Picture 77"/>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578471" y="1662768"/>
              <a:ext cx="1303628" cy="977722"/>
            </a:xfrm>
            <a:prstGeom prst="rect">
              <a:avLst/>
            </a:prstGeom>
            <a:grpFill/>
            <a:ln>
              <a:noFill/>
            </a:ln>
          </p:spPr>
        </p:pic>
      </p:grpSp>
    </p:spTree>
    <p:extLst>
      <p:ext uri="{BB962C8B-B14F-4D97-AF65-F5344CB8AC3E}">
        <p14:creationId xmlns:p14="http://schemas.microsoft.com/office/powerpoint/2010/main" val="4243996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1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2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3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34"/>
                                        </p:tgtEl>
                                        <p:attrNameLst>
                                          <p:attrName>style.visibility</p:attrName>
                                        </p:attrNameLst>
                                      </p:cBhvr>
                                      <p:to>
                                        <p:strVal val="visible"/>
                                      </p:to>
                                    </p:set>
                                    <p:animEffect transition="in" filter="fade">
                                      <p:cBhvr>
                                        <p:cTn id="25" dur="300"/>
                                        <p:tgtEl>
                                          <p:spTgt spid="134"/>
                                        </p:tgtEl>
                                      </p:cBhvr>
                                    </p:animEffect>
                                  </p:childTnLst>
                                </p:cTn>
                              </p:par>
                              <p:par>
                                <p:cTn id="26" presetID="35" presetClass="path" presetSubtype="0" decel="100000" fill="hold" grpId="1" nodeType="withEffect">
                                  <p:stCondLst>
                                    <p:cond delay="400"/>
                                  </p:stCondLst>
                                  <p:childTnLst>
                                    <p:animMotion origin="layout" path="M -0.05547 0.00023 L 1.66667E-6 0.00023 " pathEditMode="relative" rAng="0" ptsTypes="AA">
                                      <p:cBhvr>
                                        <p:cTn id="27" dur="400" fill="hold"/>
                                        <p:tgtEl>
                                          <p:spTgt spid="134"/>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4"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p:txBody>
          <a:bodyPr anchor="ctr"/>
          <a:lstStyle/>
          <a:p>
            <a:pPr algn="ctr"/>
            <a:r>
              <a:rPr lang="en-US" sz="2400" cap="all" spc="800">
                <a:solidFill>
                  <a:srgbClr val="0078D7"/>
                </a:solidFill>
                <a:latin typeface="Segoe UI Light" charset="0"/>
                <a:cs typeface="Segoe UI Light" charset="0"/>
              </a:rPr>
              <a:t>Concept: Unbounded tables</a:t>
            </a:r>
          </a:p>
        </p:txBody>
      </p:sp>
      <p:sp>
        <p:nvSpPr>
          <p:cNvPr id="8" name="Text Placeholder 7">
            <a:extLst>
              <a:ext uri="{FF2B5EF4-FFF2-40B4-BE49-F238E27FC236}">
                <a16:creationId xmlns:a16="http://schemas.microsoft.com/office/drawing/2014/main" id="{C061148C-1875-44E4-A12D-204055028852}"/>
              </a:ext>
            </a:extLst>
          </p:cNvPr>
          <p:cNvSpPr>
            <a:spLocks noGrp="1"/>
          </p:cNvSpPr>
          <p:nvPr>
            <p:ph type="body" sz="quarter" idx="11"/>
          </p:nvPr>
        </p:nvSpPr>
        <p:spPr>
          <a:xfrm>
            <a:off x="0" y="1591817"/>
            <a:ext cx="7118653" cy="4480714"/>
          </a:xfrm>
        </p:spPr>
        <p:txBody>
          <a:bodyPr/>
          <a:lstStyle/>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Key Ideas:</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Create a stream processing model similar to batch processing model</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Express streaming computation as standard batch-like query as on a static table … Spark runs it as an incremental query on the unbounded input table</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Treat a live data stream as a table that is being continuously appended</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Developer writes simple queries … and Spark Streaming continuously updates the answer.</a:t>
            </a:r>
          </a:p>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Runs on Spark SQL. Uses the Spark SQL </a:t>
            </a:r>
            <a:r>
              <a:rPr lang="en-US" sz="1800">
                <a:solidFill>
                  <a:schemeClr val="accent5"/>
                </a:solidFill>
                <a:latin typeface="Segoe UI Semilight" panose="020B0402040204020203" pitchFamily="34" charset="0"/>
                <a:hlinkClick r:id="rId3"/>
              </a:rPr>
              <a:t>Dataset/DataFrame </a:t>
            </a:r>
            <a:r>
              <a:rPr lang="en-US" sz="1800">
                <a:solidFill>
                  <a:schemeClr val="accent5"/>
                </a:solidFill>
                <a:latin typeface="Segoe UI Semilight" panose="020B0402040204020203" pitchFamily="34" charset="0"/>
              </a:rPr>
              <a:t>API used for batch processing of static data.</a:t>
            </a:r>
          </a:p>
          <a:p>
            <a:pPr marL="572581" lvl="1" indent="-274320">
              <a:lnSpc>
                <a:spcPts val="2255"/>
              </a:lnSpc>
              <a:spcBef>
                <a:spcPts val="0"/>
              </a:spcBef>
              <a:spcAft>
                <a:spcPts val="600"/>
              </a:spcAft>
              <a:buClr>
                <a:schemeClr val="accent1"/>
              </a:buClr>
              <a:buFont typeface="Wingdings" panose="05000000000000000000" pitchFamily="2" charset="2"/>
              <a:buChar char="§"/>
            </a:pPr>
            <a:endParaRPr lang="en-US" sz="1800">
              <a:solidFill>
                <a:schemeClr val="accent5"/>
              </a:solidFill>
              <a:latin typeface="Segoe UI Semilight" panose="020B0402040204020203" pitchFamily="34" charset="0"/>
            </a:endParaRPr>
          </a:p>
        </p:txBody>
      </p:sp>
      <p:grpSp>
        <p:nvGrpSpPr>
          <p:cNvPr id="4" name="Group 3">
            <a:extLst>
              <a:ext uri="{FF2B5EF4-FFF2-40B4-BE49-F238E27FC236}">
                <a16:creationId xmlns:a16="http://schemas.microsoft.com/office/drawing/2014/main" id="{527E3E33-4395-46A4-A2F0-531D5282908E}"/>
              </a:ext>
            </a:extLst>
          </p:cNvPr>
          <p:cNvGrpSpPr/>
          <p:nvPr/>
        </p:nvGrpSpPr>
        <p:grpSpPr>
          <a:xfrm>
            <a:off x="7421563" y="1591817"/>
            <a:ext cx="4374403" cy="4993688"/>
            <a:chOff x="7435272" y="1333494"/>
            <a:chExt cx="4852410" cy="5526410"/>
          </a:xfrm>
        </p:grpSpPr>
        <p:pic>
          <p:nvPicPr>
            <p:cNvPr id="2" name="Picture 1">
              <a:extLst>
                <a:ext uri="{FF2B5EF4-FFF2-40B4-BE49-F238E27FC236}">
                  <a16:creationId xmlns:a16="http://schemas.microsoft.com/office/drawing/2014/main" id="{3001E807-7898-4E7D-A538-DBD27BB9A068}"/>
                </a:ext>
              </a:extLst>
            </p:cNvPr>
            <p:cNvPicPr>
              <a:picLocks noChangeAspect="1"/>
            </p:cNvPicPr>
            <p:nvPr/>
          </p:nvPicPr>
          <p:blipFill>
            <a:blip r:embed="rId4"/>
            <a:stretch>
              <a:fillRect/>
            </a:stretch>
          </p:blipFill>
          <p:spPr>
            <a:xfrm>
              <a:off x="7435272" y="3921187"/>
              <a:ext cx="4852410" cy="2938717"/>
            </a:xfrm>
            <a:prstGeom prst="rect">
              <a:avLst/>
            </a:prstGeom>
            <a:ln>
              <a:solidFill>
                <a:schemeClr val="bg2">
                  <a:lumMod val="90000"/>
                </a:schemeClr>
              </a:solidFill>
            </a:ln>
          </p:spPr>
        </p:pic>
        <p:pic>
          <p:nvPicPr>
            <p:cNvPr id="3" name="Picture 2">
              <a:extLst>
                <a:ext uri="{FF2B5EF4-FFF2-40B4-BE49-F238E27FC236}">
                  <a16:creationId xmlns:a16="http://schemas.microsoft.com/office/drawing/2014/main" id="{BA7775F8-D368-4E83-B0FE-E7D2CCC6D337}"/>
                </a:ext>
              </a:extLst>
            </p:cNvPr>
            <p:cNvPicPr>
              <a:picLocks noChangeAspect="1"/>
            </p:cNvPicPr>
            <p:nvPr/>
          </p:nvPicPr>
          <p:blipFill>
            <a:blip r:embed="rId5"/>
            <a:stretch>
              <a:fillRect/>
            </a:stretch>
          </p:blipFill>
          <p:spPr>
            <a:xfrm>
              <a:off x="7435273" y="1333494"/>
              <a:ext cx="4852409" cy="2541513"/>
            </a:xfrm>
            <a:prstGeom prst="rect">
              <a:avLst/>
            </a:prstGeom>
            <a:ln>
              <a:solidFill>
                <a:schemeClr val="bg2">
                  <a:lumMod val="90000"/>
                </a:schemeClr>
              </a:solidFill>
            </a:ln>
          </p:spPr>
        </p:pic>
      </p:grpSp>
      <p:sp>
        <p:nvSpPr>
          <p:cNvPr id="7" name="TextBox 6">
            <a:extLst>
              <a:ext uri="{FF2B5EF4-FFF2-40B4-BE49-F238E27FC236}">
                <a16:creationId xmlns:a16="http://schemas.microsoft.com/office/drawing/2014/main" id="{EF92A4F1-BEC7-458F-A90B-2F013EB14861}"/>
              </a:ext>
            </a:extLst>
          </p:cNvPr>
          <p:cNvSpPr txBox="1"/>
          <p:nvPr/>
        </p:nvSpPr>
        <p:spPr>
          <a:xfrm>
            <a:off x="338041" y="928831"/>
            <a:ext cx="11743165" cy="461665"/>
          </a:xfrm>
          <a:prstGeom prst="rect">
            <a:avLst/>
          </a:prstGeom>
        </p:spPr>
        <p:txBody>
          <a:bodyPr vert="horz" wrap="square" lIns="146304" tIns="91440" rIns="146304" bIns="91440" rtlCol="0" anchor="ctr">
            <a:spAutoFit/>
          </a:bodyPr>
          <a:lstStyle>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indent="0" defTabSz="914016" fontAlgn="auto">
              <a:lnSpc>
                <a:spcPct val="90000"/>
              </a:lnSpc>
              <a:spcBef>
                <a:spcPct val="20000"/>
              </a:spcBef>
              <a:spcAft>
                <a:spcPts val="0"/>
              </a:spcAft>
              <a:buClrTx/>
              <a:buSzPct val="90000"/>
              <a:buFont typeface="Arial" pitchFamily="34" charset="0"/>
              <a:buNone/>
              <a:tabLst/>
              <a:defRPr sz="2353" spc="0" baseline="0">
                <a:gradFill>
                  <a:gsLst>
                    <a:gs pos="1250">
                      <a:schemeClr val="tx1"/>
                    </a:gs>
                    <a:gs pos="100000">
                      <a:schemeClr val="tx1"/>
                    </a:gs>
                  </a:gsLst>
                  <a:lin ang="5400000" scaled="0"/>
                </a:gra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algn="ctr"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Built on Spark SQL, Structure Streaming treats Streams as Unbounded Tables</a:t>
            </a:r>
          </a:p>
        </p:txBody>
      </p:sp>
    </p:spTree>
    <p:extLst>
      <p:ext uri="{BB962C8B-B14F-4D97-AF65-F5344CB8AC3E}">
        <p14:creationId xmlns:p14="http://schemas.microsoft.com/office/powerpoint/2010/main" val="94989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Spark Streaming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Azure Databricks Spark Streaming can be a good option</a:t>
            </a:r>
          </a:p>
        </p:txBody>
      </p:sp>
      <p:graphicFrame>
        <p:nvGraphicFramePr>
          <p:cNvPr id="6" name="Table 5">
            <a:extLst>
              <a:ext uri="{FF2B5EF4-FFF2-40B4-BE49-F238E27FC236}">
                <a16:creationId xmlns:a16="http://schemas.microsoft.com/office/drawing/2014/main" id="{C2CDBEA0-CBAE-4F13-8EA2-17B835F0BDE1}"/>
              </a:ext>
            </a:extLst>
          </p:cNvPr>
          <p:cNvGraphicFramePr>
            <a:graphicFrameLocks noGrp="1"/>
          </p:cNvGraphicFramePr>
          <p:nvPr>
            <p:extLst/>
          </p:nvPr>
        </p:nvGraphicFramePr>
        <p:xfrm>
          <a:off x="555998" y="1576169"/>
          <a:ext cx="11159751" cy="4718834"/>
        </p:xfrm>
        <a:graphic>
          <a:graphicData uri="http://schemas.openxmlformats.org/drawingml/2006/table">
            <a:tbl>
              <a:tblPr firstRow="1" bandRow="1">
                <a:tableStyleId>{5C22544A-7EE6-4342-B048-85BDC9FD1C3A}</a:tableStyleId>
              </a:tblPr>
              <a:tblGrid>
                <a:gridCol w="3549277">
                  <a:extLst>
                    <a:ext uri="{9D8B030D-6E8A-4147-A177-3AD203B41FA5}">
                      <a16:colId xmlns:a16="http://schemas.microsoft.com/office/drawing/2014/main" val="3272501966"/>
                    </a:ext>
                  </a:extLst>
                </a:gridCol>
                <a:gridCol w="7610474">
                  <a:extLst>
                    <a:ext uri="{9D8B030D-6E8A-4147-A177-3AD203B41FA5}">
                      <a16:colId xmlns:a16="http://schemas.microsoft.com/office/drawing/2014/main" val="2459301866"/>
                    </a:ext>
                  </a:extLst>
                </a:gridCol>
              </a:tblGrid>
              <a:tr h="330315">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55008">
                <a:tc>
                  <a:txBody>
                    <a:bodyPr/>
                    <a:lstStyle/>
                    <a:p>
                      <a:pPr marL="0" algn="l" defTabSz="914192" rtl="0" eaLnBrk="1" latinLnBrk="0" hangingPunct="1"/>
                      <a:r>
                        <a:rPr lang="en-US" sz="1600" kern="1200">
                          <a:solidFill>
                            <a:schemeClr val="dk1"/>
                          </a:solidFill>
                          <a:latin typeface="Segoe UI Semilight" panose="020B0402040204020203" pitchFamily="34" charset="0"/>
                          <a:ea typeface="+mn-ea"/>
                          <a:cs typeface="Segoe UI Semilight" panose="020B0402040204020203" pitchFamily="34" charset="0"/>
                        </a:rPr>
                        <a:t>A Hybrid, multi-cloud solution</a:t>
                      </a:r>
                    </a:p>
                  </a:txBody>
                  <a:tcPr anchor="ctr"/>
                </a:tc>
                <a:tc>
                  <a:txBody>
                    <a:bodyPr/>
                    <a:lstStyle/>
                    <a:p>
                      <a:r>
                        <a:rPr lang="en-US" sz="1600">
                          <a:latin typeface="Segoe UI Semilight" panose="020B0402040204020203" pitchFamily="34" charset="0"/>
                          <a:cs typeface="Segoe UI Semilight" panose="020B0402040204020203" pitchFamily="34" charset="0"/>
                        </a:rPr>
                        <a:t>Spark Streaming in available as a managed service on Azure (Azure Databricks and Spark on HDInsight), on AWS,  on Google Cloud Service and on-premises.</a:t>
                      </a:r>
                    </a:p>
                  </a:txBody>
                  <a:tcPr anchor="ctr"/>
                </a:tc>
                <a:extLst>
                  <a:ext uri="{0D108BD9-81ED-4DB2-BD59-A6C34878D82A}">
                    <a16:rowId xmlns:a16="http://schemas.microsoft.com/office/drawing/2014/main" val="1212888764"/>
                  </a:ext>
                </a:extLst>
              </a:tr>
              <a:tr h="494185">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latin typeface="Segoe UI Semilight" panose="020B0402040204020203" pitchFamily="34" charset="0"/>
                          <a:cs typeface="Segoe UI Semilight" panose="020B0402040204020203" pitchFamily="34" charset="0"/>
                        </a:rPr>
                        <a:t>A open-source solution</a:t>
                      </a:r>
                    </a:p>
                  </a:txBody>
                  <a:tcPr anchor="ctr"/>
                </a:tc>
                <a:tc>
                  <a:txBody>
                    <a:bodyPr/>
                    <a:lstStyle/>
                    <a:p>
                      <a:r>
                        <a:rPr lang="en-US" sz="1600">
                          <a:latin typeface="Segoe UI Semilight" panose="020B0402040204020203" pitchFamily="34" charset="0"/>
                          <a:cs typeface="Segoe UI Semilight" panose="020B0402040204020203" pitchFamily="34" charset="0"/>
                        </a:rPr>
                        <a:t>Apache Spark is open-sourced and licensed under Apache License 2.0.</a:t>
                      </a:r>
                    </a:p>
                  </a:txBody>
                  <a:tcPr anchor="ctr"/>
                </a:tc>
                <a:extLst>
                  <a:ext uri="{0D108BD9-81ED-4DB2-BD59-A6C34878D82A}">
                    <a16:rowId xmlns:a16="http://schemas.microsoft.com/office/drawing/2014/main" val="3773402847"/>
                  </a:ext>
                </a:extLst>
              </a:tr>
              <a:tr h="754207">
                <a:tc>
                  <a:txBody>
                    <a:bodyPr/>
                    <a:lstStyle/>
                    <a:p>
                      <a:r>
                        <a:rPr lang="en-US" sz="1600">
                          <a:latin typeface="Segoe UI Semilight" panose="020B0402040204020203" pitchFamily="34" charset="0"/>
                          <a:cs typeface="Segoe UI Semilight" panose="020B0402040204020203" pitchFamily="34" charset="0"/>
                        </a:rPr>
                        <a:t>A uniform integrated API and programming model</a:t>
                      </a:r>
                    </a:p>
                  </a:txBody>
                  <a:tcPr anchor="ctr"/>
                </a:tc>
                <a:tc>
                  <a:txBody>
                    <a:bodyPr/>
                    <a:lstStyle/>
                    <a:p>
                      <a:r>
                        <a:rPr lang="en-US" sz="1600">
                          <a:latin typeface="Segoe UI Semilight" panose="020B0402040204020203" pitchFamily="34" charset="0"/>
                          <a:cs typeface="Segoe UI Semilight" panose="020B0402040204020203" pitchFamily="34" charset="0"/>
                        </a:rPr>
                        <a:t>Spark is unique in that provides an uniform, consistent API for  batch processing, interactive queries, machine learning and stream analytics. </a:t>
                      </a:r>
                    </a:p>
                  </a:txBody>
                  <a:tcPr anchor="ctr"/>
                </a:tc>
                <a:extLst>
                  <a:ext uri="{0D108BD9-81ED-4DB2-BD59-A6C34878D82A}">
                    <a16:rowId xmlns:a16="http://schemas.microsoft.com/office/drawing/2014/main" val="3622420946"/>
                  </a:ext>
                </a:extLst>
              </a:tr>
              <a:tr h="632724">
                <a:tc>
                  <a:txBody>
                    <a:bodyPr/>
                    <a:lstStyle/>
                    <a:p>
                      <a:r>
                        <a:rPr lang="en-US" sz="1600">
                          <a:latin typeface="Segoe UI Semilight" panose="020B0402040204020203" pitchFamily="34" charset="0"/>
                          <a:cs typeface="Segoe UI Semilight" panose="020B0402040204020203" pitchFamily="34" charset="0"/>
                        </a:rPr>
                        <a:t>Windowing Support</a:t>
                      </a:r>
                    </a:p>
                  </a:txBody>
                  <a:tcPr anchor="ctr"/>
                </a:tc>
                <a:tc>
                  <a:txBody>
                    <a:bodyPr/>
                    <a:lstStyle/>
                    <a:p>
                      <a:r>
                        <a:rPr lang="en-US" sz="1600">
                          <a:latin typeface="Segoe UI Semilight" panose="020B0402040204020203" pitchFamily="34" charset="0"/>
                          <a:cs typeface="Segoe UI Semilight" panose="020B0402040204020203" pitchFamily="34" charset="0"/>
                        </a:rPr>
                        <a:t>Spark Streaming also provides windowed computations, which allow you to apply transformations over a sliding window of data.  Has Join operation over windows.</a:t>
                      </a:r>
                    </a:p>
                  </a:txBody>
                  <a:tcPr anchor="ctr"/>
                </a:tc>
                <a:extLst>
                  <a:ext uri="{0D108BD9-81ED-4DB2-BD59-A6C34878D82A}">
                    <a16:rowId xmlns:a16="http://schemas.microsoft.com/office/drawing/2014/main" val="2300411050"/>
                  </a:ext>
                </a:extLst>
              </a:tr>
              <a:tr h="632724">
                <a:tc>
                  <a:txBody>
                    <a:bodyPr/>
                    <a:lstStyle/>
                    <a:p>
                      <a:r>
                        <a:rPr lang="en-US" sz="1600">
                          <a:latin typeface="Segoe UI Semilight" panose="020B0402040204020203" pitchFamily="34" charset="0"/>
                          <a:cs typeface="Segoe UI Semilight" panose="020B0402040204020203" pitchFamily="34" charset="0"/>
                        </a:rPr>
                        <a:t>Query Language</a:t>
                      </a:r>
                    </a:p>
                  </a:txBody>
                  <a:tcPr anchor="ctr"/>
                </a:tc>
                <a:tc>
                  <a:txBody>
                    <a:bodyPr/>
                    <a:lstStyle/>
                    <a:p>
                      <a:r>
                        <a:rPr lang="en-US" sz="1600">
                          <a:latin typeface="Segoe UI Semilight" panose="020B0402040204020203" pitchFamily="34" charset="0"/>
                          <a:cs typeface="Segoe UI Semilight" panose="020B0402040204020203" pitchFamily="34" charset="0"/>
                        </a:rPr>
                        <a:t>You can use </a:t>
                      </a:r>
                      <a:r>
                        <a:rPr lang="en-US" sz="1600" err="1">
                          <a:latin typeface="Segoe UI Semilight" panose="020B0402040204020203" pitchFamily="34" charset="0"/>
                          <a:cs typeface="Segoe UI Semilight" panose="020B0402040204020203" pitchFamily="34" charset="0"/>
                        </a:rPr>
                        <a:t>DataFrames</a:t>
                      </a:r>
                      <a:r>
                        <a:rPr lang="en-US" sz="1600">
                          <a:latin typeface="Segoe UI Semilight" panose="020B0402040204020203" pitchFamily="34" charset="0"/>
                          <a:cs typeface="Segoe UI Semilight" panose="020B0402040204020203" pitchFamily="34" charset="0"/>
                        </a:rPr>
                        <a:t> and SQL operations on streaming data.</a:t>
                      </a:r>
                    </a:p>
                  </a:txBody>
                  <a:tcPr anchor="ctr"/>
                </a:tc>
                <a:extLst>
                  <a:ext uri="{0D108BD9-81ED-4DB2-BD59-A6C34878D82A}">
                    <a16:rowId xmlns:a16="http://schemas.microsoft.com/office/drawing/2014/main" val="48780883"/>
                  </a:ext>
                </a:extLst>
              </a:tr>
              <a:tr h="632724">
                <a:tc>
                  <a:txBody>
                    <a:bodyPr/>
                    <a:lstStyle/>
                    <a:p>
                      <a:r>
                        <a:rPr lang="en-US" sz="1600">
                          <a:latin typeface="Segoe UI Semilight" panose="020B0402040204020203" pitchFamily="34" charset="0"/>
                          <a:cs typeface="Segoe UI Semilight" panose="020B0402040204020203" pitchFamily="34" charset="0"/>
                        </a:rPr>
                        <a:t>To program in Java, Scala and Python</a:t>
                      </a:r>
                    </a:p>
                  </a:txBody>
                  <a:tcPr anchor="ctr"/>
                </a:tc>
                <a:tc>
                  <a:txBody>
                    <a:bodyPr/>
                    <a:lstStyle/>
                    <a:p>
                      <a:r>
                        <a:rPr lang="en-US" sz="1600">
                          <a:latin typeface="Segoe UI Semilight" panose="020B0402040204020203" pitchFamily="34" charset="0"/>
                          <a:cs typeface="Segoe UI Semilight" panose="020B0402040204020203" pitchFamily="34" charset="0"/>
                        </a:rPr>
                        <a:t>These are the preferred languages for Spark Streaming. </a:t>
                      </a:r>
                    </a:p>
                  </a:txBody>
                  <a:tcPr anchor="ctr"/>
                </a:tc>
                <a:extLst>
                  <a:ext uri="{0D108BD9-81ED-4DB2-BD59-A6C34878D82A}">
                    <a16:rowId xmlns:a16="http://schemas.microsoft.com/office/drawing/2014/main" val="3784778137"/>
                  </a:ext>
                </a:extLst>
              </a:tr>
              <a:tr h="632724">
                <a:tc>
                  <a:txBody>
                    <a:bodyPr/>
                    <a:lstStyle/>
                    <a:p>
                      <a:r>
                        <a:rPr lang="en-US" sz="1600">
                          <a:latin typeface="Segoe UI Semilight" panose="020B0402040204020203" pitchFamily="34" charset="0"/>
                          <a:cs typeface="Segoe UI Semilight" panose="020B0402040204020203" pitchFamily="34" charset="0"/>
                        </a:rPr>
                        <a:t>To integrate easily with Apache Kafka.</a:t>
                      </a:r>
                    </a:p>
                  </a:txBody>
                  <a:tcPr anchor="ctr"/>
                </a:tc>
                <a:tc>
                  <a:txBody>
                    <a:bodyPr/>
                    <a:lstStyle/>
                    <a:p>
                      <a:r>
                        <a:rPr lang="en-US" sz="1600" dirty="0">
                          <a:latin typeface="Segoe UI Semilight" panose="020B0402040204020203" pitchFamily="34" charset="0"/>
                          <a:cs typeface="Segoe UI Semilight" panose="020B0402040204020203" pitchFamily="34" charset="0"/>
                        </a:rPr>
                        <a:t>Apache Kafka + Apache Spark Streaming” is a commonly deployed combination. Azure Databricks integrates easily with Apache Kafka. [Samples are provided].</a:t>
                      </a:r>
                    </a:p>
                  </a:txBody>
                  <a:tcPr anchor="ctr"/>
                </a:tc>
                <a:extLst>
                  <a:ext uri="{0D108BD9-81ED-4DB2-BD59-A6C34878D82A}">
                    <a16:rowId xmlns:a16="http://schemas.microsoft.com/office/drawing/2014/main" val="1932757016"/>
                  </a:ext>
                </a:extLst>
              </a:tr>
            </a:tbl>
          </a:graphicData>
        </a:graphic>
      </p:graphicFrame>
    </p:spTree>
    <p:extLst>
      <p:ext uri="{BB962C8B-B14F-4D97-AF65-F5344CB8AC3E}">
        <p14:creationId xmlns:p14="http://schemas.microsoft.com/office/powerpoint/2010/main" val="331440403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E95316-EBB2-42AB-8156-59F92CD0E715}"/>
              </a:ext>
            </a:extLst>
          </p:cNvPr>
          <p:cNvSpPr>
            <a:spLocks noGrp="1"/>
          </p:cNvSpPr>
          <p:nvPr>
            <p:ph type="title"/>
          </p:nvPr>
        </p:nvSpPr>
        <p:spPr>
          <a:xfrm>
            <a:off x="387936" y="2891406"/>
            <a:ext cx="11655840" cy="899665"/>
          </a:xfrm>
        </p:spPr>
        <p:txBody>
          <a:bodyPr/>
          <a:lstStyle/>
          <a:p>
            <a:r>
              <a:rPr lang="en-US"/>
              <a:t>Apache Storm on HDInsight</a:t>
            </a:r>
          </a:p>
        </p:txBody>
      </p:sp>
    </p:spTree>
    <p:extLst>
      <p:ext uri="{BB962C8B-B14F-4D97-AF65-F5344CB8AC3E}">
        <p14:creationId xmlns:p14="http://schemas.microsoft.com/office/powerpoint/2010/main" val="207658294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7B6FA5F4-4172-4EEF-B2DA-AE8C695F7189}"/>
              </a:ext>
            </a:extLst>
          </p:cNvPr>
          <p:cNvSpPr/>
          <p:nvPr/>
        </p:nvSpPr>
        <p:spPr bwMode="auto">
          <a:xfrm>
            <a:off x="5073889" y="3183210"/>
            <a:ext cx="2206165" cy="1087786"/>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Apache Storm on HDInsight</a:t>
            </a:r>
          </a:p>
        </p:txBody>
      </p:sp>
      <p:sp>
        <p:nvSpPr>
          <p:cNvPr id="7" name="Text Placeholder 6">
            <a:extLst>
              <a:ext uri="{FF2B5EF4-FFF2-40B4-BE49-F238E27FC236}">
                <a16:creationId xmlns:a16="http://schemas.microsoft.com/office/drawing/2014/main" id="{8B917828-5055-450D-B51B-FBA27ACE0306}"/>
              </a:ext>
            </a:extLst>
          </p:cNvPr>
          <p:cNvSpPr>
            <a:spLocks noGrp="1"/>
          </p:cNvSpPr>
          <p:nvPr>
            <p:ph type="body" sz="quarter" idx="11"/>
          </p:nvPr>
        </p:nvSpPr>
        <p:spPr>
          <a:xfrm>
            <a:off x="327601" y="942696"/>
            <a:ext cx="11655078" cy="561290"/>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Apache Storm offered as a managed service on Azure HDInsight</a:t>
            </a:r>
          </a:p>
        </p:txBody>
      </p:sp>
      <p:grpSp>
        <p:nvGrpSpPr>
          <p:cNvPr id="95263" name="Group 95262"/>
          <p:cNvGrpSpPr/>
          <p:nvPr/>
        </p:nvGrpSpPr>
        <p:grpSpPr>
          <a:xfrm>
            <a:off x="708694" y="3323712"/>
            <a:ext cx="3755641" cy="806782"/>
            <a:chOff x="562470" y="4354538"/>
            <a:chExt cx="3830949" cy="822960"/>
          </a:xfrm>
        </p:grpSpPr>
        <p:grpSp>
          <p:nvGrpSpPr>
            <p:cNvPr id="17" name="Group 16"/>
            <p:cNvGrpSpPr/>
            <p:nvPr/>
          </p:nvGrpSpPr>
          <p:grpSpPr>
            <a:xfrm>
              <a:off x="562470" y="4452053"/>
              <a:ext cx="790452" cy="627930"/>
              <a:chOff x="7540795" y="3461097"/>
              <a:chExt cx="820539" cy="651831"/>
            </a:xfrm>
            <a:solidFill>
              <a:schemeClr val="accent3"/>
            </a:solidFill>
          </p:grpSpPr>
          <p:grpSp>
            <p:nvGrpSpPr>
              <p:cNvPr id="18" name="Group 17"/>
              <p:cNvGrpSpPr/>
              <p:nvPr/>
            </p:nvGrpSpPr>
            <p:grpSpPr>
              <a:xfrm rot="10800000">
                <a:off x="7540795" y="3783299"/>
                <a:ext cx="641547" cy="329629"/>
                <a:chOff x="7719787" y="2907854"/>
                <a:chExt cx="641547" cy="329629"/>
              </a:xfrm>
              <a:grpFill/>
            </p:grpSpPr>
            <p:sp>
              <p:nvSpPr>
                <p:cNvPr id="24" name="Freeform 8"/>
                <p:cNvSpPr>
                  <a:spLocks/>
                </p:cNvSpPr>
                <p:nvPr/>
              </p:nvSpPr>
              <p:spPr bwMode="auto">
                <a:xfrm>
                  <a:off x="8055009" y="2907854"/>
                  <a:ext cx="306325" cy="299861"/>
                </a:xfrm>
                <a:custGeom>
                  <a:avLst/>
                  <a:gdLst>
                    <a:gd name="T0" fmla="*/ 100 w 100"/>
                    <a:gd name="T1" fmla="*/ 0 h 98"/>
                    <a:gd name="T2" fmla="*/ 16 w 100"/>
                    <a:gd name="T3" fmla="*/ 13 h 98"/>
                    <a:gd name="T4" fmla="*/ 41 w 100"/>
                    <a:gd name="T5" fmla="*/ 39 h 98"/>
                    <a:gd name="T6" fmla="*/ 41 w 100"/>
                    <a:gd name="T7" fmla="*/ 39 h 98"/>
                    <a:gd name="T8" fmla="*/ 6 w 100"/>
                    <a:gd name="T9" fmla="*/ 75 h 98"/>
                    <a:gd name="T10" fmla="*/ 6 w 100"/>
                    <a:gd name="T11" fmla="*/ 94 h 98"/>
                    <a:gd name="T12" fmla="*/ 16 w 100"/>
                    <a:gd name="T13" fmla="*/ 98 h 98"/>
                    <a:gd name="T14" fmla="*/ 25 w 100"/>
                    <a:gd name="T15" fmla="*/ 94 h 98"/>
                    <a:gd name="T16" fmla="*/ 61 w 100"/>
                    <a:gd name="T17" fmla="*/ 59 h 98"/>
                    <a:gd name="T18" fmla="*/ 61 w 100"/>
                    <a:gd name="T19" fmla="*/ 59 h 98"/>
                    <a:gd name="T20" fmla="*/ 87 w 100"/>
                    <a:gd name="T21" fmla="*/ 84 h 98"/>
                    <a:gd name="T22" fmla="*/ 100 w 100"/>
                    <a:gd name="T2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8">
                      <a:moveTo>
                        <a:pt x="100" y="0"/>
                      </a:moveTo>
                      <a:cubicBezTo>
                        <a:pt x="16" y="13"/>
                        <a:pt x="16" y="13"/>
                        <a:pt x="16" y="13"/>
                      </a:cubicBezTo>
                      <a:cubicBezTo>
                        <a:pt x="41" y="39"/>
                        <a:pt x="41" y="39"/>
                        <a:pt x="41" y="39"/>
                      </a:cubicBezTo>
                      <a:cubicBezTo>
                        <a:pt x="41" y="39"/>
                        <a:pt x="41" y="39"/>
                        <a:pt x="41" y="39"/>
                      </a:cubicBezTo>
                      <a:cubicBezTo>
                        <a:pt x="6" y="75"/>
                        <a:pt x="6" y="75"/>
                        <a:pt x="6" y="75"/>
                      </a:cubicBezTo>
                      <a:cubicBezTo>
                        <a:pt x="0" y="80"/>
                        <a:pt x="0" y="89"/>
                        <a:pt x="6" y="94"/>
                      </a:cubicBezTo>
                      <a:cubicBezTo>
                        <a:pt x="8" y="97"/>
                        <a:pt x="12" y="98"/>
                        <a:pt x="16" y="98"/>
                      </a:cubicBezTo>
                      <a:cubicBezTo>
                        <a:pt x="19" y="98"/>
                        <a:pt x="23" y="97"/>
                        <a:pt x="25" y="94"/>
                      </a:cubicBezTo>
                      <a:cubicBezTo>
                        <a:pt x="61" y="59"/>
                        <a:pt x="61" y="59"/>
                        <a:pt x="61" y="59"/>
                      </a:cubicBezTo>
                      <a:cubicBezTo>
                        <a:pt x="61" y="59"/>
                        <a:pt x="61" y="59"/>
                        <a:pt x="61" y="59"/>
                      </a:cubicBezTo>
                      <a:cubicBezTo>
                        <a:pt x="87" y="84"/>
                        <a:pt x="87" y="84"/>
                        <a:pt x="87" y="84"/>
                      </a:cubicBezTo>
                      <a:lnTo>
                        <a:pt x="10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5" name="Rectangle 9"/>
                <p:cNvSpPr>
                  <a:spLocks noChangeArrowheads="1"/>
                </p:cNvSpPr>
                <p:nvPr/>
              </p:nvSpPr>
              <p:spPr bwMode="auto">
                <a:xfrm>
                  <a:off x="7891463" y="3122410"/>
                  <a:ext cx="212661"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6" name="Rectangle 9"/>
                <p:cNvSpPr>
                  <a:spLocks noChangeArrowheads="1"/>
                </p:cNvSpPr>
                <p:nvPr/>
              </p:nvSpPr>
              <p:spPr bwMode="auto">
                <a:xfrm>
                  <a:off x="7719787" y="3152178"/>
                  <a:ext cx="27432"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7" name="Rectangle 9"/>
                <p:cNvSpPr>
                  <a:spLocks noChangeArrowheads="1"/>
                </p:cNvSpPr>
                <p:nvPr/>
              </p:nvSpPr>
              <p:spPr bwMode="auto">
                <a:xfrm>
                  <a:off x="7832804" y="3122410"/>
                  <a:ext cx="45719"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grpSp>
          <p:grpSp>
            <p:nvGrpSpPr>
              <p:cNvPr id="19" name="Group 18"/>
              <p:cNvGrpSpPr/>
              <p:nvPr/>
            </p:nvGrpSpPr>
            <p:grpSpPr>
              <a:xfrm>
                <a:off x="7792432" y="3461097"/>
                <a:ext cx="568902" cy="299861"/>
                <a:chOff x="7792432" y="3461097"/>
                <a:chExt cx="568902" cy="299861"/>
              </a:xfrm>
              <a:grpFill/>
            </p:grpSpPr>
            <p:sp>
              <p:nvSpPr>
                <p:cNvPr id="20" name="Freeform 8"/>
                <p:cNvSpPr>
                  <a:spLocks/>
                </p:cNvSpPr>
                <p:nvPr/>
              </p:nvSpPr>
              <p:spPr bwMode="auto">
                <a:xfrm>
                  <a:off x="8055009" y="3461097"/>
                  <a:ext cx="306325" cy="299861"/>
                </a:xfrm>
                <a:custGeom>
                  <a:avLst/>
                  <a:gdLst>
                    <a:gd name="T0" fmla="*/ 100 w 100"/>
                    <a:gd name="T1" fmla="*/ 0 h 98"/>
                    <a:gd name="T2" fmla="*/ 16 w 100"/>
                    <a:gd name="T3" fmla="*/ 13 h 98"/>
                    <a:gd name="T4" fmla="*/ 41 w 100"/>
                    <a:gd name="T5" fmla="*/ 39 h 98"/>
                    <a:gd name="T6" fmla="*/ 41 w 100"/>
                    <a:gd name="T7" fmla="*/ 39 h 98"/>
                    <a:gd name="T8" fmla="*/ 6 w 100"/>
                    <a:gd name="T9" fmla="*/ 75 h 98"/>
                    <a:gd name="T10" fmla="*/ 6 w 100"/>
                    <a:gd name="T11" fmla="*/ 94 h 98"/>
                    <a:gd name="T12" fmla="*/ 16 w 100"/>
                    <a:gd name="T13" fmla="*/ 98 h 98"/>
                    <a:gd name="T14" fmla="*/ 25 w 100"/>
                    <a:gd name="T15" fmla="*/ 94 h 98"/>
                    <a:gd name="T16" fmla="*/ 61 w 100"/>
                    <a:gd name="T17" fmla="*/ 59 h 98"/>
                    <a:gd name="T18" fmla="*/ 61 w 100"/>
                    <a:gd name="T19" fmla="*/ 59 h 98"/>
                    <a:gd name="T20" fmla="*/ 87 w 100"/>
                    <a:gd name="T21" fmla="*/ 84 h 98"/>
                    <a:gd name="T22" fmla="*/ 100 w 100"/>
                    <a:gd name="T2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8">
                      <a:moveTo>
                        <a:pt x="100" y="0"/>
                      </a:moveTo>
                      <a:cubicBezTo>
                        <a:pt x="16" y="13"/>
                        <a:pt x="16" y="13"/>
                        <a:pt x="16" y="13"/>
                      </a:cubicBezTo>
                      <a:cubicBezTo>
                        <a:pt x="41" y="39"/>
                        <a:pt x="41" y="39"/>
                        <a:pt x="41" y="39"/>
                      </a:cubicBezTo>
                      <a:cubicBezTo>
                        <a:pt x="41" y="39"/>
                        <a:pt x="41" y="39"/>
                        <a:pt x="41" y="39"/>
                      </a:cubicBezTo>
                      <a:cubicBezTo>
                        <a:pt x="6" y="75"/>
                        <a:pt x="6" y="75"/>
                        <a:pt x="6" y="75"/>
                      </a:cubicBezTo>
                      <a:cubicBezTo>
                        <a:pt x="0" y="80"/>
                        <a:pt x="0" y="89"/>
                        <a:pt x="6" y="94"/>
                      </a:cubicBezTo>
                      <a:cubicBezTo>
                        <a:pt x="8" y="97"/>
                        <a:pt x="12" y="98"/>
                        <a:pt x="16" y="98"/>
                      </a:cubicBezTo>
                      <a:cubicBezTo>
                        <a:pt x="19" y="98"/>
                        <a:pt x="23" y="97"/>
                        <a:pt x="25" y="94"/>
                      </a:cubicBezTo>
                      <a:cubicBezTo>
                        <a:pt x="61" y="59"/>
                        <a:pt x="61" y="59"/>
                        <a:pt x="61" y="59"/>
                      </a:cubicBezTo>
                      <a:cubicBezTo>
                        <a:pt x="61" y="59"/>
                        <a:pt x="61" y="59"/>
                        <a:pt x="61" y="59"/>
                      </a:cubicBezTo>
                      <a:cubicBezTo>
                        <a:pt x="87" y="84"/>
                        <a:pt x="87" y="84"/>
                        <a:pt x="87" y="84"/>
                      </a:cubicBezTo>
                      <a:lnTo>
                        <a:pt x="10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1" name="Rectangle 9"/>
                <p:cNvSpPr>
                  <a:spLocks noChangeArrowheads="1"/>
                </p:cNvSpPr>
                <p:nvPr/>
              </p:nvSpPr>
              <p:spPr bwMode="auto">
                <a:xfrm>
                  <a:off x="7891463" y="3675653"/>
                  <a:ext cx="212661"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2" name="Rectangle 9"/>
                <p:cNvSpPr>
                  <a:spLocks noChangeArrowheads="1"/>
                </p:cNvSpPr>
                <p:nvPr/>
              </p:nvSpPr>
              <p:spPr bwMode="auto">
                <a:xfrm>
                  <a:off x="7792432" y="3675653"/>
                  <a:ext cx="27432"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3" name="Rectangle 9"/>
                <p:cNvSpPr>
                  <a:spLocks noChangeArrowheads="1"/>
                </p:cNvSpPr>
                <p:nvPr/>
              </p:nvSpPr>
              <p:spPr bwMode="auto">
                <a:xfrm>
                  <a:off x="7832804" y="3675653"/>
                  <a:ext cx="45719"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grpSp>
        </p:grpSp>
        <p:sp>
          <p:nvSpPr>
            <p:cNvPr id="135" name="Rectangle 134"/>
            <p:cNvSpPr/>
            <p:nvPr/>
          </p:nvSpPr>
          <p:spPr>
            <a:xfrm>
              <a:off x="1556695" y="4354538"/>
              <a:ext cx="2836724"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Dynamically Scale-up and scale-down</a:t>
              </a:r>
            </a:p>
          </p:txBody>
        </p:sp>
        <p:cxnSp>
          <p:nvCxnSpPr>
            <p:cNvPr id="143" name="Straight Connector 142"/>
            <p:cNvCxnSpPr/>
            <p:nvPr/>
          </p:nvCxnSpPr>
          <p:spPr>
            <a:xfrm>
              <a:off x="1446745" y="4354538"/>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258" name="Group 95257"/>
          <p:cNvGrpSpPr/>
          <p:nvPr/>
        </p:nvGrpSpPr>
        <p:grpSpPr>
          <a:xfrm>
            <a:off x="8028042" y="3323712"/>
            <a:ext cx="3638377" cy="806782"/>
            <a:chOff x="6581553" y="1319537"/>
            <a:chExt cx="3711334" cy="822960"/>
          </a:xfrm>
        </p:grpSpPr>
        <p:sp>
          <p:nvSpPr>
            <p:cNvPr id="61" name="Freeform 60"/>
            <p:cNvSpPr/>
            <p:nvPr/>
          </p:nvSpPr>
          <p:spPr bwMode="auto">
            <a:xfrm>
              <a:off x="6581553" y="1383444"/>
              <a:ext cx="672723" cy="695147"/>
            </a:xfrm>
            <a:custGeom>
              <a:avLst/>
              <a:gdLst>
                <a:gd name="connsiteX0" fmla="*/ 8338 w 714379"/>
                <a:gd name="connsiteY0" fmla="*/ 571502 h 738191"/>
                <a:gd name="connsiteX1" fmla="*/ 84537 w 714379"/>
                <a:gd name="connsiteY1" fmla="*/ 571502 h 738191"/>
                <a:gd name="connsiteX2" fmla="*/ 92872 w 714379"/>
                <a:gd name="connsiteY2" fmla="*/ 579837 h 738191"/>
                <a:gd name="connsiteX3" fmla="*/ 92872 w 714379"/>
                <a:gd name="connsiteY3" fmla="*/ 645322 h 738191"/>
                <a:gd name="connsiteX4" fmla="*/ 621509 w 714379"/>
                <a:gd name="connsiteY4" fmla="*/ 645322 h 738191"/>
                <a:gd name="connsiteX5" fmla="*/ 621509 w 714379"/>
                <a:gd name="connsiteY5" fmla="*/ 579837 h 738191"/>
                <a:gd name="connsiteX6" fmla="*/ 629844 w 714379"/>
                <a:gd name="connsiteY6" fmla="*/ 571502 h 738191"/>
                <a:gd name="connsiteX7" fmla="*/ 706043 w 714379"/>
                <a:gd name="connsiteY7" fmla="*/ 571502 h 738191"/>
                <a:gd name="connsiteX8" fmla="*/ 714378 w 714379"/>
                <a:gd name="connsiteY8" fmla="*/ 579837 h 738191"/>
                <a:gd name="connsiteX9" fmla="*/ 714378 w 714379"/>
                <a:gd name="connsiteY9" fmla="*/ 651274 h 738191"/>
                <a:gd name="connsiteX10" fmla="*/ 714379 w 714379"/>
                <a:gd name="connsiteY10" fmla="*/ 651275 h 738191"/>
                <a:gd name="connsiteX11" fmla="*/ 714379 w 714379"/>
                <a:gd name="connsiteY11" fmla="*/ 732238 h 738191"/>
                <a:gd name="connsiteX12" fmla="*/ 708426 w 714379"/>
                <a:gd name="connsiteY12" fmla="*/ 738191 h 738191"/>
                <a:gd name="connsiteX13" fmla="*/ 5956 w 714379"/>
                <a:gd name="connsiteY13" fmla="*/ 738191 h 738191"/>
                <a:gd name="connsiteX14" fmla="*/ 2 w 714379"/>
                <a:gd name="connsiteY14" fmla="*/ 732238 h 738191"/>
                <a:gd name="connsiteX15" fmla="*/ 2 w 714379"/>
                <a:gd name="connsiteY15" fmla="*/ 651275 h 738191"/>
                <a:gd name="connsiteX16" fmla="*/ 3 w 714379"/>
                <a:gd name="connsiteY16" fmla="*/ 651274 h 738191"/>
                <a:gd name="connsiteX17" fmla="*/ 3 w 714379"/>
                <a:gd name="connsiteY17" fmla="*/ 579837 h 738191"/>
                <a:gd name="connsiteX18" fmla="*/ 8338 w 714379"/>
                <a:gd name="connsiteY18" fmla="*/ 571502 h 738191"/>
                <a:gd name="connsiteX19" fmla="*/ 158952 w 714379"/>
                <a:gd name="connsiteY19" fmla="*/ 471488 h 738191"/>
                <a:gd name="connsiteX20" fmla="*/ 262536 w 714379"/>
                <a:gd name="connsiteY20" fmla="*/ 471488 h 738191"/>
                <a:gd name="connsiteX21" fmla="*/ 270871 w 714379"/>
                <a:gd name="connsiteY21" fmla="*/ 479823 h 738191"/>
                <a:gd name="connsiteX22" fmla="*/ 270871 w 714379"/>
                <a:gd name="connsiteY22" fmla="*/ 556022 h 738191"/>
                <a:gd name="connsiteX23" fmla="*/ 262536 w 714379"/>
                <a:gd name="connsiteY23" fmla="*/ 564357 h 738191"/>
                <a:gd name="connsiteX24" fmla="*/ 158952 w 714379"/>
                <a:gd name="connsiteY24" fmla="*/ 564357 h 738191"/>
                <a:gd name="connsiteX25" fmla="*/ 150617 w 714379"/>
                <a:gd name="connsiteY25" fmla="*/ 556022 h 738191"/>
                <a:gd name="connsiteX26" fmla="*/ 150617 w 714379"/>
                <a:gd name="connsiteY26" fmla="*/ 479823 h 738191"/>
                <a:gd name="connsiteX27" fmla="*/ 158952 w 714379"/>
                <a:gd name="connsiteY27" fmla="*/ 471488 h 738191"/>
                <a:gd name="connsiteX28" fmla="*/ 331924 w 714379"/>
                <a:gd name="connsiteY28" fmla="*/ 400465 h 738191"/>
                <a:gd name="connsiteX29" fmla="*/ 435508 w 714379"/>
                <a:gd name="connsiteY29" fmla="*/ 400465 h 738191"/>
                <a:gd name="connsiteX30" fmla="*/ 443843 w 714379"/>
                <a:gd name="connsiteY30" fmla="*/ 408800 h 738191"/>
                <a:gd name="connsiteX31" fmla="*/ 443843 w 714379"/>
                <a:gd name="connsiteY31" fmla="*/ 484999 h 738191"/>
                <a:gd name="connsiteX32" fmla="*/ 435508 w 714379"/>
                <a:gd name="connsiteY32" fmla="*/ 493334 h 738191"/>
                <a:gd name="connsiteX33" fmla="*/ 331924 w 714379"/>
                <a:gd name="connsiteY33" fmla="*/ 493334 h 738191"/>
                <a:gd name="connsiteX34" fmla="*/ 323589 w 714379"/>
                <a:gd name="connsiteY34" fmla="*/ 484999 h 738191"/>
                <a:gd name="connsiteX35" fmla="*/ 323589 w 714379"/>
                <a:gd name="connsiteY35" fmla="*/ 408800 h 738191"/>
                <a:gd name="connsiteX36" fmla="*/ 331924 w 714379"/>
                <a:gd name="connsiteY36" fmla="*/ 400465 h 738191"/>
                <a:gd name="connsiteX37" fmla="*/ 158952 w 714379"/>
                <a:gd name="connsiteY37" fmla="*/ 322661 h 738191"/>
                <a:gd name="connsiteX38" fmla="*/ 262536 w 714379"/>
                <a:gd name="connsiteY38" fmla="*/ 322661 h 738191"/>
                <a:gd name="connsiteX39" fmla="*/ 270871 w 714379"/>
                <a:gd name="connsiteY39" fmla="*/ 330996 h 738191"/>
                <a:gd name="connsiteX40" fmla="*/ 270871 w 714379"/>
                <a:gd name="connsiteY40" fmla="*/ 407195 h 738191"/>
                <a:gd name="connsiteX41" fmla="*/ 262536 w 714379"/>
                <a:gd name="connsiteY41" fmla="*/ 415530 h 738191"/>
                <a:gd name="connsiteX42" fmla="*/ 158952 w 714379"/>
                <a:gd name="connsiteY42" fmla="*/ 415530 h 738191"/>
                <a:gd name="connsiteX43" fmla="*/ 150617 w 714379"/>
                <a:gd name="connsiteY43" fmla="*/ 407195 h 738191"/>
                <a:gd name="connsiteX44" fmla="*/ 150617 w 714379"/>
                <a:gd name="connsiteY44" fmla="*/ 330996 h 738191"/>
                <a:gd name="connsiteX45" fmla="*/ 158952 w 714379"/>
                <a:gd name="connsiteY45" fmla="*/ 322661 h 738191"/>
                <a:gd name="connsiteX46" fmla="*/ 505528 w 714379"/>
                <a:gd name="connsiteY46" fmla="*/ 322660 h 738191"/>
                <a:gd name="connsiteX47" fmla="*/ 609112 w 714379"/>
                <a:gd name="connsiteY47" fmla="*/ 322660 h 738191"/>
                <a:gd name="connsiteX48" fmla="*/ 617447 w 714379"/>
                <a:gd name="connsiteY48" fmla="*/ 330995 h 738191"/>
                <a:gd name="connsiteX49" fmla="*/ 617447 w 714379"/>
                <a:gd name="connsiteY49" fmla="*/ 407194 h 738191"/>
                <a:gd name="connsiteX50" fmla="*/ 609112 w 714379"/>
                <a:gd name="connsiteY50" fmla="*/ 415529 h 738191"/>
                <a:gd name="connsiteX51" fmla="*/ 505528 w 714379"/>
                <a:gd name="connsiteY51" fmla="*/ 415529 h 738191"/>
                <a:gd name="connsiteX52" fmla="*/ 497193 w 714379"/>
                <a:gd name="connsiteY52" fmla="*/ 407194 h 738191"/>
                <a:gd name="connsiteX53" fmla="*/ 497193 w 714379"/>
                <a:gd name="connsiteY53" fmla="*/ 330995 h 738191"/>
                <a:gd name="connsiteX54" fmla="*/ 505528 w 714379"/>
                <a:gd name="connsiteY54" fmla="*/ 322660 h 738191"/>
                <a:gd name="connsiteX55" fmla="*/ 332240 w 714379"/>
                <a:gd name="connsiteY55" fmla="*/ 249093 h 738191"/>
                <a:gd name="connsiteX56" fmla="*/ 435824 w 714379"/>
                <a:gd name="connsiteY56" fmla="*/ 249093 h 738191"/>
                <a:gd name="connsiteX57" fmla="*/ 444159 w 714379"/>
                <a:gd name="connsiteY57" fmla="*/ 257428 h 738191"/>
                <a:gd name="connsiteX58" fmla="*/ 444159 w 714379"/>
                <a:gd name="connsiteY58" fmla="*/ 333627 h 738191"/>
                <a:gd name="connsiteX59" fmla="*/ 435824 w 714379"/>
                <a:gd name="connsiteY59" fmla="*/ 341962 h 738191"/>
                <a:gd name="connsiteX60" fmla="*/ 332240 w 714379"/>
                <a:gd name="connsiteY60" fmla="*/ 341962 h 738191"/>
                <a:gd name="connsiteX61" fmla="*/ 323905 w 714379"/>
                <a:gd name="connsiteY61" fmla="*/ 333627 h 738191"/>
                <a:gd name="connsiteX62" fmla="*/ 323905 w 714379"/>
                <a:gd name="connsiteY62" fmla="*/ 257428 h 738191"/>
                <a:gd name="connsiteX63" fmla="*/ 332240 w 714379"/>
                <a:gd name="connsiteY63" fmla="*/ 249093 h 738191"/>
                <a:gd name="connsiteX64" fmla="*/ 158952 w 714379"/>
                <a:gd name="connsiteY64" fmla="*/ 173833 h 738191"/>
                <a:gd name="connsiteX65" fmla="*/ 262536 w 714379"/>
                <a:gd name="connsiteY65" fmla="*/ 173833 h 738191"/>
                <a:gd name="connsiteX66" fmla="*/ 270871 w 714379"/>
                <a:gd name="connsiteY66" fmla="*/ 182168 h 738191"/>
                <a:gd name="connsiteX67" fmla="*/ 270871 w 714379"/>
                <a:gd name="connsiteY67" fmla="*/ 258367 h 738191"/>
                <a:gd name="connsiteX68" fmla="*/ 262536 w 714379"/>
                <a:gd name="connsiteY68" fmla="*/ 266702 h 738191"/>
                <a:gd name="connsiteX69" fmla="*/ 158952 w 714379"/>
                <a:gd name="connsiteY69" fmla="*/ 266702 h 738191"/>
                <a:gd name="connsiteX70" fmla="*/ 150617 w 714379"/>
                <a:gd name="connsiteY70" fmla="*/ 258367 h 738191"/>
                <a:gd name="connsiteX71" fmla="*/ 150617 w 714379"/>
                <a:gd name="connsiteY71" fmla="*/ 182168 h 738191"/>
                <a:gd name="connsiteX72" fmla="*/ 158952 w 714379"/>
                <a:gd name="connsiteY72" fmla="*/ 173833 h 738191"/>
                <a:gd name="connsiteX73" fmla="*/ 5954 w 714379"/>
                <a:gd name="connsiteY73" fmla="*/ 0 h 738191"/>
                <a:gd name="connsiteX74" fmla="*/ 708424 w 714379"/>
                <a:gd name="connsiteY74" fmla="*/ 0 h 738191"/>
                <a:gd name="connsiteX75" fmla="*/ 714377 w 714379"/>
                <a:gd name="connsiteY75" fmla="*/ 5953 h 738191"/>
                <a:gd name="connsiteX76" fmla="*/ 714377 w 714379"/>
                <a:gd name="connsiteY76" fmla="*/ 86916 h 738191"/>
                <a:gd name="connsiteX77" fmla="*/ 714376 w 714379"/>
                <a:gd name="connsiteY77" fmla="*/ 86917 h 738191"/>
                <a:gd name="connsiteX78" fmla="*/ 714376 w 714379"/>
                <a:gd name="connsiteY78" fmla="*/ 158354 h 738191"/>
                <a:gd name="connsiteX79" fmla="*/ 706041 w 714379"/>
                <a:gd name="connsiteY79" fmla="*/ 166689 h 738191"/>
                <a:gd name="connsiteX80" fmla="*/ 629842 w 714379"/>
                <a:gd name="connsiteY80" fmla="*/ 166689 h 738191"/>
                <a:gd name="connsiteX81" fmla="*/ 621507 w 714379"/>
                <a:gd name="connsiteY81" fmla="*/ 158354 h 738191"/>
                <a:gd name="connsiteX82" fmla="*/ 621507 w 714379"/>
                <a:gd name="connsiteY82" fmla="*/ 92869 h 738191"/>
                <a:gd name="connsiteX83" fmla="*/ 92870 w 714379"/>
                <a:gd name="connsiteY83" fmla="*/ 92869 h 738191"/>
                <a:gd name="connsiteX84" fmla="*/ 92870 w 714379"/>
                <a:gd name="connsiteY84" fmla="*/ 158354 h 738191"/>
                <a:gd name="connsiteX85" fmla="*/ 84535 w 714379"/>
                <a:gd name="connsiteY85" fmla="*/ 166689 h 738191"/>
                <a:gd name="connsiteX86" fmla="*/ 8336 w 714379"/>
                <a:gd name="connsiteY86" fmla="*/ 166689 h 738191"/>
                <a:gd name="connsiteX87" fmla="*/ 1 w 714379"/>
                <a:gd name="connsiteY87" fmla="*/ 158354 h 738191"/>
                <a:gd name="connsiteX88" fmla="*/ 1 w 714379"/>
                <a:gd name="connsiteY88" fmla="*/ 86917 h 738191"/>
                <a:gd name="connsiteX89" fmla="*/ 0 w 714379"/>
                <a:gd name="connsiteY89" fmla="*/ 86916 h 738191"/>
                <a:gd name="connsiteX90" fmla="*/ 0 w 714379"/>
                <a:gd name="connsiteY90" fmla="*/ 5953 h 738191"/>
                <a:gd name="connsiteX91" fmla="*/ 5954 w 714379"/>
                <a:gd name="connsiteY91" fmla="*/ 0 h 73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714379" h="738191">
                  <a:moveTo>
                    <a:pt x="8338" y="571502"/>
                  </a:moveTo>
                  <a:lnTo>
                    <a:pt x="84537" y="571502"/>
                  </a:lnTo>
                  <a:cubicBezTo>
                    <a:pt x="89140" y="571502"/>
                    <a:pt x="92872" y="575234"/>
                    <a:pt x="92872" y="579837"/>
                  </a:cubicBezTo>
                  <a:lnTo>
                    <a:pt x="92872" y="645322"/>
                  </a:lnTo>
                  <a:lnTo>
                    <a:pt x="621509" y="645322"/>
                  </a:lnTo>
                  <a:lnTo>
                    <a:pt x="621509" y="579837"/>
                  </a:lnTo>
                  <a:cubicBezTo>
                    <a:pt x="621509" y="575234"/>
                    <a:pt x="625241" y="571502"/>
                    <a:pt x="629844" y="571502"/>
                  </a:cubicBezTo>
                  <a:lnTo>
                    <a:pt x="706043" y="571502"/>
                  </a:lnTo>
                  <a:cubicBezTo>
                    <a:pt x="710646" y="571502"/>
                    <a:pt x="714378" y="575234"/>
                    <a:pt x="714378" y="579837"/>
                  </a:cubicBezTo>
                  <a:lnTo>
                    <a:pt x="714378" y="651274"/>
                  </a:lnTo>
                  <a:lnTo>
                    <a:pt x="714379" y="651275"/>
                  </a:lnTo>
                  <a:lnTo>
                    <a:pt x="714379" y="732238"/>
                  </a:lnTo>
                  <a:cubicBezTo>
                    <a:pt x="714379" y="735526"/>
                    <a:pt x="711714" y="738191"/>
                    <a:pt x="708426" y="738191"/>
                  </a:cubicBezTo>
                  <a:lnTo>
                    <a:pt x="5956" y="738191"/>
                  </a:lnTo>
                  <a:cubicBezTo>
                    <a:pt x="2668" y="738191"/>
                    <a:pt x="2" y="735526"/>
                    <a:pt x="2" y="732238"/>
                  </a:cubicBezTo>
                  <a:lnTo>
                    <a:pt x="2" y="651275"/>
                  </a:lnTo>
                  <a:lnTo>
                    <a:pt x="3" y="651274"/>
                  </a:lnTo>
                  <a:lnTo>
                    <a:pt x="3" y="579837"/>
                  </a:lnTo>
                  <a:cubicBezTo>
                    <a:pt x="3" y="575234"/>
                    <a:pt x="3735" y="571502"/>
                    <a:pt x="8338" y="571502"/>
                  </a:cubicBezTo>
                  <a:close/>
                  <a:moveTo>
                    <a:pt x="158952" y="471488"/>
                  </a:moveTo>
                  <a:lnTo>
                    <a:pt x="262536" y="471488"/>
                  </a:lnTo>
                  <a:cubicBezTo>
                    <a:pt x="267139" y="471488"/>
                    <a:pt x="270871" y="475220"/>
                    <a:pt x="270871" y="479823"/>
                  </a:cubicBezTo>
                  <a:lnTo>
                    <a:pt x="270871" y="556022"/>
                  </a:lnTo>
                  <a:cubicBezTo>
                    <a:pt x="270871" y="560625"/>
                    <a:pt x="267139" y="564357"/>
                    <a:pt x="262536" y="564357"/>
                  </a:cubicBezTo>
                  <a:lnTo>
                    <a:pt x="158952" y="564357"/>
                  </a:lnTo>
                  <a:cubicBezTo>
                    <a:pt x="154349" y="564357"/>
                    <a:pt x="150617" y="560625"/>
                    <a:pt x="150617" y="556022"/>
                  </a:cubicBezTo>
                  <a:lnTo>
                    <a:pt x="150617" y="479823"/>
                  </a:lnTo>
                  <a:cubicBezTo>
                    <a:pt x="150617" y="475220"/>
                    <a:pt x="154349" y="471488"/>
                    <a:pt x="158952" y="471488"/>
                  </a:cubicBezTo>
                  <a:close/>
                  <a:moveTo>
                    <a:pt x="331924" y="400465"/>
                  </a:moveTo>
                  <a:lnTo>
                    <a:pt x="435508" y="400465"/>
                  </a:lnTo>
                  <a:cubicBezTo>
                    <a:pt x="440111" y="400465"/>
                    <a:pt x="443843" y="404197"/>
                    <a:pt x="443843" y="408800"/>
                  </a:cubicBezTo>
                  <a:lnTo>
                    <a:pt x="443843" y="484999"/>
                  </a:lnTo>
                  <a:cubicBezTo>
                    <a:pt x="443843" y="489602"/>
                    <a:pt x="440111" y="493334"/>
                    <a:pt x="435508" y="493334"/>
                  </a:cubicBezTo>
                  <a:lnTo>
                    <a:pt x="331924" y="493334"/>
                  </a:lnTo>
                  <a:cubicBezTo>
                    <a:pt x="327321" y="493334"/>
                    <a:pt x="323589" y="489602"/>
                    <a:pt x="323589" y="484999"/>
                  </a:cubicBezTo>
                  <a:lnTo>
                    <a:pt x="323589" y="408800"/>
                  </a:lnTo>
                  <a:cubicBezTo>
                    <a:pt x="323589" y="404197"/>
                    <a:pt x="327321" y="400465"/>
                    <a:pt x="331924" y="400465"/>
                  </a:cubicBezTo>
                  <a:close/>
                  <a:moveTo>
                    <a:pt x="158952" y="322661"/>
                  </a:moveTo>
                  <a:lnTo>
                    <a:pt x="262536" y="322661"/>
                  </a:lnTo>
                  <a:cubicBezTo>
                    <a:pt x="267139" y="322661"/>
                    <a:pt x="270871" y="326393"/>
                    <a:pt x="270871" y="330996"/>
                  </a:cubicBezTo>
                  <a:lnTo>
                    <a:pt x="270871" y="407195"/>
                  </a:lnTo>
                  <a:cubicBezTo>
                    <a:pt x="270871" y="411798"/>
                    <a:pt x="267139" y="415530"/>
                    <a:pt x="262536" y="415530"/>
                  </a:cubicBezTo>
                  <a:lnTo>
                    <a:pt x="158952" y="415530"/>
                  </a:lnTo>
                  <a:cubicBezTo>
                    <a:pt x="154349" y="415530"/>
                    <a:pt x="150617" y="411798"/>
                    <a:pt x="150617" y="407195"/>
                  </a:cubicBezTo>
                  <a:lnTo>
                    <a:pt x="150617" y="330996"/>
                  </a:lnTo>
                  <a:cubicBezTo>
                    <a:pt x="150617" y="326393"/>
                    <a:pt x="154349" y="322661"/>
                    <a:pt x="158952" y="322661"/>
                  </a:cubicBezTo>
                  <a:close/>
                  <a:moveTo>
                    <a:pt x="505528" y="322660"/>
                  </a:moveTo>
                  <a:lnTo>
                    <a:pt x="609112" y="322660"/>
                  </a:lnTo>
                  <a:cubicBezTo>
                    <a:pt x="613715" y="322660"/>
                    <a:pt x="617447" y="326392"/>
                    <a:pt x="617447" y="330995"/>
                  </a:cubicBezTo>
                  <a:lnTo>
                    <a:pt x="617447" y="407194"/>
                  </a:lnTo>
                  <a:cubicBezTo>
                    <a:pt x="617447" y="411797"/>
                    <a:pt x="613715" y="415529"/>
                    <a:pt x="609112" y="415529"/>
                  </a:cubicBezTo>
                  <a:lnTo>
                    <a:pt x="505528" y="415529"/>
                  </a:lnTo>
                  <a:cubicBezTo>
                    <a:pt x="500925" y="415529"/>
                    <a:pt x="497193" y="411797"/>
                    <a:pt x="497193" y="407194"/>
                  </a:cubicBezTo>
                  <a:lnTo>
                    <a:pt x="497193" y="330995"/>
                  </a:lnTo>
                  <a:cubicBezTo>
                    <a:pt x="497193" y="326392"/>
                    <a:pt x="500925" y="322660"/>
                    <a:pt x="505528" y="322660"/>
                  </a:cubicBezTo>
                  <a:close/>
                  <a:moveTo>
                    <a:pt x="332240" y="249093"/>
                  </a:moveTo>
                  <a:lnTo>
                    <a:pt x="435824" y="249093"/>
                  </a:lnTo>
                  <a:cubicBezTo>
                    <a:pt x="440427" y="249093"/>
                    <a:pt x="444159" y="252825"/>
                    <a:pt x="444159" y="257428"/>
                  </a:cubicBezTo>
                  <a:lnTo>
                    <a:pt x="444159" y="333627"/>
                  </a:lnTo>
                  <a:cubicBezTo>
                    <a:pt x="444159" y="338230"/>
                    <a:pt x="440427" y="341962"/>
                    <a:pt x="435824" y="341962"/>
                  </a:cubicBezTo>
                  <a:lnTo>
                    <a:pt x="332240" y="341962"/>
                  </a:lnTo>
                  <a:cubicBezTo>
                    <a:pt x="327637" y="341962"/>
                    <a:pt x="323905" y="338230"/>
                    <a:pt x="323905" y="333627"/>
                  </a:cubicBezTo>
                  <a:lnTo>
                    <a:pt x="323905" y="257428"/>
                  </a:lnTo>
                  <a:cubicBezTo>
                    <a:pt x="323905" y="252825"/>
                    <a:pt x="327637" y="249093"/>
                    <a:pt x="332240" y="249093"/>
                  </a:cubicBezTo>
                  <a:close/>
                  <a:moveTo>
                    <a:pt x="158952" y="173833"/>
                  </a:moveTo>
                  <a:lnTo>
                    <a:pt x="262536" y="173833"/>
                  </a:lnTo>
                  <a:cubicBezTo>
                    <a:pt x="267139" y="173833"/>
                    <a:pt x="270871" y="177565"/>
                    <a:pt x="270871" y="182168"/>
                  </a:cubicBezTo>
                  <a:lnTo>
                    <a:pt x="270871" y="258367"/>
                  </a:lnTo>
                  <a:cubicBezTo>
                    <a:pt x="270871" y="262970"/>
                    <a:pt x="267139" y="266702"/>
                    <a:pt x="262536" y="266702"/>
                  </a:cubicBezTo>
                  <a:lnTo>
                    <a:pt x="158952" y="266702"/>
                  </a:lnTo>
                  <a:cubicBezTo>
                    <a:pt x="154349" y="266702"/>
                    <a:pt x="150617" y="262970"/>
                    <a:pt x="150617" y="258367"/>
                  </a:cubicBezTo>
                  <a:lnTo>
                    <a:pt x="150617" y="182168"/>
                  </a:lnTo>
                  <a:cubicBezTo>
                    <a:pt x="150617" y="177565"/>
                    <a:pt x="154349" y="173833"/>
                    <a:pt x="158952" y="173833"/>
                  </a:cubicBezTo>
                  <a:close/>
                  <a:moveTo>
                    <a:pt x="5954" y="0"/>
                  </a:moveTo>
                  <a:lnTo>
                    <a:pt x="708424" y="0"/>
                  </a:lnTo>
                  <a:cubicBezTo>
                    <a:pt x="711712" y="0"/>
                    <a:pt x="714377" y="2665"/>
                    <a:pt x="714377" y="5953"/>
                  </a:cubicBezTo>
                  <a:lnTo>
                    <a:pt x="714377" y="86916"/>
                  </a:lnTo>
                  <a:lnTo>
                    <a:pt x="714376" y="86917"/>
                  </a:lnTo>
                  <a:lnTo>
                    <a:pt x="714376" y="158354"/>
                  </a:lnTo>
                  <a:cubicBezTo>
                    <a:pt x="714376" y="162957"/>
                    <a:pt x="710644" y="166689"/>
                    <a:pt x="706041" y="166689"/>
                  </a:cubicBezTo>
                  <a:lnTo>
                    <a:pt x="629842" y="166689"/>
                  </a:lnTo>
                  <a:cubicBezTo>
                    <a:pt x="625239" y="166689"/>
                    <a:pt x="621507" y="162957"/>
                    <a:pt x="621507" y="158354"/>
                  </a:cubicBezTo>
                  <a:lnTo>
                    <a:pt x="621507" y="92869"/>
                  </a:lnTo>
                  <a:lnTo>
                    <a:pt x="92870" y="92869"/>
                  </a:lnTo>
                  <a:lnTo>
                    <a:pt x="92870" y="158354"/>
                  </a:lnTo>
                  <a:cubicBezTo>
                    <a:pt x="92870" y="162957"/>
                    <a:pt x="89138" y="166689"/>
                    <a:pt x="84535" y="166689"/>
                  </a:cubicBezTo>
                  <a:lnTo>
                    <a:pt x="8336" y="166689"/>
                  </a:lnTo>
                  <a:cubicBezTo>
                    <a:pt x="3733" y="166689"/>
                    <a:pt x="1" y="162957"/>
                    <a:pt x="1" y="158354"/>
                  </a:cubicBezTo>
                  <a:lnTo>
                    <a:pt x="1" y="86917"/>
                  </a:lnTo>
                  <a:lnTo>
                    <a:pt x="0" y="86916"/>
                  </a:lnTo>
                  <a:lnTo>
                    <a:pt x="0" y="5953"/>
                  </a:lnTo>
                  <a:cubicBezTo>
                    <a:pt x="0" y="2665"/>
                    <a:pt x="2666" y="0"/>
                    <a:pt x="5954" y="0"/>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31" name="Rectangle 130"/>
            <p:cNvSpPr/>
            <p:nvPr/>
          </p:nvSpPr>
          <p:spPr>
            <a:xfrm>
              <a:off x="7520166" y="1319537"/>
              <a:ext cx="2772721"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Integrates with Event Hub</a:t>
              </a:r>
            </a:p>
          </p:txBody>
        </p:sp>
        <p:cxnSp>
          <p:nvCxnSpPr>
            <p:cNvPr id="144" name="Straight Connector 143"/>
            <p:cNvCxnSpPr/>
            <p:nvPr/>
          </p:nvCxnSpPr>
          <p:spPr>
            <a:xfrm>
              <a:off x="7390345" y="1319537"/>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257" name="Group 95256"/>
          <p:cNvGrpSpPr/>
          <p:nvPr/>
        </p:nvGrpSpPr>
        <p:grpSpPr>
          <a:xfrm>
            <a:off x="8030830" y="4977593"/>
            <a:ext cx="3764734" cy="806782"/>
            <a:chOff x="6517758" y="2331204"/>
            <a:chExt cx="4071845" cy="822960"/>
          </a:xfrm>
        </p:grpSpPr>
        <p:sp>
          <p:nvSpPr>
            <p:cNvPr id="77" name="Freeform 76"/>
            <p:cNvSpPr>
              <a:spLocks/>
            </p:cNvSpPr>
            <p:nvPr/>
          </p:nvSpPr>
          <p:spPr bwMode="auto">
            <a:xfrm>
              <a:off x="6517758" y="2416003"/>
              <a:ext cx="653362" cy="653362"/>
            </a:xfrm>
            <a:custGeom>
              <a:avLst/>
              <a:gdLst>
                <a:gd name="connsiteX0" fmla="*/ 276225 w 2743200"/>
                <a:gd name="connsiteY0" fmla="*/ 965994 h 2743200"/>
                <a:gd name="connsiteX1" fmla="*/ 276225 w 2743200"/>
                <a:gd name="connsiteY1" fmla="*/ 1777206 h 2743200"/>
                <a:gd name="connsiteX2" fmla="*/ 680071 w 2743200"/>
                <a:gd name="connsiteY2" fmla="*/ 1371600 h 2743200"/>
                <a:gd name="connsiteX3" fmla="*/ 2073276 w 2743200"/>
                <a:gd name="connsiteY3" fmla="*/ 802481 h 2743200"/>
                <a:gd name="connsiteX4" fmla="*/ 1345978 w 2743200"/>
                <a:gd name="connsiteY4" fmla="*/ 1371601 h 2743200"/>
                <a:gd name="connsiteX5" fmla="*/ 2073276 w 2743200"/>
                <a:gd name="connsiteY5" fmla="*/ 1940721 h 2743200"/>
                <a:gd name="connsiteX6" fmla="*/ 2070100 w 2743200"/>
                <a:gd name="connsiteY6" fmla="*/ 0 h 2743200"/>
                <a:gd name="connsiteX7" fmla="*/ 2403475 w 2743200"/>
                <a:gd name="connsiteY7" fmla="*/ 136525 h 2743200"/>
                <a:gd name="connsiteX8" fmla="*/ 2571750 w 2743200"/>
                <a:gd name="connsiteY8" fmla="*/ 203200 h 2743200"/>
                <a:gd name="connsiteX9" fmla="*/ 2743200 w 2743200"/>
                <a:gd name="connsiteY9" fmla="*/ 266700 h 2743200"/>
                <a:gd name="connsiteX10" fmla="*/ 2743200 w 2743200"/>
                <a:gd name="connsiteY10" fmla="*/ 2476500 h 2743200"/>
                <a:gd name="connsiteX11" fmla="*/ 2409825 w 2743200"/>
                <a:gd name="connsiteY11" fmla="*/ 2606675 h 2743200"/>
                <a:gd name="connsiteX12" fmla="*/ 2244725 w 2743200"/>
                <a:gd name="connsiteY12" fmla="*/ 2673350 h 2743200"/>
                <a:gd name="connsiteX13" fmla="*/ 2082800 w 2743200"/>
                <a:gd name="connsiteY13" fmla="*/ 2743200 h 2743200"/>
                <a:gd name="connsiteX14" fmla="*/ 1939925 w 2743200"/>
                <a:gd name="connsiteY14" fmla="*/ 2613025 h 2743200"/>
                <a:gd name="connsiteX15" fmla="*/ 1800225 w 2743200"/>
                <a:gd name="connsiteY15" fmla="*/ 2479675 h 2743200"/>
                <a:gd name="connsiteX16" fmla="*/ 1663700 w 2743200"/>
                <a:gd name="connsiteY16" fmla="*/ 2343150 h 2743200"/>
                <a:gd name="connsiteX17" fmla="*/ 1527175 w 2743200"/>
                <a:gd name="connsiteY17" fmla="*/ 2206625 h 2743200"/>
                <a:gd name="connsiteX18" fmla="*/ 1254125 w 2743200"/>
                <a:gd name="connsiteY18" fmla="*/ 1933575 h 2743200"/>
                <a:gd name="connsiteX19" fmla="*/ 1117600 w 2743200"/>
                <a:gd name="connsiteY19" fmla="*/ 1797050 h 2743200"/>
                <a:gd name="connsiteX20" fmla="*/ 977900 w 2743200"/>
                <a:gd name="connsiteY20" fmla="*/ 1663700 h 2743200"/>
                <a:gd name="connsiteX21" fmla="*/ 885825 w 2743200"/>
                <a:gd name="connsiteY21" fmla="*/ 1727200 h 2743200"/>
                <a:gd name="connsiteX22" fmla="*/ 796925 w 2743200"/>
                <a:gd name="connsiteY22" fmla="*/ 1790700 h 2743200"/>
                <a:gd name="connsiteX23" fmla="*/ 622300 w 2743200"/>
                <a:gd name="connsiteY23" fmla="*/ 1924050 h 2743200"/>
                <a:gd name="connsiteX24" fmla="*/ 450850 w 2743200"/>
                <a:gd name="connsiteY24" fmla="*/ 2060575 h 2743200"/>
                <a:gd name="connsiteX25" fmla="*/ 279400 w 2743200"/>
                <a:gd name="connsiteY25" fmla="*/ 2197100 h 2743200"/>
                <a:gd name="connsiteX26" fmla="*/ 0 w 2743200"/>
                <a:gd name="connsiteY26" fmla="*/ 2057400 h 2743200"/>
                <a:gd name="connsiteX27" fmla="*/ 0 w 2743200"/>
                <a:gd name="connsiteY27" fmla="*/ 685800 h 2743200"/>
                <a:gd name="connsiteX28" fmla="*/ 34925 w 2743200"/>
                <a:gd name="connsiteY28" fmla="*/ 669925 h 2743200"/>
                <a:gd name="connsiteX29" fmla="*/ 66675 w 2743200"/>
                <a:gd name="connsiteY29" fmla="*/ 654050 h 2743200"/>
                <a:gd name="connsiteX30" fmla="*/ 133350 w 2743200"/>
                <a:gd name="connsiteY30" fmla="*/ 622300 h 2743200"/>
                <a:gd name="connsiteX31" fmla="*/ 196850 w 2743200"/>
                <a:gd name="connsiteY31" fmla="*/ 587375 h 2743200"/>
                <a:gd name="connsiteX32" fmla="*/ 231775 w 2743200"/>
                <a:gd name="connsiteY32" fmla="*/ 571500 h 2743200"/>
                <a:gd name="connsiteX33" fmla="*/ 266700 w 2743200"/>
                <a:gd name="connsiteY33" fmla="*/ 558800 h 2743200"/>
                <a:gd name="connsiteX34" fmla="*/ 358775 w 2743200"/>
                <a:gd name="connsiteY34" fmla="*/ 619125 h 2743200"/>
                <a:gd name="connsiteX35" fmla="*/ 450850 w 2743200"/>
                <a:gd name="connsiteY35" fmla="*/ 682625 h 2743200"/>
                <a:gd name="connsiteX36" fmla="*/ 536575 w 2743200"/>
                <a:gd name="connsiteY36" fmla="*/ 749300 h 2743200"/>
                <a:gd name="connsiteX37" fmla="*/ 625475 w 2743200"/>
                <a:gd name="connsiteY37" fmla="*/ 815975 h 2743200"/>
                <a:gd name="connsiteX38" fmla="*/ 793750 w 2743200"/>
                <a:gd name="connsiteY38" fmla="*/ 955675 h 2743200"/>
                <a:gd name="connsiteX39" fmla="*/ 965200 w 2743200"/>
                <a:gd name="connsiteY39" fmla="*/ 1092200 h 2743200"/>
                <a:gd name="connsiteX40" fmla="*/ 1104900 w 2743200"/>
                <a:gd name="connsiteY40" fmla="*/ 958850 h 2743200"/>
                <a:gd name="connsiteX41" fmla="*/ 1244600 w 2743200"/>
                <a:gd name="connsiteY41" fmla="*/ 822325 h 2743200"/>
                <a:gd name="connsiteX42" fmla="*/ 1517650 w 2743200"/>
                <a:gd name="connsiteY42" fmla="*/ 546100 h 2743200"/>
                <a:gd name="connsiteX43" fmla="*/ 1790700 w 2743200"/>
                <a:gd name="connsiteY43" fmla="*/ 269875 h 2743200"/>
                <a:gd name="connsiteX44" fmla="*/ 1930400 w 2743200"/>
                <a:gd name="connsiteY44" fmla="*/ 13335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743200" h="2743200">
                  <a:moveTo>
                    <a:pt x="276225" y="965994"/>
                  </a:moveTo>
                  <a:lnTo>
                    <a:pt x="276225" y="1777206"/>
                  </a:lnTo>
                  <a:lnTo>
                    <a:pt x="680071" y="1371600"/>
                  </a:lnTo>
                  <a:close/>
                  <a:moveTo>
                    <a:pt x="2073276" y="802481"/>
                  </a:moveTo>
                  <a:lnTo>
                    <a:pt x="1345978" y="1371601"/>
                  </a:lnTo>
                  <a:lnTo>
                    <a:pt x="2073276" y="1940721"/>
                  </a:lnTo>
                  <a:close/>
                  <a:moveTo>
                    <a:pt x="2070100" y="0"/>
                  </a:moveTo>
                  <a:lnTo>
                    <a:pt x="2403475" y="136525"/>
                  </a:lnTo>
                  <a:lnTo>
                    <a:pt x="2571750" y="203200"/>
                  </a:lnTo>
                  <a:lnTo>
                    <a:pt x="2743200" y="266700"/>
                  </a:lnTo>
                  <a:lnTo>
                    <a:pt x="2743200" y="2476500"/>
                  </a:lnTo>
                  <a:lnTo>
                    <a:pt x="2409825" y="2606675"/>
                  </a:lnTo>
                  <a:lnTo>
                    <a:pt x="2244725" y="2673350"/>
                  </a:lnTo>
                  <a:lnTo>
                    <a:pt x="2082800" y="2743200"/>
                  </a:lnTo>
                  <a:lnTo>
                    <a:pt x="1939925" y="2613025"/>
                  </a:lnTo>
                  <a:lnTo>
                    <a:pt x="1800225" y="2479675"/>
                  </a:lnTo>
                  <a:lnTo>
                    <a:pt x="1663700" y="2343150"/>
                  </a:lnTo>
                  <a:lnTo>
                    <a:pt x="1527175" y="2206625"/>
                  </a:lnTo>
                  <a:lnTo>
                    <a:pt x="1254125" y="1933575"/>
                  </a:lnTo>
                  <a:lnTo>
                    <a:pt x="1117600" y="1797050"/>
                  </a:lnTo>
                  <a:lnTo>
                    <a:pt x="977900" y="1663700"/>
                  </a:lnTo>
                  <a:lnTo>
                    <a:pt x="885825" y="1727200"/>
                  </a:lnTo>
                  <a:lnTo>
                    <a:pt x="796925" y="1790700"/>
                  </a:lnTo>
                  <a:lnTo>
                    <a:pt x="622300" y="1924050"/>
                  </a:lnTo>
                  <a:lnTo>
                    <a:pt x="450850" y="2060575"/>
                  </a:lnTo>
                  <a:lnTo>
                    <a:pt x="279400" y="2197100"/>
                  </a:lnTo>
                  <a:lnTo>
                    <a:pt x="0" y="2057400"/>
                  </a:lnTo>
                  <a:lnTo>
                    <a:pt x="0" y="685800"/>
                  </a:lnTo>
                  <a:lnTo>
                    <a:pt x="34925" y="669925"/>
                  </a:lnTo>
                  <a:lnTo>
                    <a:pt x="66675" y="654050"/>
                  </a:lnTo>
                  <a:lnTo>
                    <a:pt x="133350" y="622300"/>
                  </a:lnTo>
                  <a:lnTo>
                    <a:pt x="196850" y="587375"/>
                  </a:lnTo>
                  <a:lnTo>
                    <a:pt x="231775" y="571500"/>
                  </a:lnTo>
                  <a:lnTo>
                    <a:pt x="266700" y="558800"/>
                  </a:lnTo>
                  <a:lnTo>
                    <a:pt x="358775" y="619125"/>
                  </a:lnTo>
                  <a:lnTo>
                    <a:pt x="450850" y="682625"/>
                  </a:lnTo>
                  <a:lnTo>
                    <a:pt x="536575" y="749300"/>
                  </a:lnTo>
                  <a:lnTo>
                    <a:pt x="625475" y="815975"/>
                  </a:lnTo>
                  <a:lnTo>
                    <a:pt x="793750" y="955675"/>
                  </a:lnTo>
                  <a:lnTo>
                    <a:pt x="965200" y="1092200"/>
                  </a:lnTo>
                  <a:lnTo>
                    <a:pt x="1104900" y="958850"/>
                  </a:lnTo>
                  <a:lnTo>
                    <a:pt x="1244600" y="822325"/>
                  </a:lnTo>
                  <a:lnTo>
                    <a:pt x="1517650" y="546100"/>
                  </a:lnTo>
                  <a:lnTo>
                    <a:pt x="1790700" y="269875"/>
                  </a:lnTo>
                  <a:lnTo>
                    <a:pt x="1930400" y="133350"/>
                  </a:lnTo>
                  <a:close/>
                </a:path>
              </a:pathLst>
            </a:custGeom>
            <a:solidFill>
              <a:schemeClr val="accent1">
                <a:lumMod val="75000"/>
              </a:schemeClr>
            </a:solidFill>
            <a:ln>
              <a:noFill/>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32" name="Rectangle 131"/>
            <p:cNvSpPr/>
            <p:nvPr/>
          </p:nvSpPr>
          <p:spPr>
            <a:xfrm>
              <a:off x="7520167" y="2331204"/>
              <a:ext cx="3069436"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Develop with Visual Studio using Java or C# </a:t>
              </a:r>
            </a:p>
          </p:txBody>
        </p:sp>
        <p:cxnSp>
          <p:nvCxnSpPr>
            <p:cNvPr id="145" name="Straight Connector 144"/>
            <p:cNvCxnSpPr/>
            <p:nvPr/>
          </p:nvCxnSpPr>
          <p:spPr>
            <a:xfrm>
              <a:off x="7390345" y="2331204"/>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62" name="Rectangle 161"/>
          <p:cNvSpPr/>
          <p:nvPr/>
        </p:nvSpPr>
        <p:spPr bwMode="auto">
          <a:xfrm>
            <a:off x="11773358" y="1187939"/>
            <a:ext cx="418642" cy="51544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5" name="Group 4"/>
          <p:cNvGrpSpPr/>
          <p:nvPr/>
        </p:nvGrpSpPr>
        <p:grpSpPr>
          <a:xfrm>
            <a:off x="734812" y="1944194"/>
            <a:ext cx="4084696" cy="806782"/>
            <a:chOff x="575086" y="3342871"/>
            <a:chExt cx="4166603" cy="822960"/>
          </a:xfrm>
        </p:grpSpPr>
        <p:grpSp>
          <p:nvGrpSpPr>
            <p:cNvPr id="95262" name="Group 95261"/>
            <p:cNvGrpSpPr/>
            <p:nvPr/>
          </p:nvGrpSpPr>
          <p:grpSpPr>
            <a:xfrm>
              <a:off x="1446745" y="3342871"/>
              <a:ext cx="3294944" cy="822960"/>
              <a:chOff x="1446745" y="3342871"/>
              <a:chExt cx="3294944" cy="822960"/>
            </a:xfrm>
          </p:grpSpPr>
          <p:sp>
            <p:nvSpPr>
              <p:cNvPr id="138" name="Rectangle 137"/>
              <p:cNvSpPr/>
              <p:nvPr/>
            </p:nvSpPr>
            <p:spPr>
              <a:xfrm>
                <a:off x="1556696" y="3342871"/>
                <a:ext cx="3184993"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Scalable – Can analyse millions of events per second</a:t>
                </a:r>
              </a:p>
            </p:txBody>
          </p:sp>
          <p:cxnSp>
            <p:nvCxnSpPr>
              <p:cNvPr id="142" name="Straight Connector 141"/>
              <p:cNvCxnSpPr/>
              <p:nvPr/>
            </p:nvCxnSpPr>
            <p:spPr>
              <a:xfrm>
                <a:off x="1446745" y="3342871"/>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575086" y="3384988"/>
              <a:ext cx="777240" cy="777240"/>
              <a:chOff x="4522208" y="2689683"/>
              <a:chExt cx="777240" cy="777240"/>
            </a:xfrm>
            <a:solidFill>
              <a:schemeClr val="accent3"/>
            </a:solidFill>
          </p:grpSpPr>
          <p:sp>
            <p:nvSpPr>
              <p:cNvPr id="69" name="Oval 37"/>
              <p:cNvSpPr/>
              <p:nvPr/>
            </p:nvSpPr>
            <p:spPr>
              <a:xfrm>
                <a:off x="4522208" y="2689683"/>
                <a:ext cx="777240" cy="777240"/>
              </a:xfrm>
              <a:custGeom>
                <a:avLst/>
                <a:gdLst/>
                <a:ahLst/>
                <a:cxnLst/>
                <a:rect l="l" t="t" r="r" b="b"/>
                <a:pathLst>
                  <a:path w="777240" h="777240">
                    <a:moveTo>
                      <a:pt x="388620" y="32004"/>
                    </a:moveTo>
                    <a:cubicBezTo>
                      <a:pt x="191666" y="32004"/>
                      <a:pt x="32004" y="191666"/>
                      <a:pt x="32004" y="388620"/>
                    </a:cubicBezTo>
                    <a:cubicBezTo>
                      <a:pt x="32004" y="585574"/>
                      <a:pt x="191666" y="745236"/>
                      <a:pt x="388620" y="745236"/>
                    </a:cubicBezTo>
                    <a:cubicBezTo>
                      <a:pt x="585574" y="745236"/>
                      <a:pt x="745236" y="585574"/>
                      <a:pt x="745236" y="388620"/>
                    </a:cubicBezTo>
                    <a:cubicBezTo>
                      <a:pt x="745236" y="191666"/>
                      <a:pt x="585574" y="32004"/>
                      <a:pt x="388620" y="32004"/>
                    </a:cubicBezTo>
                    <a:close/>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rgbClr val="000000">
                        <a:alpha val="0"/>
                      </a:srgbClr>
                    </a:solidFill>
                  </a:ln>
                  <a:solidFill>
                    <a:srgbClr val="FFFFFF"/>
                  </a:solidFill>
                  <a:effectLst/>
                  <a:uLnTx/>
                  <a:uFillTx/>
                  <a:latin typeface="Segoe UI Semilight"/>
                  <a:ea typeface="+mn-ea"/>
                  <a:cs typeface="+mn-cs"/>
                </a:endParaRPr>
              </a:p>
            </p:txBody>
          </p:sp>
          <p:sp>
            <p:nvSpPr>
              <p:cNvPr id="70" name="Freeform 18"/>
              <p:cNvSpPr>
                <a:spLocks noEditPoints="1"/>
              </p:cNvSpPr>
              <p:nvPr/>
            </p:nvSpPr>
            <p:spPr bwMode="black">
              <a:xfrm rot="17995606">
                <a:off x="4628943" y="2860213"/>
                <a:ext cx="523130" cy="410780"/>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solidFill>
                      <a:srgbClr val="000000">
                        <a:alpha val="0"/>
                      </a:srgbClr>
                    </a:solidFill>
                  </a:ln>
                  <a:solidFill>
                    <a:srgbClr val="000000"/>
                  </a:solidFill>
                  <a:effectLst/>
                  <a:uLnTx/>
                  <a:uFillTx/>
                  <a:latin typeface="Segoe UI Semilight"/>
                  <a:ea typeface="+mn-ea"/>
                  <a:cs typeface="+mn-cs"/>
                </a:endParaRPr>
              </a:p>
            </p:txBody>
          </p:sp>
        </p:grpSp>
      </p:grpSp>
      <p:grpSp>
        <p:nvGrpSpPr>
          <p:cNvPr id="9" name="Group 8">
            <a:extLst>
              <a:ext uri="{FF2B5EF4-FFF2-40B4-BE49-F238E27FC236}">
                <a16:creationId xmlns:a16="http://schemas.microsoft.com/office/drawing/2014/main" id="{572AB404-98F9-4D6C-B0F1-B06DB5CA34E9}"/>
              </a:ext>
            </a:extLst>
          </p:cNvPr>
          <p:cNvGrpSpPr/>
          <p:nvPr/>
        </p:nvGrpSpPr>
        <p:grpSpPr>
          <a:xfrm>
            <a:off x="8032974" y="1945882"/>
            <a:ext cx="3821515" cy="806782"/>
            <a:chOff x="684040" y="1806863"/>
            <a:chExt cx="3821515" cy="806782"/>
          </a:xfrm>
        </p:grpSpPr>
        <p:grpSp>
          <p:nvGrpSpPr>
            <p:cNvPr id="95260" name="Group 95259"/>
            <p:cNvGrpSpPr/>
            <p:nvPr/>
          </p:nvGrpSpPr>
          <p:grpSpPr>
            <a:xfrm>
              <a:off x="1489133" y="1806863"/>
              <a:ext cx="3016422" cy="806782"/>
              <a:chOff x="1446745" y="1319537"/>
              <a:chExt cx="3076908" cy="822960"/>
            </a:xfrm>
          </p:grpSpPr>
          <p:sp>
            <p:nvSpPr>
              <p:cNvPr id="133" name="Rectangle 132"/>
              <p:cNvSpPr/>
              <p:nvPr/>
            </p:nvSpPr>
            <p:spPr>
              <a:xfrm>
                <a:off x="1556695" y="1319537"/>
                <a:ext cx="2966958"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One of 7 HDInsight Cluster Types</a:t>
                </a:r>
              </a:p>
            </p:txBody>
          </p:sp>
          <p:cxnSp>
            <p:nvCxnSpPr>
              <p:cNvPr id="134" name="Straight Connector 133"/>
              <p:cNvCxnSpPr/>
              <p:nvPr/>
            </p:nvCxnSpPr>
            <p:spPr>
              <a:xfrm>
                <a:off x="1446745" y="1319537"/>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71" name="Picture 6" descr="https://pbs.twimg.com/profile_images/928135110217441280/voCtWZjZ.jpg">
              <a:extLst>
                <a:ext uri="{FF2B5EF4-FFF2-40B4-BE49-F238E27FC236}">
                  <a16:creationId xmlns:a16="http://schemas.microsoft.com/office/drawing/2014/main" id="{8E682DD2-C9F2-44CA-B2EC-F3EB74B930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040" y="1865329"/>
              <a:ext cx="689851" cy="689851"/>
            </a:xfrm>
            <a:prstGeom prst="rect">
              <a:avLst/>
            </a:prstGeom>
            <a:solidFill>
              <a:schemeClr val="accent1">
                <a:lumMod val="75000"/>
              </a:schemeClr>
            </a:solidFill>
          </p:spPr>
        </p:pic>
      </p:grpSp>
      <p:grpSp>
        <p:nvGrpSpPr>
          <p:cNvPr id="8" name="Group 7">
            <a:extLst>
              <a:ext uri="{FF2B5EF4-FFF2-40B4-BE49-F238E27FC236}">
                <a16:creationId xmlns:a16="http://schemas.microsoft.com/office/drawing/2014/main" id="{C8F56BA0-32D1-4D7E-94CC-BB570661816D}"/>
              </a:ext>
            </a:extLst>
          </p:cNvPr>
          <p:cNvGrpSpPr/>
          <p:nvPr/>
        </p:nvGrpSpPr>
        <p:grpSpPr>
          <a:xfrm>
            <a:off x="784972" y="5025043"/>
            <a:ext cx="3429518" cy="806782"/>
            <a:chOff x="648317" y="5672120"/>
            <a:chExt cx="3429518" cy="806782"/>
          </a:xfrm>
        </p:grpSpPr>
        <p:pic>
          <p:nvPicPr>
            <p:cNvPr id="38914" name="Picture 2" descr="https://cdn1.iconfinder.com/data/icons/sla-service-level-agreement/128/SLA_11_document_contract_deal_service_level_agreement-512.png">
              <a:extLst>
                <a:ext uri="{FF2B5EF4-FFF2-40B4-BE49-F238E27FC236}">
                  <a16:creationId xmlns:a16="http://schemas.microsoft.com/office/drawing/2014/main" id="{3611FE53-F39D-4EEA-B3F0-E6AFBEEA2B1B}"/>
                </a:ext>
              </a:extLst>
            </p:cNvPr>
            <p:cNvPicPr>
              <a:picLocks noChangeAspect="1" noChangeArrowheads="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48317" y="5751602"/>
              <a:ext cx="647818" cy="647818"/>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Connector 71">
              <a:extLst>
                <a:ext uri="{FF2B5EF4-FFF2-40B4-BE49-F238E27FC236}">
                  <a16:creationId xmlns:a16="http://schemas.microsoft.com/office/drawing/2014/main" id="{DA54C91D-E9C6-4A5D-8A80-04C1CA4BE586}"/>
                </a:ext>
              </a:extLst>
            </p:cNvPr>
            <p:cNvCxnSpPr/>
            <p:nvPr/>
          </p:nvCxnSpPr>
          <p:spPr>
            <a:xfrm>
              <a:off x="1435220" y="5672120"/>
              <a:ext cx="0" cy="806782"/>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5190E477-ECB4-4E6C-9652-1DFB1D064206}"/>
                </a:ext>
              </a:extLst>
            </p:cNvPr>
            <p:cNvSpPr/>
            <p:nvPr/>
          </p:nvSpPr>
          <p:spPr>
            <a:xfrm>
              <a:off x="1596921" y="5672120"/>
              <a:ext cx="2480914" cy="806782"/>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SLA - 99.9% uptime</a:t>
              </a:r>
            </a:p>
          </p:txBody>
        </p:sp>
      </p:grpSp>
      <p:pic>
        <p:nvPicPr>
          <p:cNvPr id="38916" name="Picture 4" descr="http://storm.apache.org/images/logo.png">
            <a:extLst>
              <a:ext uri="{FF2B5EF4-FFF2-40B4-BE49-F238E27FC236}">
                <a16:creationId xmlns:a16="http://schemas.microsoft.com/office/drawing/2014/main" id="{5B3D17B0-CA4E-4D81-B368-12E7B15848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7080" y="3435947"/>
            <a:ext cx="1856120" cy="582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858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5263"/>
                                        </p:tgtEl>
                                        <p:attrNameLst>
                                          <p:attrName>style.visibility</p:attrName>
                                        </p:attrNameLst>
                                      </p:cBhvr>
                                      <p:to>
                                        <p:strVal val="visible"/>
                                      </p:to>
                                    </p:set>
                                    <p:anim calcmode="lin" valueType="num">
                                      <p:cBhvr additive="base">
                                        <p:cTn id="13" dur="500" fill="hold"/>
                                        <p:tgtEl>
                                          <p:spTgt spid="95263"/>
                                        </p:tgtEl>
                                        <p:attrNameLst>
                                          <p:attrName>ppt_x</p:attrName>
                                        </p:attrNameLst>
                                      </p:cBhvr>
                                      <p:tavLst>
                                        <p:tav tm="0">
                                          <p:val>
                                            <p:strVal val="0-#ppt_w/2"/>
                                          </p:val>
                                        </p:tav>
                                        <p:tav tm="100000">
                                          <p:val>
                                            <p:strVal val="#ppt_x"/>
                                          </p:val>
                                        </p:tav>
                                      </p:tavLst>
                                    </p:anim>
                                    <p:anim calcmode="lin" valueType="num">
                                      <p:cBhvr additive="base">
                                        <p:cTn id="14" dur="500" fill="hold"/>
                                        <p:tgtEl>
                                          <p:spTgt spid="9526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95258"/>
                                        </p:tgtEl>
                                        <p:attrNameLst>
                                          <p:attrName>style.visibility</p:attrName>
                                        </p:attrNameLst>
                                      </p:cBhvr>
                                      <p:to>
                                        <p:strVal val="visible"/>
                                      </p:to>
                                    </p:set>
                                    <p:anim calcmode="lin" valueType="num">
                                      <p:cBhvr additive="base">
                                        <p:cTn id="19" dur="500" fill="hold"/>
                                        <p:tgtEl>
                                          <p:spTgt spid="95258"/>
                                        </p:tgtEl>
                                        <p:attrNameLst>
                                          <p:attrName>ppt_x</p:attrName>
                                        </p:attrNameLst>
                                      </p:cBhvr>
                                      <p:tavLst>
                                        <p:tav tm="0">
                                          <p:val>
                                            <p:strVal val="1+#ppt_w/2"/>
                                          </p:val>
                                        </p:tav>
                                        <p:tav tm="100000">
                                          <p:val>
                                            <p:strVal val="#ppt_x"/>
                                          </p:val>
                                        </p:tav>
                                      </p:tavLst>
                                    </p:anim>
                                    <p:anim calcmode="lin" valueType="num">
                                      <p:cBhvr additive="base">
                                        <p:cTn id="20" dur="500" fill="hold"/>
                                        <p:tgtEl>
                                          <p:spTgt spid="9525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95257"/>
                                        </p:tgtEl>
                                        <p:attrNameLst>
                                          <p:attrName>style.visibility</p:attrName>
                                        </p:attrNameLst>
                                      </p:cBhvr>
                                      <p:to>
                                        <p:strVal val="visible"/>
                                      </p:to>
                                    </p:set>
                                    <p:anim calcmode="lin" valueType="num">
                                      <p:cBhvr additive="base">
                                        <p:cTn id="25" dur="500" fill="hold"/>
                                        <p:tgtEl>
                                          <p:spTgt spid="95257"/>
                                        </p:tgtEl>
                                        <p:attrNameLst>
                                          <p:attrName>ppt_x</p:attrName>
                                        </p:attrNameLst>
                                      </p:cBhvr>
                                      <p:tavLst>
                                        <p:tav tm="0">
                                          <p:val>
                                            <p:strVal val="1+#ppt_w/2"/>
                                          </p:val>
                                        </p:tav>
                                        <p:tav tm="100000">
                                          <p:val>
                                            <p:strVal val="#ppt_x"/>
                                          </p:val>
                                        </p:tav>
                                      </p:tavLst>
                                    </p:anim>
                                    <p:anim calcmode="lin" valueType="num">
                                      <p:cBhvr additive="base">
                                        <p:cTn id="26" dur="500" fill="hold"/>
                                        <p:tgtEl>
                                          <p:spTgt spid="952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DDB9790C-730A-4907-9D72-E744A4DB3E88}"/>
              </a:ext>
            </a:extLst>
          </p:cNvPr>
          <p:cNvPicPr>
            <a:picLocks noChangeAspect="1"/>
          </p:cNvPicPr>
          <p:nvPr/>
        </p:nvPicPr>
        <p:blipFill>
          <a:blip r:embed="rId3">
            <a:clrChange>
              <a:clrFrom>
                <a:srgbClr val="F2F2F2"/>
              </a:clrFrom>
              <a:clrTo>
                <a:srgbClr val="F2F2F2">
                  <a:alpha val="0"/>
                </a:srgbClr>
              </a:clrTo>
            </a:clrChange>
            <a:duotone>
              <a:schemeClr val="accent1">
                <a:shade val="45000"/>
                <a:satMod val="135000"/>
              </a:schemeClr>
              <a:prstClr val="white"/>
            </a:duotone>
          </a:blip>
          <a:stretch>
            <a:fillRect/>
          </a:stretch>
        </p:blipFill>
        <p:spPr>
          <a:xfrm>
            <a:off x="134055" y="2381029"/>
            <a:ext cx="1211026" cy="968820"/>
          </a:xfrm>
          <a:prstGeom prst="rect">
            <a:avLst/>
          </a:prstGeom>
        </p:spPr>
      </p:pic>
      <p:sp>
        <p:nvSpPr>
          <p:cNvPr id="69" name="Freeform 68"/>
          <p:cNvSpPr/>
          <p:nvPr/>
        </p:nvSpPr>
        <p:spPr bwMode="auto">
          <a:xfrm rot="5400000">
            <a:off x="4040754" y="742614"/>
            <a:ext cx="5158162" cy="5975152"/>
          </a:xfrm>
          <a:custGeom>
            <a:avLst/>
            <a:gdLst>
              <a:gd name="connsiteX0" fmla="*/ 1367130 w 4869855"/>
              <a:gd name="connsiteY0" fmla="*/ 279962 h 5641180"/>
              <a:gd name="connsiteX1" fmla="*/ 1367130 w 4869855"/>
              <a:gd name="connsiteY1" fmla="*/ 207581 h 5641180"/>
              <a:gd name="connsiteX2" fmla="*/ 1474567 w 4869855"/>
              <a:gd name="connsiteY2" fmla="*/ 139981 h 5641180"/>
              <a:gd name="connsiteX3" fmla="*/ 1367130 w 4869855"/>
              <a:gd name="connsiteY3" fmla="*/ 72382 h 5641180"/>
              <a:gd name="connsiteX4" fmla="*/ 1367130 w 4869855"/>
              <a:gd name="connsiteY4" fmla="*/ 0 h 5641180"/>
              <a:gd name="connsiteX5" fmla="*/ 1640858 w 4869855"/>
              <a:gd name="connsiteY5" fmla="*/ 0 h 5641180"/>
              <a:gd name="connsiteX6" fmla="*/ 1640858 w 4869855"/>
              <a:gd name="connsiteY6" fmla="*/ 35961 h 5641180"/>
              <a:gd name="connsiteX7" fmla="*/ 1640858 w 4869855"/>
              <a:gd name="connsiteY7" fmla="*/ 59892 h 5641180"/>
              <a:gd name="connsiteX8" fmla="*/ 1475330 w 4869855"/>
              <a:gd name="connsiteY8" fmla="*/ 59892 h 5641180"/>
              <a:gd name="connsiteX9" fmla="*/ 1591847 w 4869855"/>
              <a:gd name="connsiteY9" fmla="*/ 133204 h 5641180"/>
              <a:gd name="connsiteX10" fmla="*/ 1596267 w 4869855"/>
              <a:gd name="connsiteY10" fmla="*/ 139918 h 5641180"/>
              <a:gd name="connsiteX11" fmla="*/ 1596225 w 4869855"/>
              <a:gd name="connsiteY11" fmla="*/ 139981 h 5641180"/>
              <a:gd name="connsiteX12" fmla="*/ 1596267 w 4869855"/>
              <a:gd name="connsiteY12" fmla="*/ 140044 h 5641180"/>
              <a:gd name="connsiteX13" fmla="*/ 1591847 w 4869855"/>
              <a:gd name="connsiteY13" fmla="*/ 146759 h 5641180"/>
              <a:gd name="connsiteX14" fmla="*/ 1475331 w 4869855"/>
              <a:gd name="connsiteY14" fmla="*/ 220070 h 5641180"/>
              <a:gd name="connsiteX15" fmla="*/ 1640858 w 4869855"/>
              <a:gd name="connsiteY15" fmla="*/ 220070 h 5641180"/>
              <a:gd name="connsiteX16" fmla="*/ 1640858 w 4869855"/>
              <a:gd name="connsiteY16" fmla="*/ 279962 h 5641180"/>
              <a:gd name="connsiteX17" fmla="*/ 1362021 w 4869855"/>
              <a:gd name="connsiteY17" fmla="*/ 529582 h 5641180"/>
              <a:gd name="connsiteX18" fmla="*/ 1362021 w 4869855"/>
              <a:gd name="connsiteY18" fmla="*/ 315224 h 5641180"/>
              <a:gd name="connsiteX19" fmla="*/ 1370965 w 4869855"/>
              <a:gd name="connsiteY19" fmla="*/ 306645 h 5641180"/>
              <a:gd name="connsiteX20" fmla="*/ 1406741 w 4869855"/>
              <a:gd name="connsiteY20" fmla="*/ 306645 h 5641180"/>
              <a:gd name="connsiteX21" fmla="*/ 1415685 w 4869855"/>
              <a:gd name="connsiteY21" fmla="*/ 315224 h 5641180"/>
              <a:gd name="connsiteX22" fmla="*/ 1415685 w 4869855"/>
              <a:gd name="connsiteY22" fmla="*/ 393113 h 5641180"/>
              <a:gd name="connsiteX23" fmla="*/ 1636258 w 4869855"/>
              <a:gd name="connsiteY23" fmla="*/ 393113 h 5641180"/>
              <a:gd name="connsiteX24" fmla="*/ 1646437 w 4869855"/>
              <a:gd name="connsiteY24" fmla="*/ 402877 h 5641180"/>
              <a:gd name="connsiteX25" fmla="*/ 1646437 w 4869855"/>
              <a:gd name="connsiteY25" fmla="*/ 441930 h 5641180"/>
              <a:gd name="connsiteX26" fmla="*/ 1636258 w 4869855"/>
              <a:gd name="connsiteY26" fmla="*/ 451693 h 5641180"/>
              <a:gd name="connsiteX27" fmla="*/ 1415685 w 4869855"/>
              <a:gd name="connsiteY27" fmla="*/ 451693 h 5641180"/>
              <a:gd name="connsiteX28" fmla="*/ 1415685 w 4869855"/>
              <a:gd name="connsiteY28" fmla="*/ 529582 h 5641180"/>
              <a:gd name="connsiteX29" fmla="*/ 1406741 w 4869855"/>
              <a:gd name="connsiteY29" fmla="*/ 538161 h 5641180"/>
              <a:gd name="connsiteX30" fmla="*/ 1370965 w 4869855"/>
              <a:gd name="connsiteY30" fmla="*/ 538161 h 5641180"/>
              <a:gd name="connsiteX31" fmla="*/ 1362021 w 4869855"/>
              <a:gd name="connsiteY31" fmla="*/ 529582 h 5641180"/>
              <a:gd name="connsiteX32" fmla="*/ 1148 w 4869855"/>
              <a:gd name="connsiteY32" fmla="*/ 2756264 h 5641180"/>
              <a:gd name="connsiteX33" fmla="*/ 1286143 w 4869855"/>
              <a:gd name="connsiteY33" fmla="*/ 1512229 h 5641180"/>
              <a:gd name="connsiteX34" fmla="*/ 1911847 w 4869855"/>
              <a:gd name="connsiteY34" fmla="*/ 589120 h 5641180"/>
              <a:gd name="connsiteX35" fmla="*/ 2867870 w 4869855"/>
              <a:gd name="connsiteY35" fmla="*/ 1472574 h 5641180"/>
              <a:gd name="connsiteX36" fmla="*/ 2871755 w 4869855"/>
              <a:gd name="connsiteY36" fmla="*/ 1551358 h 5641180"/>
              <a:gd name="connsiteX37" fmla="*/ 2872832 w 4869855"/>
              <a:gd name="connsiteY37" fmla="*/ 1551358 h 5641180"/>
              <a:gd name="connsiteX38" fmla="*/ 2872832 w 4869855"/>
              <a:gd name="connsiteY38" fmla="*/ 1573189 h 5641180"/>
              <a:gd name="connsiteX39" fmla="*/ 2872832 w 4869855"/>
              <a:gd name="connsiteY39" fmla="*/ 2352764 h 5641180"/>
              <a:gd name="connsiteX40" fmla="*/ 2905442 w 4869855"/>
              <a:gd name="connsiteY40" fmla="*/ 2394776 h 5641180"/>
              <a:gd name="connsiteX41" fmla="*/ 2905442 w 4869855"/>
              <a:gd name="connsiteY41" fmla="*/ 2394333 h 5641180"/>
              <a:gd name="connsiteX42" fmla="*/ 3322904 w 4869855"/>
              <a:gd name="connsiteY42" fmla="*/ 2932155 h 5641180"/>
              <a:gd name="connsiteX43" fmla="*/ 3322904 w 4869855"/>
              <a:gd name="connsiteY43" fmla="*/ 1925803 h 5641180"/>
              <a:gd name="connsiteX44" fmla="*/ 3322599 w 4869855"/>
              <a:gd name="connsiteY44" fmla="*/ 1925410 h 5641180"/>
              <a:gd name="connsiteX45" fmla="*/ 3322598 w 4869855"/>
              <a:gd name="connsiteY45" fmla="*/ 1464338 h 5641180"/>
              <a:gd name="connsiteX46" fmla="*/ 3758365 w 4869855"/>
              <a:gd name="connsiteY46" fmla="*/ 2025743 h 5641180"/>
              <a:gd name="connsiteX47" fmla="*/ 3758365 w 4869855"/>
              <a:gd name="connsiteY47" fmla="*/ 2025614 h 5641180"/>
              <a:gd name="connsiteX48" fmla="*/ 4869855 w 4869855"/>
              <a:gd name="connsiteY48" fmla="*/ 3457564 h 5641180"/>
              <a:gd name="connsiteX49" fmla="*/ 4869855 w 4869855"/>
              <a:gd name="connsiteY49" fmla="*/ 3918636 h 5641180"/>
              <a:gd name="connsiteX50" fmla="*/ 4434088 w 4869855"/>
              <a:gd name="connsiteY50" fmla="*/ 3357231 h 5641180"/>
              <a:gd name="connsiteX51" fmla="*/ 4434089 w 4869855"/>
              <a:gd name="connsiteY51" fmla="*/ 3357360 h 5641180"/>
              <a:gd name="connsiteX52" fmla="*/ 3605617 w 4869855"/>
              <a:gd name="connsiteY52" fmla="*/ 2290027 h 5641180"/>
              <a:gd name="connsiteX53" fmla="*/ 3605617 w 4869855"/>
              <a:gd name="connsiteY53" fmla="*/ 3296379 h 5641180"/>
              <a:gd name="connsiteX54" fmla="*/ 3606205 w 4869855"/>
              <a:gd name="connsiteY54" fmla="*/ 3297137 h 5641180"/>
              <a:gd name="connsiteX55" fmla="*/ 3606206 w 4869855"/>
              <a:gd name="connsiteY55" fmla="*/ 3758209 h 5641180"/>
              <a:gd name="connsiteX56" fmla="*/ 3313674 w 4869855"/>
              <a:gd name="connsiteY56" fmla="*/ 3381335 h 5641180"/>
              <a:gd name="connsiteX57" fmla="*/ 3313674 w 4869855"/>
              <a:gd name="connsiteY57" fmla="*/ 3381780 h 5641180"/>
              <a:gd name="connsiteX58" fmla="*/ 2872832 w 4869855"/>
              <a:gd name="connsiteY58" fmla="*/ 2813836 h 5641180"/>
              <a:gd name="connsiteX59" fmla="*/ 2872832 w 4869855"/>
              <a:gd name="connsiteY59" fmla="*/ 2816079 h 5641180"/>
              <a:gd name="connsiteX60" fmla="*/ 2612723 w 4869855"/>
              <a:gd name="connsiteY60" fmla="*/ 2480976 h 5641180"/>
              <a:gd name="connsiteX61" fmla="*/ 2612723 w 4869855"/>
              <a:gd name="connsiteY61" fmla="*/ 1839290 h 5641180"/>
              <a:gd name="connsiteX62" fmla="*/ 2612723 w 4869855"/>
              <a:gd name="connsiteY62" fmla="*/ 1821412 h 5641180"/>
              <a:gd name="connsiteX63" fmla="*/ 2611841 w 4869855"/>
              <a:gd name="connsiteY63" fmla="*/ 1821412 h 5641180"/>
              <a:gd name="connsiteX64" fmla="*/ 2608660 w 4869855"/>
              <a:gd name="connsiteY64" fmla="*/ 1756895 h 5641180"/>
              <a:gd name="connsiteX65" fmla="*/ 1968630 w 4869855"/>
              <a:gd name="connsiteY65" fmla="*/ 852443 h 5641180"/>
              <a:gd name="connsiteX66" fmla="*/ 1551479 w 4869855"/>
              <a:gd name="connsiteY66" fmla="*/ 1979869 h 5641180"/>
              <a:gd name="connsiteX67" fmla="*/ 280216 w 4869855"/>
              <a:gd name="connsiteY67" fmla="*/ 2883829 h 5641180"/>
              <a:gd name="connsiteX68" fmla="*/ 531302 w 4869855"/>
              <a:gd name="connsiteY68" fmla="*/ 3584951 h 5641180"/>
              <a:gd name="connsiteX69" fmla="*/ 777438 w 4869855"/>
              <a:gd name="connsiteY69" fmla="*/ 3871956 h 5641180"/>
              <a:gd name="connsiteX70" fmla="*/ 864532 w 4869855"/>
              <a:gd name="connsiteY70" fmla="*/ 3965977 h 5641180"/>
              <a:gd name="connsiteX71" fmla="*/ 847305 w 4869855"/>
              <a:gd name="connsiteY71" fmla="*/ 3809874 h 5641180"/>
              <a:gd name="connsiteX72" fmla="*/ 1608640 w 4869855"/>
              <a:gd name="connsiteY72" fmla="*/ 2419404 h 5641180"/>
              <a:gd name="connsiteX73" fmla="*/ 2728827 w 4869855"/>
              <a:gd name="connsiteY73" fmla="*/ 3749869 h 5641180"/>
              <a:gd name="connsiteX74" fmla="*/ 2739068 w 4869855"/>
              <a:gd name="connsiteY74" fmla="*/ 5147802 h 5641180"/>
              <a:gd name="connsiteX75" fmla="*/ 2739428 w 4869855"/>
              <a:gd name="connsiteY75" fmla="*/ 5148257 h 5641180"/>
              <a:gd name="connsiteX76" fmla="*/ 2739428 w 4869855"/>
              <a:gd name="connsiteY76" fmla="*/ 5196920 h 5641180"/>
              <a:gd name="connsiteX77" fmla="*/ 2739428 w 4869855"/>
              <a:gd name="connsiteY77" fmla="*/ 5641180 h 5641180"/>
              <a:gd name="connsiteX78" fmla="*/ 1320203 w 4869855"/>
              <a:gd name="connsiteY78" fmla="*/ 3848103 h 5641180"/>
              <a:gd name="connsiteX79" fmla="*/ 1320203 w 4869855"/>
              <a:gd name="connsiteY79" fmla="*/ 3355180 h 5641180"/>
              <a:gd name="connsiteX80" fmla="*/ 2459905 w 4869855"/>
              <a:gd name="connsiteY80" fmla="*/ 4795101 h 5641180"/>
              <a:gd name="connsiteX81" fmla="*/ 2452390 w 4869855"/>
              <a:gd name="connsiteY81" fmla="*/ 3880643 h 5641180"/>
              <a:gd name="connsiteX82" fmla="*/ 1642119 w 4869855"/>
              <a:gd name="connsiteY82" fmla="*/ 2690677 h 5641180"/>
              <a:gd name="connsiteX83" fmla="*/ 1251676 w 4869855"/>
              <a:gd name="connsiteY83" fmla="*/ 4328692 h 5641180"/>
              <a:gd name="connsiteX84" fmla="*/ 1270579 w 4869855"/>
              <a:gd name="connsiteY84" fmla="*/ 4392841 h 5641180"/>
              <a:gd name="connsiteX85" fmla="*/ 1271054 w 4869855"/>
              <a:gd name="connsiteY85" fmla="*/ 4393328 h 5641180"/>
              <a:gd name="connsiteX86" fmla="*/ 1294367 w 4869855"/>
              <a:gd name="connsiteY86" fmla="*/ 4455666 h 5641180"/>
              <a:gd name="connsiteX87" fmla="*/ 1507890 w 4869855"/>
              <a:gd name="connsiteY87" fmla="*/ 4956404 h 5641180"/>
              <a:gd name="connsiteX88" fmla="*/ 1588380 w 4869855"/>
              <a:gd name="connsiteY88" fmla="*/ 5131051 h 5641180"/>
              <a:gd name="connsiteX89" fmla="*/ 1562103 w 4869855"/>
              <a:gd name="connsiteY89" fmla="*/ 5117128 h 5641180"/>
              <a:gd name="connsiteX90" fmla="*/ 296268 w 4869855"/>
              <a:gd name="connsiteY90" fmla="*/ 3739747 h 5641180"/>
              <a:gd name="connsiteX91" fmla="*/ 2837 w 4869855"/>
              <a:gd name="connsiteY91" fmla="*/ 2916214 h 5641180"/>
              <a:gd name="connsiteX92" fmla="*/ 1148 w 4869855"/>
              <a:gd name="connsiteY92" fmla="*/ 2756264 h 56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869855" h="5641180">
                <a:moveTo>
                  <a:pt x="1367130" y="279962"/>
                </a:moveTo>
                <a:lnTo>
                  <a:pt x="1367130" y="207581"/>
                </a:lnTo>
                <a:lnTo>
                  <a:pt x="1474567" y="139981"/>
                </a:lnTo>
                <a:lnTo>
                  <a:pt x="1367130" y="72382"/>
                </a:lnTo>
                <a:lnTo>
                  <a:pt x="1367130" y="0"/>
                </a:lnTo>
                <a:lnTo>
                  <a:pt x="1640858" y="0"/>
                </a:lnTo>
                <a:lnTo>
                  <a:pt x="1640858" y="35961"/>
                </a:lnTo>
                <a:lnTo>
                  <a:pt x="1640858" y="59892"/>
                </a:lnTo>
                <a:lnTo>
                  <a:pt x="1475330" y="59892"/>
                </a:lnTo>
                <a:lnTo>
                  <a:pt x="1591847" y="133204"/>
                </a:lnTo>
                <a:cubicBezTo>
                  <a:pt x="1594793" y="135058"/>
                  <a:pt x="1596267" y="137488"/>
                  <a:pt x="1596267" y="139918"/>
                </a:cubicBezTo>
                <a:lnTo>
                  <a:pt x="1596225" y="139981"/>
                </a:lnTo>
                <a:lnTo>
                  <a:pt x="1596267" y="140044"/>
                </a:lnTo>
                <a:cubicBezTo>
                  <a:pt x="1596267" y="142474"/>
                  <a:pt x="1594794" y="144904"/>
                  <a:pt x="1591847" y="146759"/>
                </a:cubicBezTo>
                <a:lnTo>
                  <a:pt x="1475331" y="220070"/>
                </a:lnTo>
                <a:lnTo>
                  <a:pt x="1640858" y="220070"/>
                </a:lnTo>
                <a:lnTo>
                  <a:pt x="1640858" y="279962"/>
                </a:lnTo>
                <a:close/>
                <a:moveTo>
                  <a:pt x="1362021" y="529582"/>
                </a:moveTo>
                <a:lnTo>
                  <a:pt x="1362021" y="315224"/>
                </a:lnTo>
                <a:cubicBezTo>
                  <a:pt x="1362021" y="310486"/>
                  <a:pt x="1366026" y="306645"/>
                  <a:pt x="1370965" y="306645"/>
                </a:cubicBezTo>
                <a:lnTo>
                  <a:pt x="1406741" y="306645"/>
                </a:lnTo>
                <a:cubicBezTo>
                  <a:pt x="1411681" y="306645"/>
                  <a:pt x="1415685" y="310486"/>
                  <a:pt x="1415685" y="315224"/>
                </a:cubicBezTo>
                <a:lnTo>
                  <a:pt x="1415685" y="393113"/>
                </a:lnTo>
                <a:lnTo>
                  <a:pt x="1636258" y="393113"/>
                </a:lnTo>
                <a:cubicBezTo>
                  <a:pt x="1641880" y="393113"/>
                  <a:pt x="1646437" y="397485"/>
                  <a:pt x="1646437" y="402877"/>
                </a:cubicBezTo>
                <a:lnTo>
                  <a:pt x="1646437" y="441930"/>
                </a:lnTo>
                <a:cubicBezTo>
                  <a:pt x="1646437" y="447322"/>
                  <a:pt x="1641880" y="451693"/>
                  <a:pt x="1636258" y="451693"/>
                </a:cubicBezTo>
                <a:lnTo>
                  <a:pt x="1415685" y="451693"/>
                </a:lnTo>
                <a:lnTo>
                  <a:pt x="1415685" y="529582"/>
                </a:lnTo>
                <a:cubicBezTo>
                  <a:pt x="1415685" y="534320"/>
                  <a:pt x="1411681" y="538161"/>
                  <a:pt x="1406741" y="538161"/>
                </a:cubicBezTo>
                <a:lnTo>
                  <a:pt x="1370965" y="538161"/>
                </a:lnTo>
                <a:cubicBezTo>
                  <a:pt x="1366026" y="538161"/>
                  <a:pt x="1362021" y="534320"/>
                  <a:pt x="1362021" y="529582"/>
                </a:cubicBezTo>
                <a:close/>
                <a:moveTo>
                  <a:pt x="1148" y="2756264"/>
                </a:moveTo>
                <a:cubicBezTo>
                  <a:pt x="30411" y="1960582"/>
                  <a:pt x="614876" y="1245959"/>
                  <a:pt x="1286143" y="1512229"/>
                </a:cubicBezTo>
                <a:cubicBezTo>
                  <a:pt x="1301384" y="1220202"/>
                  <a:pt x="1350630" y="703420"/>
                  <a:pt x="1911847" y="589120"/>
                </a:cubicBezTo>
                <a:cubicBezTo>
                  <a:pt x="2417035" y="543400"/>
                  <a:pt x="2803418" y="762990"/>
                  <a:pt x="2867870" y="1472574"/>
                </a:cubicBezTo>
                <a:lnTo>
                  <a:pt x="2871755" y="1551358"/>
                </a:lnTo>
                <a:lnTo>
                  <a:pt x="2872832" y="1551358"/>
                </a:lnTo>
                <a:lnTo>
                  <a:pt x="2872832" y="1573189"/>
                </a:lnTo>
                <a:lnTo>
                  <a:pt x="2872832" y="2352764"/>
                </a:lnTo>
                <a:lnTo>
                  <a:pt x="2905442" y="2394776"/>
                </a:lnTo>
                <a:lnTo>
                  <a:pt x="2905442" y="2394333"/>
                </a:lnTo>
                <a:lnTo>
                  <a:pt x="3322904" y="2932155"/>
                </a:lnTo>
                <a:lnTo>
                  <a:pt x="3322904" y="1925803"/>
                </a:lnTo>
                <a:lnTo>
                  <a:pt x="3322599" y="1925410"/>
                </a:lnTo>
                <a:lnTo>
                  <a:pt x="3322598" y="1464338"/>
                </a:lnTo>
                <a:lnTo>
                  <a:pt x="3758365" y="2025743"/>
                </a:lnTo>
                <a:lnTo>
                  <a:pt x="3758365" y="2025614"/>
                </a:lnTo>
                <a:lnTo>
                  <a:pt x="4869855" y="3457564"/>
                </a:lnTo>
                <a:lnTo>
                  <a:pt x="4869855" y="3918636"/>
                </a:lnTo>
                <a:lnTo>
                  <a:pt x="4434088" y="3357231"/>
                </a:lnTo>
                <a:lnTo>
                  <a:pt x="4434089" y="3357360"/>
                </a:lnTo>
                <a:lnTo>
                  <a:pt x="3605617" y="2290027"/>
                </a:lnTo>
                <a:lnTo>
                  <a:pt x="3605617" y="3296379"/>
                </a:lnTo>
                <a:lnTo>
                  <a:pt x="3606205" y="3297137"/>
                </a:lnTo>
                <a:lnTo>
                  <a:pt x="3606206" y="3758209"/>
                </a:lnTo>
                <a:lnTo>
                  <a:pt x="3313674" y="3381335"/>
                </a:lnTo>
                <a:lnTo>
                  <a:pt x="3313674" y="3381780"/>
                </a:lnTo>
                <a:lnTo>
                  <a:pt x="2872832" y="2813836"/>
                </a:lnTo>
                <a:lnTo>
                  <a:pt x="2872832" y="2816079"/>
                </a:lnTo>
                <a:lnTo>
                  <a:pt x="2612723" y="2480976"/>
                </a:lnTo>
                <a:lnTo>
                  <a:pt x="2612723" y="1839290"/>
                </a:lnTo>
                <a:lnTo>
                  <a:pt x="2612723" y="1821412"/>
                </a:lnTo>
                <a:lnTo>
                  <a:pt x="2611841" y="1821412"/>
                </a:lnTo>
                <a:lnTo>
                  <a:pt x="2608660" y="1756895"/>
                </a:lnTo>
                <a:cubicBezTo>
                  <a:pt x="2608267" y="1090078"/>
                  <a:pt x="2382337" y="815002"/>
                  <a:pt x="1968630" y="852443"/>
                </a:cubicBezTo>
                <a:cubicBezTo>
                  <a:pt x="1447127" y="960333"/>
                  <a:pt x="1563960" y="1740723"/>
                  <a:pt x="1551479" y="1979869"/>
                </a:cubicBezTo>
                <a:cubicBezTo>
                  <a:pt x="818671" y="1390091"/>
                  <a:pt x="247109" y="2134846"/>
                  <a:pt x="280216" y="2883829"/>
                </a:cubicBezTo>
                <a:cubicBezTo>
                  <a:pt x="291251" y="3133490"/>
                  <a:pt x="369472" y="3383621"/>
                  <a:pt x="531302" y="3584951"/>
                </a:cubicBezTo>
                <a:cubicBezTo>
                  <a:pt x="605287" y="3676214"/>
                  <a:pt x="688920" y="3773222"/>
                  <a:pt x="777438" y="3871956"/>
                </a:cubicBezTo>
                <a:lnTo>
                  <a:pt x="864532" y="3965977"/>
                </a:lnTo>
                <a:lnTo>
                  <a:pt x="847305" y="3809874"/>
                </a:lnTo>
                <a:cubicBezTo>
                  <a:pt x="772937" y="2987673"/>
                  <a:pt x="989531" y="2553052"/>
                  <a:pt x="1608640" y="2419404"/>
                </a:cubicBezTo>
                <a:cubicBezTo>
                  <a:pt x="2203093" y="2362381"/>
                  <a:pt x="2662512" y="2726746"/>
                  <a:pt x="2728827" y="3749869"/>
                </a:cubicBezTo>
                <a:lnTo>
                  <a:pt x="2739068" y="5147802"/>
                </a:lnTo>
                <a:lnTo>
                  <a:pt x="2739428" y="5148257"/>
                </a:lnTo>
                <a:lnTo>
                  <a:pt x="2739428" y="5196920"/>
                </a:lnTo>
                <a:lnTo>
                  <a:pt x="2739428" y="5641180"/>
                </a:lnTo>
                <a:lnTo>
                  <a:pt x="1320203" y="3848103"/>
                </a:lnTo>
                <a:lnTo>
                  <a:pt x="1320203" y="3355180"/>
                </a:lnTo>
                <a:lnTo>
                  <a:pt x="2459905" y="4795101"/>
                </a:lnTo>
                <a:lnTo>
                  <a:pt x="2452390" y="3880643"/>
                </a:lnTo>
                <a:cubicBezTo>
                  <a:pt x="2404302" y="3058498"/>
                  <a:pt x="2128927" y="2643980"/>
                  <a:pt x="1642119" y="2690677"/>
                </a:cubicBezTo>
                <a:cubicBezTo>
                  <a:pt x="870368" y="2885291"/>
                  <a:pt x="1134355" y="3928230"/>
                  <a:pt x="1251676" y="4328692"/>
                </a:cubicBezTo>
                <a:lnTo>
                  <a:pt x="1270579" y="4392841"/>
                </a:lnTo>
                <a:lnTo>
                  <a:pt x="1271054" y="4393328"/>
                </a:lnTo>
                <a:lnTo>
                  <a:pt x="1294367" y="4455666"/>
                </a:lnTo>
                <a:cubicBezTo>
                  <a:pt x="1343879" y="4583104"/>
                  <a:pt x="1412426" y="4745689"/>
                  <a:pt x="1507890" y="4956404"/>
                </a:cubicBezTo>
                <a:lnTo>
                  <a:pt x="1588380" y="5131051"/>
                </a:lnTo>
                <a:lnTo>
                  <a:pt x="1562103" y="5117128"/>
                </a:lnTo>
                <a:cubicBezTo>
                  <a:pt x="1195890" y="4760989"/>
                  <a:pt x="657646" y="4185518"/>
                  <a:pt x="296268" y="3739747"/>
                </a:cubicBezTo>
                <a:cubicBezTo>
                  <a:pt x="110286" y="3489537"/>
                  <a:pt x="19493" y="3201543"/>
                  <a:pt x="2837" y="2916214"/>
                </a:cubicBezTo>
                <a:cubicBezTo>
                  <a:pt x="-286" y="2862715"/>
                  <a:pt x="-803" y="2809309"/>
                  <a:pt x="1148" y="2756264"/>
                </a:cubicBezTo>
                <a:close/>
              </a:path>
            </a:pathLst>
          </a:custGeom>
          <a:solidFill>
            <a:schemeClr val="bg1">
              <a:lumMod val="95000"/>
              <a:alpha val="9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Apache Storm</a:t>
            </a:r>
          </a:p>
        </p:txBody>
      </p:sp>
      <p:sp>
        <p:nvSpPr>
          <p:cNvPr id="14" name="Text Placeholder 13">
            <a:extLst>
              <a:ext uri="{FF2B5EF4-FFF2-40B4-BE49-F238E27FC236}">
                <a16:creationId xmlns:a16="http://schemas.microsoft.com/office/drawing/2014/main" id="{64B40C91-DF13-4BD2-A0FA-BAB78B40DBFD}"/>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 highly scalable and reliable, open-source, distributed, stream processing framework</a:t>
            </a:r>
          </a:p>
        </p:txBody>
      </p:sp>
      <p:grpSp>
        <p:nvGrpSpPr>
          <p:cNvPr id="13" name="Group 12"/>
          <p:cNvGrpSpPr/>
          <p:nvPr/>
        </p:nvGrpSpPr>
        <p:grpSpPr>
          <a:xfrm>
            <a:off x="4285045" y="2182535"/>
            <a:ext cx="3659262" cy="1264377"/>
            <a:chOff x="8276798" y="1293814"/>
            <a:chExt cx="3732638" cy="1289730"/>
          </a:xfrm>
        </p:grpSpPr>
        <p:sp>
          <p:nvSpPr>
            <p:cNvPr id="43" name="TextBox 42"/>
            <p:cNvSpPr txBox="1"/>
            <p:nvPr/>
          </p:nvSpPr>
          <p:spPr>
            <a:xfrm>
              <a:off x="8276798" y="1293814"/>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Easy to program</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 A distributed real time processing platform</a:t>
              </a:r>
            </a:p>
          </p:txBody>
        </p:sp>
        <p:sp>
          <p:nvSpPr>
            <p:cNvPr id="125" name="Freeform 124"/>
            <p:cNvSpPr/>
            <p:nvPr/>
          </p:nvSpPr>
          <p:spPr bwMode="auto">
            <a:xfrm>
              <a:off x="8361425" y="1716875"/>
              <a:ext cx="659968" cy="443608"/>
            </a:xfrm>
            <a:custGeom>
              <a:avLst/>
              <a:gdLst>
                <a:gd name="connsiteX0" fmla="*/ 7482335 w 8229978"/>
                <a:gd name="connsiteY0" fmla="*/ 4330779 h 5345688"/>
                <a:gd name="connsiteX1" fmla="*/ 7220497 w 8229978"/>
                <a:gd name="connsiteY1" fmla="*/ 4544183 h 5345688"/>
                <a:gd name="connsiteX2" fmla="*/ 7216574 w 8229978"/>
                <a:gd name="connsiteY2" fmla="*/ 4583097 h 5345688"/>
                <a:gd name="connsiteX3" fmla="*/ 7216574 w 8229978"/>
                <a:gd name="connsiteY3" fmla="*/ 4612996 h 5345688"/>
                <a:gd name="connsiteX4" fmla="*/ 7220497 w 8229978"/>
                <a:gd name="connsiteY4" fmla="*/ 4651910 h 5345688"/>
                <a:gd name="connsiteX5" fmla="*/ 7482335 w 8229978"/>
                <a:gd name="connsiteY5" fmla="*/ 4865313 h 5345688"/>
                <a:gd name="connsiteX6" fmla="*/ 7749603 w 8229978"/>
                <a:gd name="connsiteY6" fmla="*/ 4598046 h 5345688"/>
                <a:gd name="connsiteX7" fmla="*/ 7482335 w 8229978"/>
                <a:gd name="connsiteY7" fmla="*/ 4330779 h 5345688"/>
                <a:gd name="connsiteX8" fmla="*/ 747643 w 8229978"/>
                <a:gd name="connsiteY8" fmla="*/ 4330779 h 5345688"/>
                <a:gd name="connsiteX9" fmla="*/ 480375 w 8229978"/>
                <a:gd name="connsiteY9" fmla="*/ 4598046 h 5345688"/>
                <a:gd name="connsiteX10" fmla="*/ 747643 w 8229978"/>
                <a:gd name="connsiteY10" fmla="*/ 4865313 h 5345688"/>
                <a:gd name="connsiteX11" fmla="*/ 1014911 w 8229978"/>
                <a:gd name="connsiteY11" fmla="*/ 4598046 h 5345688"/>
                <a:gd name="connsiteX12" fmla="*/ 747643 w 8229978"/>
                <a:gd name="connsiteY12" fmla="*/ 4330779 h 5345688"/>
                <a:gd name="connsiteX13" fmla="*/ 3761865 w 8229978"/>
                <a:gd name="connsiteY13" fmla="*/ 1402819 h 5345688"/>
                <a:gd name="connsiteX14" fmla="*/ 1331010 w 8229978"/>
                <a:gd name="connsiteY14" fmla="*/ 4135684 h 5345688"/>
                <a:gd name="connsiteX15" fmla="*/ 1367600 w 8229978"/>
                <a:gd name="connsiteY15" fmla="*/ 4180033 h 5345688"/>
                <a:gd name="connsiteX16" fmla="*/ 1436533 w 8229978"/>
                <a:gd name="connsiteY16" fmla="*/ 4307030 h 5345688"/>
                <a:gd name="connsiteX17" fmla="*/ 1457741 w 8229978"/>
                <a:gd name="connsiteY17" fmla="*/ 4375352 h 5345688"/>
                <a:gd name="connsiteX18" fmla="*/ 6772237 w 8229978"/>
                <a:gd name="connsiteY18" fmla="*/ 4375352 h 5345688"/>
                <a:gd name="connsiteX19" fmla="*/ 6793445 w 8229978"/>
                <a:gd name="connsiteY19" fmla="*/ 4307030 h 5345688"/>
                <a:gd name="connsiteX20" fmla="*/ 6842930 w 8229978"/>
                <a:gd name="connsiteY20" fmla="*/ 4210367 h 5345688"/>
                <a:gd name="connsiteX21" fmla="*/ 6863242 w 8229978"/>
                <a:gd name="connsiteY21" fmla="*/ 4181798 h 5345688"/>
                <a:gd name="connsiteX22" fmla="*/ 4416358 w 8229978"/>
                <a:gd name="connsiteY22" fmla="*/ 1430911 h 5345688"/>
                <a:gd name="connsiteX23" fmla="*/ 4406006 w 8229978"/>
                <a:gd name="connsiteY23" fmla="*/ 1436530 h 5345688"/>
                <a:gd name="connsiteX24" fmla="*/ 4114989 w 8229978"/>
                <a:gd name="connsiteY24" fmla="*/ 1495283 h 5345688"/>
                <a:gd name="connsiteX25" fmla="*/ 3823973 w 8229978"/>
                <a:gd name="connsiteY25" fmla="*/ 1436530 h 5345688"/>
                <a:gd name="connsiteX26" fmla="*/ 4114989 w 8229978"/>
                <a:gd name="connsiteY26" fmla="*/ 480375 h 5345688"/>
                <a:gd name="connsiteX27" fmla="*/ 3847721 w 8229978"/>
                <a:gd name="connsiteY27" fmla="*/ 747642 h 5345688"/>
                <a:gd name="connsiteX28" fmla="*/ 4114989 w 8229978"/>
                <a:gd name="connsiteY28" fmla="*/ 1014908 h 5345688"/>
                <a:gd name="connsiteX29" fmla="*/ 4382257 w 8229978"/>
                <a:gd name="connsiteY29" fmla="*/ 747642 h 5345688"/>
                <a:gd name="connsiteX30" fmla="*/ 4114989 w 8229978"/>
                <a:gd name="connsiteY30" fmla="*/ 480375 h 5345688"/>
                <a:gd name="connsiteX31" fmla="*/ 4114989 w 8229978"/>
                <a:gd name="connsiteY31" fmla="*/ 0 h 5345688"/>
                <a:gd name="connsiteX32" fmla="*/ 4862632 w 8229978"/>
                <a:gd name="connsiteY32" fmla="*/ 747642 h 5345688"/>
                <a:gd name="connsiteX33" fmla="*/ 4803879 w 8229978"/>
                <a:gd name="connsiteY33" fmla="*/ 1038657 h 5345688"/>
                <a:gd name="connsiteX34" fmla="*/ 4756686 w 8229978"/>
                <a:gd name="connsiteY34" fmla="*/ 1125604 h 5345688"/>
                <a:gd name="connsiteX35" fmla="*/ 7221202 w 8229978"/>
                <a:gd name="connsiteY35" fmla="*/ 3896314 h 5345688"/>
                <a:gd name="connsiteX36" fmla="*/ 7215162 w 8229978"/>
                <a:gd name="connsiteY36" fmla="*/ 3901687 h 5345688"/>
                <a:gd name="connsiteX37" fmla="*/ 7260009 w 8229978"/>
                <a:gd name="connsiteY37" fmla="*/ 3884017 h 5345688"/>
                <a:gd name="connsiteX38" fmla="*/ 7482335 w 8229978"/>
                <a:gd name="connsiteY38" fmla="*/ 3850404 h 5345688"/>
                <a:gd name="connsiteX39" fmla="*/ 8229978 w 8229978"/>
                <a:gd name="connsiteY39" fmla="*/ 4598046 h 5345688"/>
                <a:gd name="connsiteX40" fmla="*/ 7482335 w 8229978"/>
                <a:gd name="connsiteY40" fmla="*/ 5345688 h 5345688"/>
                <a:gd name="connsiteX41" fmla="*/ 6793445 w 8229978"/>
                <a:gd name="connsiteY41" fmla="*/ 4889062 h 5345688"/>
                <a:gd name="connsiteX42" fmla="*/ 6775904 w 8229978"/>
                <a:gd name="connsiteY42" fmla="*/ 4832552 h 5345688"/>
                <a:gd name="connsiteX43" fmla="*/ 1454074 w 8229978"/>
                <a:gd name="connsiteY43" fmla="*/ 4832552 h 5345688"/>
                <a:gd name="connsiteX44" fmla="*/ 1436533 w 8229978"/>
                <a:gd name="connsiteY44" fmla="*/ 4889062 h 5345688"/>
                <a:gd name="connsiteX45" fmla="*/ 747643 w 8229978"/>
                <a:gd name="connsiteY45" fmla="*/ 5345688 h 5345688"/>
                <a:gd name="connsiteX46" fmla="*/ 0 w 8229978"/>
                <a:gd name="connsiteY46" fmla="*/ 4598046 h 5345688"/>
                <a:gd name="connsiteX47" fmla="*/ 747643 w 8229978"/>
                <a:gd name="connsiteY47" fmla="*/ 3850404 h 5345688"/>
                <a:gd name="connsiteX48" fmla="*/ 898319 w 8229978"/>
                <a:gd name="connsiteY48" fmla="*/ 3865594 h 5345688"/>
                <a:gd name="connsiteX49" fmla="*/ 946150 w 8229978"/>
                <a:gd name="connsiteY49" fmla="*/ 3880441 h 5345688"/>
                <a:gd name="connsiteX50" fmla="*/ 3444209 w 8229978"/>
                <a:gd name="connsiteY50" fmla="*/ 1072022 h 5345688"/>
                <a:gd name="connsiteX51" fmla="*/ 3426100 w 8229978"/>
                <a:gd name="connsiteY51" fmla="*/ 1038657 h 5345688"/>
                <a:gd name="connsiteX52" fmla="*/ 3367346 w 8229978"/>
                <a:gd name="connsiteY52" fmla="*/ 747642 h 5345688"/>
                <a:gd name="connsiteX53" fmla="*/ 4114989 w 8229978"/>
                <a:gd name="connsiteY53" fmla="*/ 0 h 53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229978" h="5345688">
                  <a:moveTo>
                    <a:pt x="7482335" y="4330779"/>
                  </a:moveTo>
                  <a:cubicBezTo>
                    <a:pt x="7353178" y="4330779"/>
                    <a:pt x="7245419" y="4422394"/>
                    <a:pt x="7220497" y="4544183"/>
                  </a:cubicBezTo>
                  <a:lnTo>
                    <a:pt x="7216574" y="4583097"/>
                  </a:lnTo>
                  <a:lnTo>
                    <a:pt x="7216574" y="4612996"/>
                  </a:lnTo>
                  <a:lnTo>
                    <a:pt x="7220497" y="4651910"/>
                  </a:lnTo>
                  <a:cubicBezTo>
                    <a:pt x="7245419" y="4773699"/>
                    <a:pt x="7353178" y="4865313"/>
                    <a:pt x="7482335" y="4865313"/>
                  </a:cubicBezTo>
                  <a:cubicBezTo>
                    <a:pt x="7629943" y="4865313"/>
                    <a:pt x="7749603" y="4745653"/>
                    <a:pt x="7749603" y="4598046"/>
                  </a:cubicBezTo>
                  <a:cubicBezTo>
                    <a:pt x="7749603" y="4450439"/>
                    <a:pt x="7629943" y="4330779"/>
                    <a:pt x="7482335" y="4330779"/>
                  </a:cubicBezTo>
                  <a:close/>
                  <a:moveTo>
                    <a:pt x="747643" y="4330779"/>
                  </a:moveTo>
                  <a:cubicBezTo>
                    <a:pt x="600035" y="4330779"/>
                    <a:pt x="480375" y="4450439"/>
                    <a:pt x="480375" y="4598046"/>
                  </a:cubicBezTo>
                  <a:cubicBezTo>
                    <a:pt x="480375" y="4745653"/>
                    <a:pt x="600035" y="4865313"/>
                    <a:pt x="747643" y="4865313"/>
                  </a:cubicBezTo>
                  <a:cubicBezTo>
                    <a:pt x="895251" y="4865313"/>
                    <a:pt x="1014911" y="4745653"/>
                    <a:pt x="1014911" y="4598046"/>
                  </a:cubicBezTo>
                  <a:cubicBezTo>
                    <a:pt x="1014911" y="4450439"/>
                    <a:pt x="895251" y="4330779"/>
                    <a:pt x="747643" y="4330779"/>
                  </a:cubicBezTo>
                  <a:close/>
                  <a:moveTo>
                    <a:pt x="3761865" y="1402819"/>
                  </a:moveTo>
                  <a:lnTo>
                    <a:pt x="1331010" y="4135684"/>
                  </a:lnTo>
                  <a:lnTo>
                    <a:pt x="1367600" y="4180033"/>
                  </a:lnTo>
                  <a:cubicBezTo>
                    <a:pt x="1394472" y="4219807"/>
                    <a:pt x="1417616" y="4262307"/>
                    <a:pt x="1436533" y="4307030"/>
                  </a:cubicBezTo>
                  <a:lnTo>
                    <a:pt x="1457741" y="4375352"/>
                  </a:lnTo>
                  <a:lnTo>
                    <a:pt x="6772237" y="4375352"/>
                  </a:lnTo>
                  <a:lnTo>
                    <a:pt x="6793445" y="4307030"/>
                  </a:lnTo>
                  <a:cubicBezTo>
                    <a:pt x="6807632" y="4273488"/>
                    <a:pt x="6824198" y="4241196"/>
                    <a:pt x="6842930" y="4210367"/>
                  </a:cubicBezTo>
                  <a:lnTo>
                    <a:pt x="6863242" y="4181798"/>
                  </a:lnTo>
                  <a:lnTo>
                    <a:pt x="4416358" y="1430911"/>
                  </a:lnTo>
                  <a:lnTo>
                    <a:pt x="4406006" y="1436530"/>
                  </a:lnTo>
                  <a:cubicBezTo>
                    <a:pt x="4316559" y="1474363"/>
                    <a:pt x="4218217" y="1495283"/>
                    <a:pt x="4114989" y="1495283"/>
                  </a:cubicBezTo>
                  <a:cubicBezTo>
                    <a:pt x="4011761" y="1495283"/>
                    <a:pt x="3913420" y="1474363"/>
                    <a:pt x="3823973" y="1436530"/>
                  </a:cubicBezTo>
                  <a:close/>
                  <a:moveTo>
                    <a:pt x="4114989" y="480375"/>
                  </a:moveTo>
                  <a:cubicBezTo>
                    <a:pt x="3967381" y="480375"/>
                    <a:pt x="3847721" y="600035"/>
                    <a:pt x="3847721" y="747642"/>
                  </a:cubicBezTo>
                  <a:cubicBezTo>
                    <a:pt x="3847721" y="895249"/>
                    <a:pt x="3967381" y="1014908"/>
                    <a:pt x="4114989" y="1014908"/>
                  </a:cubicBezTo>
                  <a:cubicBezTo>
                    <a:pt x="4262597" y="1014908"/>
                    <a:pt x="4382257" y="895249"/>
                    <a:pt x="4382257" y="747642"/>
                  </a:cubicBezTo>
                  <a:cubicBezTo>
                    <a:pt x="4382257" y="600035"/>
                    <a:pt x="4262597" y="480375"/>
                    <a:pt x="4114989" y="480375"/>
                  </a:cubicBezTo>
                  <a:close/>
                  <a:moveTo>
                    <a:pt x="4114989" y="0"/>
                  </a:moveTo>
                  <a:cubicBezTo>
                    <a:pt x="4527901" y="0"/>
                    <a:pt x="4862632" y="334731"/>
                    <a:pt x="4862632" y="747642"/>
                  </a:cubicBezTo>
                  <a:cubicBezTo>
                    <a:pt x="4862632" y="850869"/>
                    <a:pt x="4841712" y="949211"/>
                    <a:pt x="4803879" y="1038657"/>
                  </a:cubicBezTo>
                  <a:lnTo>
                    <a:pt x="4756686" y="1125604"/>
                  </a:lnTo>
                  <a:lnTo>
                    <a:pt x="7221202" y="3896314"/>
                  </a:lnTo>
                  <a:lnTo>
                    <a:pt x="7215162" y="3901687"/>
                  </a:lnTo>
                  <a:lnTo>
                    <a:pt x="7260009" y="3884017"/>
                  </a:lnTo>
                  <a:cubicBezTo>
                    <a:pt x="7330242" y="3862172"/>
                    <a:pt x="7404914" y="3850404"/>
                    <a:pt x="7482335" y="3850404"/>
                  </a:cubicBezTo>
                  <a:cubicBezTo>
                    <a:pt x="7895247" y="3850404"/>
                    <a:pt x="8229978" y="4185135"/>
                    <a:pt x="8229978" y="4598046"/>
                  </a:cubicBezTo>
                  <a:cubicBezTo>
                    <a:pt x="8229978" y="5010957"/>
                    <a:pt x="7895247" y="5345688"/>
                    <a:pt x="7482335" y="5345688"/>
                  </a:cubicBezTo>
                  <a:cubicBezTo>
                    <a:pt x="7172651" y="5345688"/>
                    <a:pt x="6906944" y="5157402"/>
                    <a:pt x="6793445" y="4889062"/>
                  </a:cubicBezTo>
                  <a:lnTo>
                    <a:pt x="6775904" y="4832552"/>
                  </a:lnTo>
                  <a:lnTo>
                    <a:pt x="1454074" y="4832552"/>
                  </a:lnTo>
                  <a:lnTo>
                    <a:pt x="1436533" y="4889062"/>
                  </a:lnTo>
                  <a:cubicBezTo>
                    <a:pt x="1323034" y="5157402"/>
                    <a:pt x="1057327" y="5345688"/>
                    <a:pt x="747643" y="5345688"/>
                  </a:cubicBezTo>
                  <a:cubicBezTo>
                    <a:pt x="334731" y="5345688"/>
                    <a:pt x="0" y="5010957"/>
                    <a:pt x="0" y="4598046"/>
                  </a:cubicBezTo>
                  <a:cubicBezTo>
                    <a:pt x="0" y="4185135"/>
                    <a:pt x="334731" y="3850404"/>
                    <a:pt x="747643" y="3850404"/>
                  </a:cubicBezTo>
                  <a:cubicBezTo>
                    <a:pt x="799257" y="3850404"/>
                    <a:pt x="849649" y="3855634"/>
                    <a:pt x="898319" y="3865594"/>
                  </a:cubicBezTo>
                  <a:lnTo>
                    <a:pt x="946150" y="3880441"/>
                  </a:lnTo>
                  <a:lnTo>
                    <a:pt x="3444209" y="1072022"/>
                  </a:lnTo>
                  <a:lnTo>
                    <a:pt x="3426100" y="1038657"/>
                  </a:lnTo>
                  <a:cubicBezTo>
                    <a:pt x="3388267" y="949211"/>
                    <a:pt x="3367346" y="850869"/>
                    <a:pt x="3367346" y="747642"/>
                  </a:cubicBezTo>
                  <a:cubicBezTo>
                    <a:pt x="3367346" y="334731"/>
                    <a:pt x="3702077" y="0"/>
                    <a:pt x="4114989" y="0"/>
                  </a:cubicBezTo>
                  <a:close/>
                </a:path>
              </a:pathLst>
            </a:cu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cxnSp>
          <p:nvCxnSpPr>
            <p:cNvPr id="78" name="Straight Connector 77"/>
            <p:cNvCxnSpPr/>
            <p:nvPr/>
          </p:nvCxnSpPr>
          <p:spPr>
            <a:xfrm>
              <a:off x="9127698" y="14554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7" name="Group 186"/>
          <p:cNvGrpSpPr/>
          <p:nvPr/>
        </p:nvGrpSpPr>
        <p:grpSpPr>
          <a:xfrm>
            <a:off x="4339163" y="3892382"/>
            <a:ext cx="712426" cy="673580"/>
            <a:chOff x="-5715000" y="236220"/>
            <a:chExt cx="4846320" cy="4582064"/>
          </a:xfrm>
          <a:solidFill>
            <a:schemeClr val="accent3"/>
          </a:solidFill>
        </p:grpSpPr>
        <p:sp>
          <p:nvSpPr>
            <p:cNvPr id="188" name="Freeform 187"/>
            <p:cNvSpPr/>
            <p:nvPr/>
          </p:nvSpPr>
          <p:spPr bwMode="auto">
            <a:xfrm>
              <a:off x="-4062044" y="746230"/>
              <a:ext cx="3193364" cy="4069610"/>
            </a:xfrm>
            <a:custGeom>
              <a:avLst/>
              <a:gdLst>
                <a:gd name="connsiteX0" fmla="*/ 99158 w 3174271"/>
                <a:gd name="connsiteY0" fmla="*/ 424286 h 4077082"/>
                <a:gd name="connsiteX1" fmla="*/ 670658 w 3174271"/>
                <a:gd name="connsiteY1" fmla="*/ 43286 h 4077082"/>
                <a:gd name="connsiteX2" fmla="*/ 1600298 w 3174271"/>
                <a:gd name="connsiteY2" fmla="*/ 89006 h 4077082"/>
                <a:gd name="connsiteX3" fmla="*/ 2263238 w 3174271"/>
                <a:gd name="connsiteY3" fmla="*/ 759566 h 4077082"/>
                <a:gd name="connsiteX4" fmla="*/ 2568038 w 3174271"/>
                <a:gd name="connsiteY4" fmla="*/ 1856846 h 4077082"/>
                <a:gd name="connsiteX5" fmla="*/ 2834738 w 3174271"/>
                <a:gd name="connsiteY5" fmla="*/ 2519786 h 4077082"/>
                <a:gd name="connsiteX6" fmla="*/ 3154778 w 3174271"/>
                <a:gd name="connsiteY6" fmla="*/ 2877926 h 4077082"/>
                <a:gd name="connsiteX7" fmla="*/ 2225138 w 3174271"/>
                <a:gd name="connsiteY7" fmla="*/ 4066646 h 4077082"/>
                <a:gd name="connsiteX8" fmla="*/ 2019398 w 3174271"/>
                <a:gd name="connsiteY8" fmla="*/ 3479906 h 4077082"/>
                <a:gd name="connsiteX9" fmla="*/ 1607918 w 3174271"/>
                <a:gd name="connsiteY9" fmla="*/ 3876146 h 4077082"/>
                <a:gd name="connsiteX10" fmla="*/ 1165958 w 3174271"/>
                <a:gd name="connsiteY10" fmla="*/ 4028546 h 4077082"/>
                <a:gd name="connsiteX11" fmla="*/ 602078 w 3174271"/>
                <a:gd name="connsiteY11" fmla="*/ 3548486 h 4077082"/>
                <a:gd name="connsiteX12" fmla="*/ 144878 w 3174271"/>
                <a:gd name="connsiteY12" fmla="*/ 2420726 h 4077082"/>
                <a:gd name="connsiteX13" fmla="*/ 68678 w 3174271"/>
                <a:gd name="connsiteY13" fmla="*/ 1399646 h 4077082"/>
                <a:gd name="connsiteX14" fmla="*/ 98 w 3174271"/>
                <a:gd name="connsiteY14" fmla="*/ 630026 h 4077082"/>
                <a:gd name="connsiteX15" fmla="*/ 99158 w 3174271"/>
                <a:gd name="connsiteY15" fmla="*/ 424286 h 4077082"/>
                <a:gd name="connsiteX0" fmla="*/ 99158 w 3174271"/>
                <a:gd name="connsiteY0" fmla="*/ 411110 h 4063906"/>
                <a:gd name="connsiteX1" fmla="*/ 670658 w 3174271"/>
                <a:gd name="connsiteY1" fmla="*/ 52970 h 4063906"/>
                <a:gd name="connsiteX2" fmla="*/ 1600298 w 3174271"/>
                <a:gd name="connsiteY2" fmla="*/ 75830 h 4063906"/>
                <a:gd name="connsiteX3" fmla="*/ 2263238 w 3174271"/>
                <a:gd name="connsiteY3" fmla="*/ 746390 h 4063906"/>
                <a:gd name="connsiteX4" fmla="*/ 2568038 w 3174271"/>
                <a:gd name="connsiteY4" fmla="*/ 1843670 h 4063906"/>
                <a:gd name="connsiteX5" fmla="*/ 2834738 w 3174271"/>
                <a:gd name="connsiteY5" fmla="*/ 2506610 h 4063906"/>
                <a:gd name="connsiteX6" fmla="*/ 3154778 w 3174271"/>
                <a:gd name="connsiteY6" fmla="*/ 2864750 h 4063906"/>
                <a:gd name="connsiteX7" fmla="*/ 2225138 w 3174271"/>
                <a:gd name="connsiteY7" fmla="*/ 4053470 h 4063906"/>
                <a:gd name="connsiteX8" fmla="*/ 2019398 w 3174271"/>
                <a:gd name="connsiteY8" fmla="*/ 3466730 h 4063906"/>
                <a:gd name="connsiteX9" fmla="*/ 1607918 w 3174271"/>
                <a:gd name="connsiteY9" fmla="*/ 3862970 h 4063906"/>
                <a:gd name="connsiteX10" fmla="*/ 1165958 w 3174271"/>
                <a:gd name="connsiteY10" fmla="*/ 4015370 h 4063906"/>
                <a:gd name="connsiteX11" fmla="*/ 602078 w 3174271"/>
                <a:gd name="connsiteY11" fmla="*/ 3535310 h 4063906"/>
                <a:gd name="connsiteX12" fmla="*/ 144878 w 3174271"/>
                <a:gd name="connsiteY12" fmla="*/ 2407550 h 4063906"/>
                <a:gd name="connsiteX13" fmla="*/ 68678 w 3174271"/>
                <a:gd name="connsiteY13" fmla="*/ 1386470 h 4063906"/>
                <a:gd name="connsiteX14" fmla="*/ 98 w 3174271"/>
                <a:gd name="connsiteY14" fmla="*/ 616850 h 4063906"/>
                <a:gd name="connsiteX15" fmla="*/ 99158 w 3174271"/>
                <a:gd name="connsiteY15" fmla="*/ 411110 h 4063906"/>
                <a:gd name="connsiteX0" fmla="*/ 99158 w 3174040"/>
                <a:gd name="connsiteY0" fmla="*/ 411110 h 4063906"/>
                <a:gd name="connsiteX1" fmla="*/ 670658 w 3174040"/>
                <a:gd name="connsiteY1" fmla="*/ 52970 h 4063906"/>
                <a:gd name="connsiteX2" fmla="*/ 1600298 w 3174040"/>
                <a:gd name="connsiteY2" fmla="*/ 75830 h 4063906"/>
                <a:gd name="connsiteX3" fmla="*/ 2263238 w 3174040"/>
                <a:gd name="connsiteY3" fmla="*/ 746390 h 4063906"/>
                <a:gd name="connsiteX4" fmla="*/ 2598518 w 3174040"/>
                <a:gd name="connsiteY4" fmla="*/ 1836050 h 4063906"/>
                <a:gd name="connsiteX5" fmla="*/ 2834738 w 3174040"/>
                <a:gd name="connsiteY5" fmla="*/ 2506610 h 4063906"/>
                <a:gd name="connsiteX6" fmla="*/ 3154778 w 3174040"/>
                <a:gd name="connsiteY6" fmla="*/ 2864750 h 4063906"/>
                <a:gd name="connsiteX7" fmla="*/ 2225138 w 3174040"/>
                <a:gd name="connsiteY7" fmla="*/ 4053470 h 4063906"/>
                <a:gd name="connsiteX8" fmla="*/ 2019398 w 3174040"/>
                <a:gd name="connsiteY8" fmla="*/ 3466730 h 4063906"/>
                <a:gd name="connsiteX9" fmla="*/ 1607918 w 3174040"/>
                <a:gd name="connsiteY9" fmla="*/ 3862970 h 4063906"/>
                <a:gd name="connsiteX10" fmla="*/ 1165958 w 3174040"/>
                <a:gd name="connsiteY10" fmla="*/ 4015370 h 4063906"/>
                <a:gd name="connsiteX11" fmla="*/ 602078 w 3174040"/>
                <a:gd name="connsiteY11" fmla="*/ 3535310 h 4063906"/>
                <a:gd name="connsiteX12" fmla="*/ 144878 w 3174040"/>
                <a:gd name="connsiteY12" fmla="*/ 2407550 h 4063906"/>
                <a:gd name="connsiteX13" fmla="*/ 68678 w 3174040"/>
                <a:gd name="connsiteY13" fmla="*/ 1386470 h 4063906"/>
                <a:gd name="connsiteX14" fmla="*/ 98 w 3174040"/>
                <a:gd name="connsiteY14" fmla="*/ 616850 h 4063906"/>
                <a:gd name="connsiteX15" fmla="*/ 99158 w 3174040"/>
                <a:gd name="connsiteY15" fmla="*/ 411110 h 4063906"/>
                <a:gd name="connsiteX0" fmla="*/ 99158 w 3174040"/>
                <a:gd name="connsiteY0" fmla="*/ 411110 h 4063906"/>
                <a:gd name="connsiteX1" fmla="*/ 670658 w 3174040"/>
                <a:gd name="connsiteY1" fmla="*/ 52970 h 4063906"/>
                <a:gd name="connsiteX2" fmla="*/ 1600298 w 3174040"/>
                <a:gd name="connsiteY2" fmla="*/ 75830 h 4063906"/>
                <a:gd name="connsiteX3" fmla="*/ 2263238 w 3174040"/>
                <a:gd name="connsiteY3" fmla="*/ 746390 h 4063906"/>
                <a:gd name="connsiteX4" fmla="*/ 2598518 w 3174040"/>
                <a:gd name="connsiteY4" fmla="*/ 1836050 h 4063906"/>
                <a:gd name="connsiteX5" fmla="*/ 2834738 w 3174040"/>
                <a:gd name="connsiteY5" fmla="*/ 2506610 h 4063906"/>
                <a:gd name="connsiteX6" fmla="*/ 3154778 w 3174040"/>
                <a:gd name="connsiteY6" fmla="*/ 2864750 h 4063906"/>
                <a:gd name="connsiteX7" fmla="*/ 2225138 w 3174040"/>
                <a:gd name="connsiteY7" fmla="*/ 4053470 h 4063906"/>
                <a:gd name="connsiteX8" fmla="*/ 2019398 w 3174040"/>
                <a:gd name="connsiteY8" fmla="*/ 3466730 h 4063906"/>
                <a:gd name="connsiteX9" fmla="*/ 1607918 w 3174040"/>
                <a:gd name="connsiteY9" fmla="*/ 3862970 h 4063906"/>
                <a:gd name="connsiteX10" fmla="*/ 1165958 w 3174040"/>
                <a:gd name="connsiteY10" fmla="*/ 4015370 h 4063906"/>
                <a:gd name="connsiteX11" fmla="*/ 602078 w 3174040"/>
                <a:gd name="connsiteY11" fmla="*/ 3535310 h 4063906"/>
                <a:gd name="connsiteX12" fmla="*/ 144878 w 3174040"/>
                <a:gd name="connsiteY12" fmla="*/ 2407550 h 4063906"/>
                <a:gd name="connsiteX13" fmla="*/ 68678 w 3174040"/>
                <a:gd name="connsiteY13" fmla="*/ 1386470 h 4063906"/>
                <a:gd name="connsiteX14" fmla="*/ 98 w 3174040"/>
                <a:gd name="connsiteY14" fmla="*/ 616850 h 4063906"/>
                <a:gd name="connsiteX15" fmla="*/ 99158 w 3174040"/>
                <a:gd name="connsiteY15" fmla="*/ 411110 h 4063906"/>
                <a:gd name="connsiteX0" fmla="*/ 99158 w 3154778"/>
                <a:gd name="connsiteY0" fmla="*/ 411110 h 4063906"/>
                <a:gd name="connsiteX1" fmla="*/ 670658 w 3154778"/>
                <a:gd name="connsiteY1" fmla="*/ 52970 h 4063906"/>
                <a:gd name="connsiteX2" fmla="*/ 1600298 w 3154778"/>
                <a:gd name="connsiteY2" fmla="*/ 75830 h 4063906"/>
                <a:gd name="connsiteX3" fmla="*/ 2263238 w 3154778"/>
                <a:gd name="connsiteY3" fmla="*/ 746390 h 4063906"/>
                <a:gd name="connsiteX4" fmla="*/ 2598518 w 3154778"/>
                <a:gd name="connsiteY4" fmla="*/ 1836050 h 4063906"/>
                <a:gd name="connsiteX5" fmla="*/ 2834738 w 3154778"/>
                <a:gd name="connsiteY5" fmla="*/ 2506610 h 4063906"/>
                <a:gd name="connsiteX6" fmla="*/ 3154778 w 3154778"/>
                <a:gd name="connsiteY6" fmla="*/ 2864750 h 4063906"/>
                <a:gd name="connsiteX7" fmla="*/ 2225138 w 3154778"/>
                <a:gd name="connsiteY7" fmla="*/ 4053470 h 4063906"/>
                <a:gd name="connsiteX8" fmla="*/ 2019398 w 3154778"/>
                <a:gd name="connsiteY8" fmla="*/ 3466730 h 4063906"/>
                <a:gd name="connsiteX9" fmla="*/ 1607918 w 3154778"/>
                <a:gd name="connsiteY9" fmla="*/ 3862970 h 4063906"/>
                <a:gd name="connsiteX10" fmla="*/ 1165958 w 3154778"/>
                <a:gd name="connsiteY10" fmla="*/ 4015370 h 4063906"/>
                <a:gd name="connsiteX11" fmla="*/ 602078 w 3154778"/>
                <a:gd name="connsiteY11" fmla="*/ 3535310 h 4063906"/>
                <a:gd name="connsiteX12" fmla="*/ 144878 w 3154778"/>
                <a:gd name="connsiteY12" fmla="*/ 2407550 h 4063906"/>
                <a:gd name="connsiteX13" fmla="*/ 68678 w 3154778"/>
                <a:gd name="connsiteY13" fmla="*/ 1386470 h 4063906"/>
                <a:gd name="connsiteX14" fmla="*/ 98 w 3154778"/>
                <a:gd name="connsiteY14" fmla="*/ 616850 h 4063906"/>
                <a:gd name="connsiteX15" fmla="*/ 99158 w 3154778"/>
                <a:gd name="connsiteY15" fmla="*/ 411110 h 4063906"/>
                <a:gd name="connsiteX0" fmla="*/ 99158 w 3154778"/>
                <a:gd name="connsiteY0" fmla="*/ 411110 h 4063906"/>
                <a:gd name="connsiteX1" fmla="*/ 670658 w 3154778"/>
                <a:gd name="connsiteY1" fmla="*/ 52970 h 4063906"/>
                <a:gd name="connsiteX2" fmla="*/ 1600298 w 3154778"/>
                <a:gd name="connsiteY2" fmla="*/ 75830 h 4063906"/>
                <a:gd name="connsiteX3" fmla="*/ 2263238 w 3154778"/>
                <a:gd name="connsiteY3" fmla="*/ 746390 h 4063906"/>
                <a:gd name="connsiteX4" fmla="*/ 2598518 w 3154778"/>
                <a:gd name="connsiteY4" fmla="*/ 1836050 h 4063906"/>
                <a:gd name="connsiteX5" fmla="*/ 2834738 w 3154778"/>
                <a:gd name="connsiteY5" fmla="*/ 2506610 h 4063906"/>
                <a:gd name="connsiteX6" fmla="*/ 3154778 w 3154778"/>
                <a:gd name="connsiteY6" fmla="*/ 2864750 h 4063906"/>
                <a:gd name="connsiteX7" fmla="*/ 2225138 w 3154778"/>
                <a:gd name="connsiteY7" fmla="*/ 4053470 h 4063906"/>
                <a:gd name="connsiteX8" fmla="*/ 2019398 w 3154778"/>
                <a:gd name="connsiteY8" fmla="*/ 3466730 h 4063906"/>
                <a:gd name="connsiteX9" fmla="*/ 1607918 w 3154778"/>
                <a:gd name="connsiteY9" fmla="*/ 3862970 h 4063906"/>
                <a:gd name="connsiteX10" fmla="*/ 1165958 w 3154778"/>
                <a:gd name="connsiteY10" fmla="*/ 4015370 h 4063906"/>
                <a:gd name="connsiteX11" fmla="*/ 602078 w 3154778"/>
                <a:gd name="connsiteY11" fmla="*/ 3535310 h 4063906"/>
                <a:gd name="connsiteX12" fmla="*/ 144878 w 3154778"/>
                <a:gd name="connsiteY12" fmla="*/ 2407550 h 4063906"/>
                <a:gd name="connsiteX13" fmla="*/ 68678 w 3154778"/>
                <a:gd name="connsiteY13" fmla="*/ 1386470 h 4063906"/>
                <a:gd name="connsiteX14" fmla="*/ 98 w 3154778"/>
                <a:gd name="connsiteY14" fmla="*/ 616850 h 4063906"/>
                <a:gd name="connsiteX15" fmla="*/ 99158 w 3154778"/>
                <a:gd name="connsiteY15" fmla="*/ 411110 h 4063906"/>
                <a:gd name="connsiteX0" fmla="*/ 99158 w 3185258"/>
                <a:gd name="connsiteY0" fmla="*/ 411110 h 4065097"/>
                <a:gd name="connsiteX1" fmla="*/ 670658 w 3185258"/>
                <a:gd name="connsiteY1" fmla="*/ 52970 h 4065097"/>
                <a:gd name="connsiteX2" fmla="*/ 1600298 w 3185258"/>
                <a:gd name="connsiteY2" fmla="*/ 75830 h 4065097"/>
                <a:gd name="connsiteX3" fmla="*/ 2263238 w 3185258"/>
                <a:gd name="connsiteY3" fmla="*/ 746390 h 4065097"/>
                <a:gd name="connsiteX4" fmla="*/ 2598518 w 3185258"/>
                <a:gd name="connsiteY4" fmla="*/ 1836050 h 4065097"/>
                <a:gd name="connsiteX5" fmla="*/ 2834738 w 3185258"/>
                <a:gd name="connsiteY5" fmla="*/ 2506610 h 4065097"/>
                <a:gd name="connsiteX6" fmla="*/ 3185258 w 3185258"/>
                <a:gd name="connsiteY6" fmla="*/ 2826650 h 4065097"/>
                <a:gd name="connsiteX7" fmla="*/ 2225138 w 3185258"/>
                <a:gd name="connsiteY7" fmla="*/ 4053470 h 4065097"/>
                <a:gd name="connsiteX8" fmla="*/ 2019398 w 3185258"/>
                <a:gd name="connsiteY8" fmla="*/ 3466730 h 4065097"/>
                <a:gd name="connsiteX9" fmla="*/ 1607918 w 3185258"/>
                <a:gd name="connsiteY9" fmla="*/ 3862970 h 4065097"/>
                <a:gd name="connsiteX10" fmla="*/ 1165958 w 3185258"/>
                <a:gd name="connsiteY10" fmla="*/ 4015370 h 4065097"/>
                <a:gd name="connsiteX11" fmla="*/ 602078 w 3185258"/>
                <a:gd name="connsiteY11" fmla="*/ 3535310 h 4065097"/>
                <a:gd name="connsiteX12" fmla="*/ 144878 w 3185258"/>
                <a:gd name="connsiteY12" fmla="*/ 2407550 h 4065097"/>
                <a:gd name="connsiteX13" fmla="*/ 68678 w 3185258"/>
                <a:gd name="connsiteY13" fmla="*/ 1386470 h 4065097"/>
                <a:gd name="connsiteX14" fmla="*/ 98 w 3185258"/>
                <a:gd name="connsiteY14" fmla="*/ 616850 h 4065097"/>
                <a:gd name="connsiteX15" fmla="*/ 99158 w 3185258"/>
                <a:gd name="connsiteY15" fmla="*/ 411110 h 4065097"/>
                <a:gd name="connsiteX0" fmla="*/ 99158 w 3185258"/>
                <a:gd name="connsiteY0" fmla="*/ 411110 h 4065097"/>
                <a:gd name="connsiteX1" fmla="*/ 670658 w 3185258"/>
                <a:gd name="connsiteY1" fmla="*/ 52970 h 4065097"/>
                <a:gd name="connsiteX2" fmla="*/ 1600298 w 3185258"/>
                <a:gd name="connsiteY2" fmla="*/ 75830 h 4065097"/>
                <a:gd name="connsiteX3" fmla="*/ 2263238 w 3185258"/>
                <a:gd name="connsiteY3" fmla="*/ 746390 h 4065097"/>
                <a:gd name="connsiteX4" fmla="*/ 2598518 w 3185258"/>
                <a:gd name="connsiteY4" fmla="*/ 1836050 h 4065097"/>
                <a:gd name="connsiteX5" fmla="*/ 2834738 w 3185258"/>
                <a:gd name="connsiteY5" fmla="*/ 2506610 h 4065097"/>
                <a:gd name="connsiteX6" fmla="*/ 3185258 w 3185258"/>
                <a:gd name="connsiteY6" fmla="*/ 2826650 h 4065097"/>
                <a:gd name="connsiteX7" fmla="*/ 2225138 w 3185258"/>
                <a:gd name="connsiteY7" fmla="*/ 4053470 h 4065097"/>
                <a:gd name="connsiteX8" fmla="*/ 2019398 w 3185258"/>
                <a:gd name="connsiteY8" fmla="*/ 3466730 h 4065097"/>
                <a:gd name="connsiteX9" fmla="*/ 1607918 w 3185258"/>
                <a:gd name="connsiteY9" fmla="*/ 3862970 h 4065097"/>
                <a:gd name="connsiteX10" fmla="*/ 1165958 w 3185258"/>
                <a:gd name="connsiteY10" fmla="*/ 4015370 h 4065097"/>
                <a:gd name="connsiteX11" fmla="*/ 602078 w 3185258"/>
                <a:gd name="connsiteY11" fmla="*/ 3535310 h 4065097"/>
                <a:gd name="connsiteX12" fmla="*/ 144878 w 3185258"/>
                <a:gd name="connsiteY12" fmla="*/ 2407550 h 4065097"/>
                <a:gd name="connsiteX13" fmla="*/ 68678 w 3185258"/>
                <a:gd name="connsiteY13" fmla="*/ 1386470 h 4065097"/>
                <a:gd name="connsiteX14" fmla="*/ 98 w 3185258"/>
                <a:gd name="connsiteY14" fmla="*/ 616850 h 4065097"/>
                <a:gd name="connsiteX15" fmla="*/ 99158 w 3185258"/>
                <a:gd name="connsiteY15" fmla="*/ 411110 h 4065097"/>
                <a:gd name="connsiteX0" fmla="*/ 99158 w 3185258"/>
                <a:gd name="connsiteY0" fmla="*/ 411110 h 4065097"/>
                <a:gd name="connsiteX1" fmla="*/ 670658 w 3185258"/>
                <a:gd name="connsiteY1" fmla="*/ 52970 h 4065097"/>
                <a:gd name="connsiteX2" fmla="*/ 1600298 w 3185258"/>
                <a:gd name="connsiteY2" fmla="*/ 75830 h 4065097"/>
                <a:gd name="connsiteX3" fmla="*/ 2263238 w 3185258"/>
                <a:gd name="connsiteY3" fmla="*/ 746390 h 4065097"/>
                <a:gd name="connsiteX4" fmla="*/ 2598518 w 3185258"/>
                <a:gd name="connsiteY4" fmla="*/ 1836050 h 4065097"/>
                <a:gd name="connsiteX5" fmla="*/ 2834738 w 3185258"/>
                <a:gd name="connsiteY5" fmla="*/ 2506610 h 4065097"/>
                <a:gd name="connsiteX6" fmla="*/ 3185258 w 3185258"/>
                <a:gd name="connsiteY6" fmla="*/ 2826650 h 4065097"/>
                <a:gd name="connsiteX7" fmla="*/ 2225138 w 3185258"/>
                <a:gd name="connsiteY7" fmla="*/ 4053470 h 4065097"/>
                <a:gd name="connsiteX8" fmla="*/ 2019398 w 3185258"/>
                <a:gd name="connsiteY8" fmla="*/ 3466730 h 4065097"/>
                <a:gd name="connsiteX9" fmla="*/ 1607918 w 3185258"/>
                <a:gd name="connsiteY9" fmla="*/ 3862970 h 4065097"/>
                <a:gd name="connsiteX10" fmla="*/ 1165958 w 3185258"/>
                <a:gd name="connsiteY10" fmla="*/ 4015370 h 4065097"/>
                <a:gd name="connsiteX11" fmla="*/ 602078 w 3185258"/>
                <a:gd name="connsiteY11" fmla="*/ 3535310 h 4065097"/>
                <a:gd name="connsiteX12" fmla="*/ 144878 w 3185258"/>
                <a:gd name="connsiteY12" fmla="*/ 2407550 h 4065097"/>
                <a:gd name="connsiteX13" fmla="*/ 68678 w 3185258"/>
                <a:gd name="connsiteY13" fmla="*/ 1386470 h 4065097"/>
                <a:gd name="connsiteX14" fmla="*/ 98 w 3185258"/>
                <a:gd name="connsiteY14" fmla="*/ 616850 h 4065097"/>
                <a:gd name="connsiteX15" fmla="*/ 99158 w 3185258"/>
                <a:gd name="connsiteY15" fmla="*/ 411110 h 4065097"/>
                <a:gd name="connsiteX0" fmla="*/ 99158 w 3185258"/>
                <a:gd name="connsiteY0" fmla="*/ 411110 h 4066691"/>
                <a:gd name="connsiteX1" fmla="*/ 670658 w 3185258"/>
                <a:gd name="connsiteY1" fmla="*/ 52970 h 4066691"/>
                <a:gd name="connsiteX2" fmla="*/ 1600298 w 3185258"/>
                <a:gd name="connsiteY2" fmla="*/ 75830 h 4066691"/>
                <a:gd name="connsiteX3" fmla="*/ 2263238 w 3185258"/>
                <a:gd name="connsiteY3" fmla="*/ 746390 h 4066691"/>
                <a:gd name="connsiteX4" fmla="*/ 2598518 w 3185258"/>
                <a:gd name="connsiteY4" fmla="*/ 1836050 h 4066691"/>
                <a:gd name="connsiteX5" fmla="*/ 2834738 w 3185258"/>
                <a:gd name="connsiteY5" fmla="*/ 2506610 h 4066691"/>
                <a:gd name="connsiteX6" fmla="*/ 3185258 w 3185258"/>
                <a:gd name="connsiteY6" fmla="*/ 2826650 h 4066691"/>
                <a:gd name="connsiteX7" fmla="*/ 2225138 w 3185258"/>
                <a:gd name="connsiteY7" fmla="*/ 4053470 h 4066691"/>
                <a:gd name="connsiteX8" fmla="*/ 2019398 w 3185258"/>
                <a:gd name="connsiteY8" fmla="*/ 3466730 h 4066691"/>
                <a:gd name="connsiteX9" fmla="*/ 1607918 w 3185258"/>
                <a:gd name="connsiteY9" fmla="*/ 3862970 h 4066691"/>
                <a:gd name="connsiteX10" fmla="*/ 1165958 w 3185258"/>
                <a:gd name="connsiteY10" fmla="*/ 4015370 h 4066691"/>
                <a:gd name="connsiteX11" fmla="*/ 602078 w 3185258"/>
                <a:gd name="connsiteY11" fmla="*/ 3535310 h 4066691"/>
                <a:gd name="connsiteX12" fmla="*/ 144878 w 3185258"/>
                <a:gd name="connsiteY12" fmla="*/ 2407550 h 4066691"/>
                <a:gd name="connsiteX13" fmla="*/ 68678 w 3185258"/>
                <a:gd name="connsiteY13" fmla="*/ 1386470 h 4066691"/>
                <a:gd name="connsiteX14" fmla="*/ 98 w 3185258"/>
                <a:gd name="connsiteY14" fmla="*/ 616850 h 4066691"/>
                <a:gd name="connsiteX15" fmla="*/ 99158 w 3185258"/>
                <a:gd name="connsiteY15" fmla="*/ 411110 h 4066691"/>
                <a:gd name="connsiteX0" fmla="*/ 99158 w 3185258"/>
                <a:gd name="connsiteY0" fmla="*/ 411110 h 4066691"/>
                <a:gd name="connsiteX1" fmla="*/ 670658 w 3185258"/>
                <a:gd name="connsiteY1" fmla="*/ 52970 h 4066691"/>
                <a:gd name="connsiteX2" fmla="*/ 1600298 w 3185258"/>
                <a:gd name="connsiteY2" fmla="*/ 75830 h 4066691"/>
                <a:gd name="connsiteX3" fmla="*/ 2263238 w 3185258"/>
                <a:gd name="connsiteY3" fmla="*/ 746390 h 4066691"/>
                <a:gd name="connsiteX4" fmla="*/ 2598518 w 3185258"/>
                <a:gd name="connsiteY4" fmla="*/ 1836050 h 4066691"/>
                <a:gd name="connsiteX5" fmla="*/ 2834738 w 3185258"/>
                <a:gd name="connsiteY5" fmla="*/ 2506610 h 4066691"/>
                <a:gd name="connsiteX6" fmla="*/ 3185258 w 3185258"/>
                <a:gd name="connsiteY6" fmla="*/ 2826650 h 4066691"/>
                <a:gd name="connsiteX7" fmla="*/ 2225138 w 3185258"/>
                <a:gd name="connsiteY7" fmla="*/ 4053470 h 4066691"/>
                <a:gd name="connsiteX8" fmla="*/ 2019398 w 3185258"/>
                <a:gd name="connsiteY8" fmla="*/ 3466730 h 4066691"/>
                <a:gd name="connsiteX9" fmla="*/ 1607918 w 3185258"/>
                <a:gd name="connsiteY9" fmla="*/ 3862970 h 4066691"/>
                <a:gd name="connsiteX10" fmla="*/ 1165958 w 3185258"/>
                <a:gd name="connsiteY10" fmla="*/ 4015370 h 4066691"/>
                <a:gd name="connsiteX11" fmla="*/ 602078 w 3185258"/>
                <a:gd name="connsiteY11" fmla="*/ 3535310 h 4066691"/>
                <a:gd name="connsiteX12" fmla="*/ 144878 w 3185258"/>
                <a:gd name="connsiteY12" fmla="*/ 2407550 h 4066691"/>
                <a:gd name="connsiteX13" fmla="*/ 68678 w 3185258"/>
                <a:gd name="connsiteY13" fmla="*/ 1386470 h 4066691"/>
                <a:gd name="connsiteX14" fmla="*/ 98 w 3185258"/>
                <a:gd name="connsiteY14" fmla="*/ 616850 h 4066691"/>
                <a:gd name="connsiteX15" fmla="*/ 99158 w 3185258"/>
                <a:gd name="connsiteY15" fmla="*/ 411110 h 4066691"/>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225138 w 3185258"/>
                <a:gd name="connsiteY7" fmla="*/ 4053470 h 4053470"/>
                <a:gd name="connsiteX8" fmla="*/ 2019398 w 3185258"/>
                <a:gd name="connsiteY8" fmla="*/ 346673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2251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76784 w 3193364"/>
                <a:gd name="connsiteY0" fmla="*/ 394961 h 4052561"/>
                <a:gd name="connsiteX1" fmla="*/ 678764 w 3193364"/>
                <a:gd name="connsiteY1" fmla="*/ 52061 h 4052561"/>
                <a:gd name="connsiteX2" fmla="*/ 1608404 w 3193364"/>
                <a:gd name="connsiteY2" fmla="*/ 74921 h 4052561"/>
                <a:gd name="connsiteX3" fmla="*/ 2271344 w 3193364"/>
                <a:gd name="connsiteY3" fmla="*/ 745481 h 4052561"/>
                <a:gd name="connsiteX4" fmla="*/ 2606624 w 3193364"/>
                <a:gd name="connsiteY4" fmla="*/ 1835141 h 4052561"/>
                <a:gd name="connsiteX5" fmla="*/ 2842844 w 3193364"/>
                <a:gd name="connsiteY5" fmla="*/ 2505701 h 4052561"/>
                <a:gd name="connsiteX6" fmla="*/ 3193364 w 3193364"/>
                <a:gd name="connsiteY6" fmla="*/ 2825741 h 4052561"/>
                <a:gd name="connsiteX7" fmla="*/ 2195144 w 3193364"/>
                <a:gd name="connsiteY7" fmla="*/ 4052561 h 4052561"/>
                <a:gd name="connsiteX8" fmla="*/ 2004644 w 3193364"/>
                <a:gd name="connsiteY8" fmla="*/ 3496301 h 4052561"/>
                <a:gd name="connsiteX9" fmla="*/ 1616024 w 3193364"/>
                <a:gd name="connsiteY9" fmla="*/ 3862061 h 4052561"/>
                <a:gd name="connsiteX10" fmla="*/ 1174064 w 3193364"/>
                <a:gd name="connsiteY10" fmla="*/ 4014461 h 4052561"/>
                <a:gd name="connsiteX11" fmla="*/ 610184 w 3193364"/>
                <a:gd name="connsiteY11" fmla="*/ 3534401 h 4052561"/>
                <a:gd name="connsiteX12" fmla="*/ 152984 w 3193364"/>
                <a:gd name="connsiteY12" fmla="*/ 2406641 h 4052561"/>
                <a:gd name="connsiteX13" fmla="*/ 76784 w 3193364"/>
                <a:gd name="connsiteY13" fmla="*/ 1385561 h 4052561"/>
                <a:gd name="connsiteX14" fmla="*/ 8204 w 3193364"/>
                <a:gd name="connsiteY14" fmla="*/ 615941 h 4052561"/>
                <a:gd name="connsiteX15" fmla="*/ 76784 w 3193364"/>
                <a:gd name="connsiteY15" fmla="*/ 394961 h 4052561"/>
                <a:gd name="connsiteX0" fmla="*/ 76784 w 3193364"/>
                <a:gd name="connsiteY0" fmla="*/ 409428 h 4067028"/>
                <a:gd name="connsiteX1" fmla="*/ 678764 w 3193364"/>
                <a:gd name="connsiteY1" fmla="*/ 66528 h 4067028"/>
                <a:gd name="connsiteX2" fmla="*/ 1616024 w 3193364"/>
                <a:gd name="connsiteY2" fmla="*/ 66528 h 4067028"/>
                <a:gd name="connsiteX3" fmla="*/ 2271344 w 3193364"/>
                <a:gd name="connsiteY3" fmla="*/ 759948 h 4067028"/>
                <a:gd name="connsiteX4" fmla="*/ 2606624 w 3193364"/>
                <a:gd name="connsiteY4" fmla="*/ 1849608 h 4067028"/>
                <a:gd name="connsiteX5" fmla="*/ 2842844 w 3193364"/>
                <a:gd name="connsiteY5" fmla="*/ 2520168 h 4067028"/>
                <a:gd name="connsiteX6" fmla="*/ 3193364 w 3193364"/>
                <a:gd name="connsiteY6" fmla="*/ 2840208 h 4067028"/>
                <a:gd name="connsiteX7" fmla="*/ 2195144 w 3193364"/>
                <a:gd name="connsiteY7" fmla="*/ 4067028 h 4067028"/>
                <a:gd name="connsiteX8" fmla="*/ 2004644 w 3193364"/>
                <a:gd name="connsiteY8" fmla="*/ 3510768 h 4067028"/>
                <a:gd name="connsiteX9" fmla="*/ 1616024 w 3193364"/>
                <a:gd name="connsiteY9" fmla="*/ 3876528 h 4067028"/>
                <a:gd name="connsiteX10" fmla="*/ 1174064 w 3193364"/>
                <a:gd name="connsiteY10" fmla="*/ 4028928 h 4067028"/>
                <a:gd name="connsiteX11" fmla="*/ 610184 w 3193364"/>
                <a:gd name="connsiteY11" fmla="*/ 3548868 h 4067028"/>
                <a:gd name="connsiteX12" fmla="*/ 152984 w 3193364"/>
                <a:gd name="connsiteY12" fmla="*/ 2421108 h 4067028"/>
                <a:gd name="connsiteX13" fmla="*/ 76784 w 3193364"/>
                <a:gd name="connsiteY13" fmla="*/ 1400028 h 4067028"/>
                <a:gd name="connsiteX14" fmla="*/ 8204 w 3193364"/>
                <a:gd name="connsiteY14" fmla="*/ 630408 h 4067028"/>
                <a:gd name="connsiteX15" fmla="*/ 76784 w 3193364"/>
                <a:gd name="connsiteY15" fmla="*/ 409428 h 4067028"/>
                <a:gd name="connsiteX0" fmla="*/ 76784 w 3193364"/>
                <a:gd name="connsiteY0" fmla="*/ 409428 h 4067028"/>
                <a:gd name="connsiteX1" fmla="*/ 678764 w 3193364"/>
                <a:gd name="connsiteY1" fmla="*/ 66528 h 4067028"/>
                <a:gd name="connsiteX2" fmla="*/ 1616024 w 3193364"/>
                <a:gd name="connsiteY2" fmla="*/ 66528 h 4067028"/>
                <a:gd name="connsiteX3" fmla="*/ 2271344 w 3193364"/>
                <a:gd name="connsiteY3" fmla="*/ 759948 h 4067028"/>
                <a:gd name="connsiteX4" fmla="*/ 2606624 w 3193364"/>
                <a:gd name="connsiteY4" fmla="*/ 1849608 h 4067028"/>
                <a:gd name="connsiteX5" fmla="*/ 2842844 w 3193364"/>
                <a:gd name="connsiteY5" fmla="*/ 2520168 h 4067028"/>
                <a:gd name="connsiteX6" fmla="*/ 3193364 w 3193364"/>
                <a:gd name="connsiteY6" fmla="*/ 2840208 h 4067028"/>
                <a:gd name="connsiteX7" fmla="*/ 2195144 w 3193364"/>
                <a:gd name="connsiteY7" fmla="*/ 4067028 h 4067028"/>
                <a:gd name="connsiteX8" fmla="*/ 2004644 w 3193364"/>
                <a:gd name="connsiteY8" fmla="*/ 3510768 h 4067028"/>
                <a:gd name="connsiteX9" fmla="*/ 1616024 w 3193364"/>
                <a:gd name="connsiteY9" fmla="*/ 3876528 h 4067028"/>
                <a:gd name="connsiteX10" fmla="*/ 1174064 w 3193364"/>
                <a:gd name="connsiteY10" fmla="*/ 4028928 h 4067028"/>
                <a:gd name="connsiteX11" fmla="*/ 610184 w 3193364"/>
                <a:gd name="connsiteY11" fmla="*/ 3548868 h 4067028"/>
                <a:gd name="connsiteX12" fmla="*/ 152984 w 3193364"/>
                <a:gd name="connsiteY12" fmla="*/ 2421108 h 4067028"/>
                <a:gd name="connsiteX13" fmla="*/ 76784 w 3193364"/>
                <a:gd name="connsiteY13" fmla="*/ 1400028 h 4067028"/>
                <a:gd name="connsiteX14" fmla="*/ 8204 w 3193364"/>
                <a:gd name="connsiteY14" fmla="*/ 630408 h 4067028"/>
                <a:gd name="connsiteX15" fmla="*/ 76784 w 3193364"/>
                <a:gd name="connsiteY15" fmla="*/ 409428 h 4067028"/>
                <a:gd name="connsiteX0" fmla="*/ 76784 w 3193364"/>
                <a:gd name="connsiteY0" fmla="*/ 386313 h 4043913"/>
                <a:gd name="connsiteX1" fmla="*/ 678764 w 3193364"/>
                <a:gd name="connsiteY1" fmla="*/ 43413 h 4043913"/>
                <a:gd name="connsiteX2" fmla="*/ 1600784 w 3193364"/>
                <a:gd name="connsiteY2" fmla="*/ 81513 h 4043913"/>
                <a:gd name="connsiteX3" fmla="*/ 2271344 w 3193364"/>
                <a:gd name="connsiteY3" fmla="*/ 736833 h 4043913"/>
                <a:gd name="connsiteX4" fmla="*/ 2606624 w 3193364"/>
                <a:gd name="connsiteY4" fmla="*/ 1826493 h 4043913"/>
                <a:gd name="connsiteX5" fmla="*/ 2842844 w 3193364"/>
                <a:gd name="connsiteY5" fmla="*/ 2497053 h 4043913"/>
                <a:gd name="connsiteX6" fmla="*/ 3193364 w 3193364"/>
                <a:gd name="connsiteY6" fmla="*/ 2817093 h 4043913"/>
                <a:gd name="connsiteX7" fmla="*/ 2195144 w 3193364"/>
                <a:gd name="connsiteY7" fmla="*/ 4043913 h 4043913"/>
                <a:gd name="connsiteX8" fmla="*/ 2004644 w 3193364"/>
                <a:gd name="connsiteY8" fmla="*/ 3487653 h 4043913"/>
                <a:gd name="connsiteX9" fmla="*/ 1616024 w 3193364"/>
                <a:gd name="connsiteY9" fmla="*/ 3853413 h 4043913"/>
                <a:gd name="connsiteX10" fmla="*/ 1174064 w 3193364"/>
                <a:gd name="connsiteY10" fmla="*/ 4005813 h 4043913"/>
                <a:gd name="connsiteX11" fmla="*/ 610184 w 3193364"/>
                <a:gd name="connsiteY11" fmla="*/ 3525753 h 4043913"/>
                <a:gd name="connsiteX12" fmla="*/ 152984 w 3193364"/>
                <a:gd name="connsiteY12" fmla="*/ 2397993 h 4043913"/>
                <a:gd name="connsiteX13" fmla="*/ 76784 w 3193364"/>
                <a:gd name="connsiteY13" fmla="*/ 1376913 h 4043913"/>
                <a:gd name="connsiteX14" fmla="*/ 8204 w 3193364"/>
                <a:gd name="connsiteY14" fmla="*/ 607293 h 4043913"/>
                <a:gd name="connsiteX15" fmla="*/ 76784 w 3193364"/>
                <a:gd name="connsiteY15" fmla="*/ 386313 h 4043913"/>
                <a:gd name="connsiteX0" fmla="*/ 76784 w 3193364"/>
                <a:gd name="connsiteY0" fmla="*/ 403887 h 4061487"/>
                <a:gd name="connsiteX1" fmla="*/ 678764 w 3193364"/>
                <a:gd name="connsiteY1" fmla="*/ 60987 h 4061487"/>
                <a:gd name="connsiteX2" fmla="*/ 1600784 w 3193364"/>
                <a:gd name="connsiteY2" fmla="*/ 99087 h 4061487"/>
                <a:gd name="connsiteX3" fmla="*/ 2271344 w 3193364"/>
                <a:gd name="connsiteY3" fmla="*/ 754407 h 4061487"/>
                <a:gd name="connsiteX4" fmla="*/ 2606624 w 3193364"/>
                <a:gd name="connsiteY4" fmla="*/ 1844067 h 4061487"/>
                <a:gd name="connsiteX5" fmla="*/ 2842844 w 3193364"/>
                <a:gd name="connsiteY5" fmla="*/ 2514627 h 4061487"/>
                <a:gd name="connsiteX6" fmla="*/ 3193364 w 3193364"/>
                <a:gd name="connsiteY6" fmla="*/ 2834667 h 4061487"/>
                <a:gd name="connsiteX7" fmla="*/ 2195144 w 3193364"/>
                <a:gd name="connsiteY7" fmla="*/ 4061487 h 4061487"/>
                <a:gd name="connsiteX8" fmla="*/ 2004644 w 3193364"/>
                <a:gd name="connsiteY8" fmla="*/ 3505227 h 4061487"/>
                <a:gd name="connsiteX9" fmla="*/ 1616024 w 3193364"/>
                <a:gd name="connsiteY9" fmla="*/ 3870987 h 4061487"/>
                <a:gd name="connsiteX10" fmla="*/ 1174064 w 3193364"/>
                <a:gd name="connsiteY10" fmla="*/ 4023387 h 4061487"/>
                <a:gd name="connsiteX11" fmla="*/ 610184 w 3193364"/>
                <a:gd name="connsiteY11" fmla="*/ 3543327 h 4061487"/>
                <a:gd name="connsiteX12" fmla="*/ 152984 w 3193364"/>
                <a:gd name="connsiteY12" fmla="*/ 2415567 h 4061487"/>
                <a:gd name="connsiteX13" fmla="*/ 76784 w 3193364"/>
                <a:gd name="connsiteY13" fmla="*/ 1394487 h 4061487"/>
                <a:gd name="connsiteX14" fmla="*/ 8204 w 3193364"/>
                <a:gd name="connsiteY14" fmla="*/ 624867 h 4061487"/>
                <a:gd name="connsiteX15" fmla="*/ 76784 w 3193364"/>
                <a:gd name="connsiteY15" fmla="*/ 403887 h 4061487"/>
                <a:gd name="connsiteX0" fmla="*/ 76784 w 3193364"/>
                <a:gd name="connsiteY0" fmla="*/ 412008 h 4069608"/>
                <a:gd name="connsiteX1" fmla="*/ 678764 w 3193364"/>
                <a:gd name="connsiteY1" fmla="*/ 69108 h 4069608"/>
                <a:gd name="connsiteX2" fmla="*/ 1600784 w 3193364"/>
                <a:gd name="connsiteY2" fmla="*/ 107208 h 4069608"/>
                <a:gd name="connsiteX3" fmla="*/ 2271344 w 3193364"/>
                <a:gd name="connsiteY3" fmla="*/ 762528 h 4069608"/>
                <a:gd name="connsiteX4" fmla="*/ 2606624 w 3193364"/>
                <a:gd name="connsiteY4" fmla="*/ 1852188 h 4069608"/>
                <a:gd name="connsiteX5" fmla="*/ 2842844 w 3193364"/>
                <a:gd name="connsiteY5" fmla="*/ 2522748 h 4069608"/>
                <a:gd name="connsiteX6" fmla="*/ 3193364 w 3193364"/>
                <a:gd name="connsiteY6" fmla="*/ 2842788 h 4069608"/>
                <a:gd name="connsiteX7" fmla="*/ 2195144 w 3193364"/>
                <a:gd name="connsiteY7" fmla="*/ 4069608 h 4069608"/>
                <a:gd name="connsiteX8" fmla="*/ 2004644 w 3193364"/>
                <a:gd name="connsiteY8" fmla="*/ 3513348 h 4069608"/>
                <a:gd name="connsiteX9" fmla="*/ 1616024 w 3193364"/>
                <a:gd name="connsiteY9" fmla="*/ 3879108 h 4069608"/>
                <a:gd name="connsiteX10" fmla="*/ 1174064 w 3193364"/>
                <a:gd name="connsiteY10" fmla="*/ 4031508 h 4069608"/>
                <a:gd name="connsiteX11" fmla="*/ 610184 w 3193364"/>
                <a:gd name="connsiteY11" fmla="*/ 3551448 h 4069608"/>
                <a:gd name="connsiteX12" fmla="*/ 152984 w 3193364"/>
                <a:gd name="connsiteY12" fmla="*/ 2423688 h 4069608"/>
                <a:gd name="connsiteX13" fmla="*/ 76784 w 3193364"/>
                <a:gd name="connsiteY13" fmla="*/ 1402608 h 4069608"/>
                <a:gd name="connsiteX14" fmla="*/ 8204 w 3193364"/>
                <a:gd name="connsiteY14" fmla="*/ 632988 h 4069608"/>
                <a:gd name="connsiteX15" fmla="*/ 76784 w 3193364"/>
                <a:gd name="connsiteY15" fmla="*/ 412008 h 4069608"/>
                <a:gd name="connsiteX0" fmla="*/ 76784 w 3193364"/>
                <a:gd name="connsiteY0" fmla="*/ 412008 h 4069608"/>
                <a:gd name="connsiteX1" fmla="*/ 678764 w 3193364"/>
                <a:gd name="connsiteY1" fmla="*/ 69108 h 4069608"/>
                <a:gd name="connsiteX2" fmla="*/ 1600784 w 3193364"/>
                <a:gd name="connsiteY2" fmla="*/ 107208 h 4069608"/>
                <a:gd name="connsiteX3" fmla="*/ 2271344 w 3193364"/>
                <a:gd name="connsiteY3" fmla="*/ 762528 h 4069608"/>
                <a:gd name="connsiteX4" fmla="*/ 2606624 w 3193364"/>
                <a:gd name="connsiteY4" fmla="*/ 1852188 h 4069608"/>
                <a:gd name="connsiteX5" fmla="*/ 2842844 w 3193364"/>
                <a:gd name="connsiteY5" fmla="*/ 2522748 h 4069608"/>
                <a:gd name="connsiteX6" fmla="*/ 3193364 w 3193364"/>
                <a:gd name="connsiteY6" fmla="*/ 2842788 h 4069608"/>
                <a:gd name="connsiteX7" fmla="*/ 2195144 w 3193364"/>
                <a:gd name="connsiteY7" fmla="*/ 4069608 h 4069608"/>
                <a:gd name="connsiteX8" fmla="*/ 2004644 w 3193364"/>
                <a:gd name="connsiteY8" fmla="*/ 3513348 h 4069608"/>
                <a:gd name="connsiteX9" fmla="*/ 1631264 w 3193364"/>
                <a:gd name="connsiteY9" fmla="*/ 3901968 h 4069608"/>
                <a:gd name="connsiteX10" fmla="*/ 1174064 w 3193364"/>
                <a:gd name="connsiteY10" fmla="*/ 4031508 h 4069608"/>
                <a:gd name="connsiteX11" fmla="*/ 610184 w 3193364"/>
                <a:gd name="connsiteY11" fmla="*/ 3551448 h 4069608"/>
                <a:gd name="connsiteX12" fmla="*/ 152984 w 3193364"/>
                <a:gd name="connsiteY12" fmla="*/ 2423688 h 4069608"/>
                <a:gd name="connsiteX13" fmla="*/ 76784 w 3193364"/>
                <a:gd name="connsiteY13" fmla="*/ 1402608 h 4069608"/>
                <a:gd name="connsiteX14" fmla="*/ 8204 w 3193364"/>
                <a:gd name="connsiteY14" fmla="*/ 632988 h 4069608"/>
                <a:gd name="connsiteX15" fmla="*/ 76784 w 3193364"/>
                <a:gd name="connsiteY15" fmla="*/ 412008 h 4069608"/>
                <a:gd name="connsiteX0" fmla="*/ 2195144 w 3193364"/>
                <a:gd name="connsiteY0" fmla="*/ 4069608 h 4161048"/>
                <a:gd name="connsiteX1" fmla="*/ 2004644 w 3193364"/>
                <a:gd name="connsiteY1" fmla="*/ 3513348 h 4161048"/>
                <a:gd name="connsiteX2" fmla="*/ 1631264 w 3193364"/>
                <a:gd name="connsiteY2" fmla="*/ 3901968 h 4161048"/>
                <a:gd name="connsiteX3" fmla="*/ 1174064 w 3193364"/>
                <a:gd name="connsiteY3" fmla="*/ 4031508 h 4161048"/>
                <a:gd name="connsiteX4" fmla="*/ 610184 w 3193364"/>
                <a:gd name="connsiteY4" fmla="*/ 3551448 h 4161048"/>
                <a:gd name="connsiteX5" fmla="*/ 152984 w 3193364"/>
                <a:gd name="connsiteY5" fmla="*/ 2423688 h 4161048"/>
                <a:gd name="connsiteX6" fmla="*/ 76784 w 3193364"/>
                <a:gd name="connsiteY6" fmla="*/ 1402608 h 4161048"/>
                <a:gd name="connsiteX7" fmla="*/ 8204 w 3193364"/>
                <a:gd name="connsiteY7" fmla="*/ 632988 h 4161048"/>
                <a:gd name="connsiteX8" fmla="*/ 76784 w 3193364"/>
                <a:gd name="connsiteY8" fmla="*/ 412008 h 4161048"/>
                <a:gd name="connsiteX9" fmla="*/ 678764 w 3193364"/>
                <a:gd name="connsiteY9" fmla="*/ 69108 h 4161048"/>
                <a:gd name="connsiteX10" fmla="*/ 1600784 w 3193364"/>
                <a:gd name="connsiteY10" fmla="*/ 107208 h 4161048"/>
                <a:gd name="connsiteX11" fmla="*/ 2271344 w 3193364"/>
                <a:gd name="connsiteY11" fmla="*/ 762528 h 4161048"/>
                <a:gd name="connsiteX12" fmla="*/ 2606624 w 3193364"/>
                <a:gd name="connsiteY12" fmla="*/ 1852188 h 4161048"/>
                <a:gd name="connsiteX13" fmla="*/ 2842844 w 3193364"/>
                <a:gd name="connsiteY13" fmla="*/ 2522748 h 4161048"/>
                <a:gd name="connsiteX14" fmla="*/ 3193364 w 3193364"/>
                <a:gd name="connsiteY14" fmla="*/ 2842788 h 4161048"/>
                <a:gd name="connsiteX15" fmla="*/ 2286584 w 3193364"/>
                <a:gd name="connsiteY15" fmla="*/ 4161048 h 4161048"/>
                <a:gd name="connsiteX0" fmla="*/ 2195144 w 3193364"/>
                <a:gd name="connsiteY0" fmla="*/ 4069608 h 4069608"/>
                <a:gd name="connsiteX1" fmla="*/ 2004644 w 3193364"/>
                <a:gd name="connsiteY1" fmla="*/ 3513348 h 4069608"/>
                <a:gd name="connsiteX2" fmla="*/ 1631264 w 3193364"/>
                <a:gd name="connsiteY2" fmla="*/ 3901968 h 4069608"/>
                <a:gd name="connsiteX3" fmla="*/ 1174064 w 3193364"/>
                <a:gd name="connsiteY3" fmla="*/ 4031508 h 4069608"/>
                <a:gd name="connsiteX4" fmla="*/ 610184 w 3193364"/>
                <a:gd name="connsiteY4" fmla="*/ 3551448 h 4069608"/>
                <a:gd name="connsiteX5" fmla="*/ 152984 w 3193364"/>
                <a:gd name="connsiteY5" fmla="*/ 2423688 h 4069608"/>
                <a:gd name="connsiteX6" fmla="*/ 76784 w 3193364"/>
                <a:gd name="connsiteY6" fmla="*/ 1402608 h 4069608"/>
                <a:gd name="connsiteX7" fmla="*/ 8204 w 3193364"/>
                <a:gd name="connsiteY7" fmla="*/ 632988 h 4069608"/>
                <a:gd name="connsiteX8" fmla="*/ 76784 w 3193364"/>
                <a:gd name="connsiteY8" fmla="*/ 412008 h 4069608"/>
                <a:gd name="connsiteX9" fmla="*/ 678764 w 3193364"/>
                <a:gd name="connsiteY9" fmla="*/ 69108 h 4069608"/>
                <a:gd name="connsiteX10" fmla="*/ 1600784 w 3193364"/>
                <a:gd name="connsiteY10" fmla="*/ 107208 h 4069608"/>
                <a:gd name="connsiteX11" fmla="*/ 2271344 w 3193364"/>
                <a:gd name="connsiteY11" fmla="*/ 762528 h 4069608"/>
                <a:gd name="connsiteX12" fmla="*/ 2606624 w 3193364"/>
                <a:gd name="connsiteY12" fmla="*/ 1852188 h 4069608"/>
                <a:gd name="connsiteX13" fmla="*/ 2842844 w 3193364"/>
                <a:gd name="connsiteY13" fmla="*/ 2522748 h 4069608"/>
                <a:gd name="connsiteX14" fmla="*/ 3193364 w 3193364"/>
                <a:gd name="connsiteY14" fmla="*/ 2842788 h 406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3364" h="4069608">
                  <a:moveTo>
                    <a:pt x="2195144" y="4069608"/>
                  </a:moveTo>
                  <a:cubicBezTo>
                    <a:pt x="2183714" y="3802908"/>
                    <a:pt x="2092274" y="3651778"/>
                    <a:pt x="2004644" y="3513348"/>
                  </a:cubicBezTo>
                  <a:cubicBezTo>
                    <a:pt x="1863674" y="3740678"/>
                    <a:pt x="1769694" y="3815608"/>
                    <a:pt x="1631264" y="3901968"/>
                  </a:cubicBezTo>
                  <a:cubicBezTo>
                    <a:pt x="1492834" y="3988328"/>
                    <a:pt x="1344244" y="4089928"/>
                    <a:pt x="1174064" y="4031508"/>
                  </a:cubicBezTo>
                  <a:cubicBezTo>
                    <a:pt x="1003884" y="3973088"/>
                    <a:pt x="780364" y="3819418"/>
                    <a:pt x="610184" y="3551448"/>
                  </a:cubicBezTo>
                  <a:cubicBezTo>
                    <a:pt x="440004" y="3283478"/>
                    <a:pt x="241884" y="2781828"/>
                    <a:pt x="152984" y="2423688"/>
                  </a:cubicBezTo>
                  <a:cubicBezTo>
                    <a:pt x="64084" y="2065548"/>
                    <a:pt x="100914" y="1701058"/>
                    <a:pt x="76784" y="1402608"/>
                  </a:cubicBezTo>
                  <a:cubicBezTo>
                    <a:pt x="52654" y="1104158"/>
                    <a:pt x="8204" y="798088"/>
                    <a:pt x="8204" y="632988"/>
                  </a:cubicBezTo>
                  <a:cubicBezTo>
                    <a:pt x="8204" y="467888"/>
                    <a:pt x="-34976" y="505988"/>
                    <a:pt x="76784" y="412008"/>
                  </a:cubicBezTo>
                  <a:cubicBezTo>
                    <a:pt x="188544" y="318028"/>
                    <a:pt x="371424" y="142768"/>
                    <a:pt x="678764" y="69108"/>
                  </a:cubicBezTo>
                  <a:cubicBezTo>
                    <a:pt x="986104" y="-4552"/>
                    <a:pt x="1228674" y="-54082"/>
                    <a:pt x="1600784" y="107208"/>
                  </a:cubicBezTo>
                  <a:cubicBezTo>
                    <a:pt x="1972894" y="268498"/>
                    <a:pt x="2103704" y="471698"/>
                    <a:pt x="2271344" y="762528"/>
                  </a:cubicBezTo>
                  <a:cubicBezTo>
                    <a:pt x="2438984" y="1053358"/>
                    <a:pt x="2511374" y="1558818"/>
                    <a:pt x="2606624" y="1852188"/>
                  </a:cubicBezTo>
                  <a:cubicBezTo>
                    <a:pt x="2701874" y="2145558"/>
                    <a:pt x="2745054" y="2357648"/>
                    <a:pt x="2842844" y="2522748"/>
                  </a:cubicBezTo>
                  <a:cubicBezTo>
                    <a:pt x="2940634" y="2687848"/>
                    <a:pt x="2944444" y="2684038"/>
                    <a:pt x="3193364" y="2842788"/>
                  </a:cubicBezTo>
                </a:path>
              </a:pathLst>
            </a:custGeom>
            <a:solidFill>
              <a:schemeClr val="bg1"/>
            </a:solid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89" name="Freeform 188"/>
            <p:cNvSpPr/>
            <p:nvPr/>
          </p:nvSpPr>
          <p:spPr bwMode="auto">
            <a:xfrm>
              <a:off x="-4916957" y="1104922"/>
              <a:ext cx="2146010" cy="3713362"/>
            </a:xfrm>
            <a:custGeom>
              <a:avLst/>
              <a:gdLst>
                <a:gd name="connsiteX0" fmla="*/ 351283 w 2186959"/>
                <a:gd name="connsiteY0" fmla="*/ 3750985 h 3909091"/>
                <a:gd name="connsiteX1" fmla="*/ 526543 w 2186959"/>
                <a:gd name="connsiteY1" fmla="*/ 2684185 h 3909091"/>
                <a:gd name="connsiteX2" fmla="*/ 84583 w 2186959"/>
                <a:gd name="connsiteY2" fmla="*/ 1457365 h 3909091"/>
                <a:gd name="connsiteX3" fmla="*/ 763 w 2186959"/>
                <a:gd name="connsiteY3" fmla="*/ 718225 h 3909091"/>
                <a:gd name="connsiteX4" fmla="*/ 99823 w 2186959"/>
                <a:gd name="connsiteY4" fmla="*/ 619165 h 3909091"/>
                <a:gd name="connsiteX5" fmla="*/ 191263 w 2186959"/>
                <a:gd name="connsiteY5" fmla="*/ 695365 h 3909091"/>
                <a:gd name="connsiteX6" fmla="*/ 366523 w 2186959"/>
                <a:gd name="connsiteY6" fmla="*/ 1579285 h 3909091"/>
                <a:gd name="connsiteX7" fmla="*/ 168403 w 2186959"/>
                <a:gd name="connsiteY7" fmla="*/ 428665 h 3909091"/>
                <a:gd name="connsiteX8" fmla="*/ 183643 w 2186959"/>
                <a:gd name="connsiteY8" fmla="*/ 200065 h 3909091"/>
                <a:gd name="connsiteX9" fmla="*/ 397003 w 2186959"/>
                <a:gd name="connsiteY9" fmla="*/ 314365 h 3909091"/>
                <a:gd name="connsiteX10" fmla="*/ 465583 w 2186959"/>
                <a:gd name="connsiteY10" fmla="*/ 1106845 h 3909091"/>
                <a:gd name="connsiteX11" fmla="*/ 633223 w 2186959"/>
                <a:gd name="connsiteY11" fmla="*/ 1556425 h 3909091"/>
                <a:gd name="connsiteX12" fmla="*/ 488443 w 2186959"/>
                <a:gd name="connsiteY12" fmla="*/ 1000165 h 3909091"/>
                <a:gd name="connsiteX13" fmla="*/ 427483 w 2186959"/>
                <a:gd name="connsiteY13" fmla="*/ 192445 h 3909091"/>
                <a:gd name="connsiteX14" fmla="*/ 442723 w 2186959"/>
                <a:gd name="connsiteY14" fmla="*/ 47665 h 3909091"/>
                <a:gd name="connsiteX15" fmla="*/ 602743 w 2186959"/>
                <a:gd name="connsiteY15" fmla="*/ 47665 h 3909091"/>
                <a:gd name="connsiteX16" fmla="*/ 694183 w 2186959"/>
                <a:gd name="connsiteY16" fmla="*/ 611545 h 3909091"/>
                <a:gd name="connsiteX17" fmla="*/ 793243 w 2186959"/>
                <a:gd name="connsiteY17" fmla="*/ 885865 h 3909091"/>
                <a:gd name="connsiteX18" fmla="*/ 907543 w 2186959"/>
                <a:gd name="connsiteY18" fmla="*/ 1541185 h 3909091"/>
                <a:gd name="connsiteX19" fmla="*/ 808483 w 2186959"/>
                <a:gd name="connsiteY19" fmla="*/ 634405 h 3909091"/>
                <a:gd name="connsiteX20" fmla="*/ 816103 w 2186959"/>
                <a:gd name="connsiteY20" fmla="*/ 184825 h 3909091"/>
                <a:gd name="connsiteX21" fmla="*/ 953263 w 2186959"/>
                <a:gd name="connsiteY21" fmla="*/ 123865 h 3909091"/>
                <a:gd name="connsiteX22" fmla="*/ 1037083 w 2186959"/>
                <a:gd name="connsiteY22" fmla="*/ 222925 h 3909091"/>
                <a:gd name="connsiteX23" fmla="*/ 1098043 w 2186959"/>
                <a:gd name="connsiteY23" fmla="*/ 1091605 h 3909091"/>
                <a:gd name="connsiteX24" fmla="*/ 1532383 w 2186959"/>
                <a:gd name="connsiteY24" fmla="*/ 1990765 h 3909091"/>
                <a:gd name="connsiteX25" fmla="*/ 1677163 w 2186959"/>
                <a:gd name="connsiteY25" fmla="*/ 2066965 h 3909091"/>
                <a:gd name="connsiteX26" fmla="*/ 1905763 w 2186959"/>
                <a:gd name="connsiteY26" fmla="*/ 1510705 h 3909091"/>
                <a:gd name="connsiteX27" fmla="*/ 1989583 w 2186959"/>
                <a:gd name="connsiteY27" fmla="*/ 1335445 h 3909091"/>
                <a:gd name="connsiteX28" fmla="*/ 2172463 w 2186959"/>
                <a:gd name="connsiteY28" fmla="*/ 1426885 h 3909091"/>
                <a:gd name="connsiteX29" fmla="*/ 2157223 w 2186959"/>
                <a:gd name="connsiteY29" fmla="*/ 1632625 h 3909091"/>
                <a:gd name="connsiteX30" fmla="*/ 2012443 w 2186959"/>
                <a:gd name="connsiteY30" fmla="*/ 2265085 h 3909091"/>
                <a:gd name="connsiteX31" fmla="*/ 1631443 w 2186959"/>
                <a:gd name="connsiteY31" fmla="*/ 2707045 h 3909091"/>
                <a:gd name="connsiteX32" fmla="*/ 1402843 w 2186959"/>
                <a:gd name="connsiteY32" fmla="*/ 3232825 h 3909091"/>
                <a:gd name="connsiteX33" fmla="*/ 1357123 w 2186959"/>
                <a:gd name="connsiteY33" fmla="*/ 3850045 h 3909091"/>
                <a:gd name="connsiteX34" fmla="*/ 351283 w 2186959"/>
                <a:gd name="connsiteY34" fmla="*/ 3750985 h 3909091"/>
                <a:gd name="connsiteX0" fmla="*/ 351283 w 2186959"/>
                <a:gd name="connsiteY0" fmla="*/ 3750985 h 3909091"/>
                <a:gd name="connsiteX1" fmla="*/ 526543 w 2186959"/>
                <a:gd name="connsiteY1" fmla="*/ 2684185 h 3909091"/>
                <a:gd name="connsiteX2" fmla="*/ 84583 w 2186959"/>
                <a:gd name="connsiteY2" fmla="*/ 1457365 h 3909091"/>
                <a:gd name="connsiteX3" fmla="*/ 763 w 2186959"/>
                <a:gd name="connsiteY3" fmla="*/ 718225 h 3909091"/>
                <a:gd name="connsiteX4" fmla="*/ 99823 w 2186959"/>
                <a:gd name="connsiteY4" fmla="*/ 619165 h 3909091"/>
                <a:gd name="connsiteX5" fmla="*/ 191263 w 2186959"/>
                <a:gd name="connsiteY5" fmla="*/ 695365 h 3909091"/>
                <a:gd name="connsiteX6" fmla="*/ 366523 w 2186959"/>
                <a:gd name="connsiteY6" fmla="*/ 1579285 h 3909091"/>
                <a:gd name="connsiteX7" fmla="*/ 168403 w 2186959"/>
                <a:gd name="connsiteY7" fmla="*/ 428665 h 3909091"/>
                <a:gd name="connsiteX8" fmla="*/ 183643 w 2186959"/>
                <a:gd name="connsiteY8" fmla="*/ 200065 h 3909091"/>
                <a:gd name="connsiteX9" fmla="*/ 397003 w 2186959"/>
                <a:gd name="connsiteY9" fmla="*/ 314365 h 3909091"/>
                <a:gd name="connsiteX10" fmla="*/ 479871 w 2186959"/>
                <a:gd name="connsiteY10" fmla="*/ 1106845 h 3909091"/>
                <a:gd name="connsiteX11" fmla="*/ 633223 w 2186959"/>
                <a:gd name="connsiteY11" fmla="*/ 1556425 h 3909091"/>
                <a:gd name="connsiteX12" fmla="*/ 488443 w 2186959"/>
                <a:gd name="connsiteY12" fmla="*/ 1000165 h 3909091"/>
                <a:gd name="connsiteX13" fmla="*/ 427483 w 2186959"/>
                <a:gd name="connsiteY13" fmla="*/ 192445 h 3909091"/>
                <a:gd name="connsiteX14" fmla="*/ 442723 w 2186959"/>
                <a:gd name="connsiteY14" fmla="*/ 47665 h 3909091"/>
                <a:gd name="connsiteX15" fmla="*/ 602743 w 2186959"/>
                <a:gd name="connsiteY15" fmla="*/ 47665 h 3909091"/>
                <a:gd name="connsiteX16" fmla="*/ 694183 w 2186959"/>
                <a:gd name="connsiteY16" fmla="*/ 611545 h 3909091"/>
                <a:gd name="connsiteX17" fmla="*/ 793243 w 2186959"/>
                <a:gd name="connsiteY17" fmla="*/ 885865 h 3909091"/>
                <a:gd name="connsiteX18" fmla="*/ 907543 w 2186959"/>
                <a:gd name="connsiteY18" fmla="*/ 1541185 h 3909091"/>
                <a:gd name="connsiteX19" fmla="*/ 808483 w 2186959"/>
                <a:gd name="connsiteY19" fmla="*/ 634405 h 3909091"/>
                <a:gd name="connsiteX20" fmla="*/ 816103 w 2186959"/>
                <a:gd name="connsiteY20" fmla="*/ 184825 h 3909091"/>
                <a:gd name="connsiteX21" fmla="*/ 953263 w 2186959"/>
                <a:gd name="connsiteY21" fmla="*/ 123865 h 3909091"/>
                <a:gd name="connsiteX22" fmla="*/ 1037083 w 2186959"/>
                <a:gd name="connsiteY22" fmla="*/ 222925 h 3909091"/>
                <a:gd name="connsiteX23" fmla="*/ 1098043 w 2186959"/>
                <a:gd name="connsiteY23" fmla="*/ 1091605 h 3909091"/>
                <a:gd name="connsiteX24" fmla="*/ 1532383 w 2186959"/>
                <a:gd name="connsiteY24" fmla="*/ 1990765 h 3909091"/>
                <a:gd name="connsiteX25" fmla="*/ 1677163 w 2186959"/>
                <a:gd name="connsiteY25" fmla="*/ 2066965 h 3909091"/>
                <a:gd name="connsiteX26" fmla="*/ 1905763 w 2186959"/>
                <a:gd name="connsiteY26" fmla="*/ 1510705 h 3909091"/>
                <a:gd name="connsiteX27" fmla="*/ 1989583 w 2186959"/>
                <a:gd name="connsiteY27" fmla="*/ 1335445 h 3909091"/>
                <a:gd name="connsiteX28" fmla="*/ 2172463 w 2186959"/>
                <a:gd name="connsiteY28" fmla="*/ 1426885 h 3909091"/>
                <a:gd name="connsiteX29" fmla="*/ 2157223 w 2186959"/>
                <a:gd name="connsiteY29" fmla="*/ 1632625 h 3909091"/>
                <a:gd name="connsiteX30" fmla="*/ 2012443 w 2186959"/>
                <a:gd name="connsiteY30" fmla="*/ 2265085 h 3909091"/>
                <a:gd name="connsiteX31" fmla="*/ 1631443 w 2186959"/>
                <a:gd name="connsiteY31" fmla="*/ 2707045 h 3909091"/>
                <a:gd name="connsiteX32" fmla="*/ 1402843 w 2186959"/>
                <a:gd name="connsiteY32" fmla="*/ 3232825 h 3909091"/>
                <a:gd name="connsiteX33" fmla="*/ 1357123 w 2186959"/>
                <a:gd name="connsiteY33" fmla="*/ 3850045 h 3909091"/>
                <a:gd name="connsiteX34" fmla="*/ 351283 w 2186959"/>
                <a:gd name="connsiteY34" fmla="*/ 3750985 h 3909091"/>
                <a:gd name="connsiteX0" fmla="*/ 351283 w 2186959"/>
                <a:gd name="connsiteY0" fmla="*/ 3726180 h 3884286"/>
                <a:gd name="connsiteX1" fmla="*/ 526543 w 2186959"/>
                <a:gd name="connsiteY1" fmla="*/ 2659380 h 3884286"/>
                <a:gd name="connsiteX2" fmla="*/ 84583 w 2186959"/>
                <a:gd name="connsiteY2" fmla="*/ 1432560 h 3884286"/>
                <a:gd name="connsiteX3" fmla="*/ 763 w 2186959"/>
                <a:gd name="connsiteY3" fmla="*/ 693420 h 3884286"/>
                <a:gd name="connsiteX4" fmla="*/ 99823 w 2186959"/>
                <a:gd name="connsiteY4" fmla="*/ 594360 h 3884286"/>
                <a:gd name="connsiteX5" fmla="*/ 191263 w 2186959"/>
                <a:gd name="connsiteY5" fmla="*/ 670560 h 3884286"/>
                <a:gd name="connsiteX6" fmla="*/ 366523 w 2186959"/>
                <a:gd name="connsiteY6" fmla="*/ 1554480 h 3884286"/>
                <a:gd name="connsiteX7" fmla="*/ 168403 w 2186959"/>
                <a:gd name="connsiteY7" fmla="*/ 403860 h 3884286"/>
                <a:gd name="connsiteX8" fmla="*/ 183643 w 2186959"/>
                <a:gd name="connsiteY8" fmla="*/ 175260 h 3884286"/>
                <a:gd name="connsiteX9" fmla="*/ 397003 w 2186959"/>
                <a:gd name="connsiteY9" fmla="*/ 289560 h 3884286"/>
                <a:gd name="connsiteX10" fmla="*/ 479871 w 2186959"/>
                <a:gd name="connsiteY10" fmla="*/ 1082040 h 3884286"/>
                <a:gd name="connsiteX11" fmla="*/ 633223 w 2186959"/>
                <a:gd name="connsiteY11" fmla="*/ 1531620 h 3884286"/>
                <a:gd name="connsiteX12" fmla="*/ 488443 w 2186959"/>
                <a:gd name="connsiteY12" fmla="*/ 975360 h 3884286"/>
                <a:gd name="connsiteX13" fmla="*/ 427483 w 2186959"/>
                <a:gd name="connsiteY13" fmla="*/ 167640 h 3884286"/>
                <a:gd name="connsiteX14" fmla="*/ 442723 w 2186959"/>
                <a:gd name="connsiteY14" fmla="*/ 22860 h 3884286"/>
                <a:gd name="connsiteX15" fmla="*/ 633223 w 2186959"/>
                <a:gd name="connsiteY15" fmla="*/ 60960 h 3884286"/>
                <a:gd name="connsiteX16" fmla="*/ 694183 w 2186959"/>
                <a:gd name="connsiteY16" fmla="*/ 586740 h 3884286"/>
                <a:gd name="connsiteX17" fmla="*/ 793243 w 2186959"/>
                <a:gd name="connsiteY17" fmla="*/ 861060 h 3884286"/>
                <a:gd name="connsiteX18" fmla="*/ 907543 w 2186959"/>
                <a:gd name="connsiteY18" fmla="*/ 1516380 h 3884286"/>
                <a:gd name="connsiteX19" fmla="*/ 808483 w 2186959"/>
                <a:gd name="connsiteY19" fmla="*/ 609600 h 3884286"/>
                <a:gd name="connsiteX20" fmla="*/ 816103 w 2186959"/>
                <a:gd name="connsiteY20" fmla="*/ 160020 h 3884286"/>
                <a:gd name="connsiteX21" fmla="*/ 953263 w 2186959"/>
                <a:gd name="connsiteY21" fmla="*/ 99060 h 3884286"/>
                <a:gd name="connsiteX22" fmla="*/ 1037083 w 2186959"/>
                <a:gd name="connsiteY22" fmla="*/ 198120 h 3884286"/>
                <a:gd name="connsiteX23" fmla="*/ 1098043 w 2186959"/>
                <a:gd name="connsiteY23" fmla="*/ 1066800 h 3884286"/>
                <a:gd name="connsiteX24" fmla="*/ 1532383 w 2186959"/>
                <a:gd name="connsiteY24" fmla="*/ 1965960 h 3884286"/>
                <a:gd name="connsiteX25" fmla="*/ 1677163 w 2186959"/>
                <a:gd name="connsiteY25" fmla="*/ 2042160 h 3884286"/>
                <a:gd name="connsiteX26" fmla="*/ 1905763 w 2186959"/>
                <a:gd name="connsiteY26" fmla="*/ 1485900 h 3884286"/>
                <a:gd name="connsiteX27" fmla="*/ 1989583 w 2186959"/>
                <a:gd name="connsiteY27" fmla="*/ 1310640 h 3884286"/>
                <a:gd name="connsiteX28" fmla="*/ 2172463 w 2186959"/>
                <a:gd name="connsiteY28" fmla="*/ 1402080 h 3884286"/>
                <a:gd name="connsiteX29" fmla="*/ 2157223 w 2186959"/>
                <a:gd name="connsiteY29" fmla="*/ 1607820 h 3884286"/>
                <a:gd name="connsiteX30" fmla="*/ 2012443 w 2186959"/>
                <a:gd name="connsiteY30" fmla="*/ 2240280 h 3884286"/>
                <a:gd name="connsiteX31" fmla="*/ 1631443 w 2186959"/>
                <a:gd name="connsiteY31" fmla="*/ 2682240 h 3884286"/>
                <a:gd name="connsiteX32" fmla="*/ 1402843 w 2186959"/>
                <a:gd name="connsiteY32" fmla="*/ 3208020 h 3884286"/>
                <a:gd name="connsiteX33" fmla="*/ 1357123 w 2186959"/>
                <a:gd name="connsiteY33" fmla="*/ 3825240 h 3884286"/>
                <a:gd name="connsiteX34" fmla="*/ 351283 w 2186959"/>
                <a:gd name="connsiteY34" fmla="*/ 3726180 h 3884286"/>
                <a:gd name="connsiteX0" fmla="*/ 381177 w 2216853"/>
                <a:gd name="connsiteY0" fmla="*/ 3726180 h 3884286"/>
                <a:gd name="connsiteX1" fmla="*/ 556437 w 2216853"/>
                <a:gd name="connsiteY1" fmla="*/ 2659380 h 3884286"/>
                <a:gd name="connsiteX2" fmla="*/ 114477 w 2216853"/>
                <a:gd name="connsiteY2" fmla="*/ 1432560 h 3884286"/>
                <a:gd name="connsiteX3" fmla="*/ 177 w 2216853"/>
                <a:gd name="connsiteY3" fmla="*/ 693420 h 3884286"/>
                <a:gd name="connsiteX4" fmla="*/ 129717 w 2216853"/>
                <a:gd name="connsiteY4" fmla="*/ 594360 h 3884286"/>
                <a:gd name="connsiteX5" fmla="*/ 221157 w 2216853"/>
                <a:gd name="connsiteY5" fmla="*/ 670560 h 3884286"/>
                <a:gd name="connsiteX6" fmla="*/ 396417 w 2216853"/>
                <a:gd name="connsiteY6" fmla="*/ 1554480 h 3884286"/>
                <a:gd name="connsiteX7" fmla="*/ 198297 w 2216853"/>
                <a:gd name="connsiteY7" fmla="*/ 403860 h 3884286"/>
                <a:gd name="connsiteX8" fmla="*/ 213537 w 2216853"/>
                <a:gd name="connsiteY8" fmla="*/ 175260 h 3884286"/>
                <a:gd name="connsiteX9" fmla="*/ 426897 w 2216853"/>
                <a:gd name="connsiteY9" fmla="*/ 289560 h 3884286"/>
                <a:gd name="connsiteX10" fmla="*/ 509765 w 2216853"/>
                <a:gd name="connsiteY10" fmla="*/ 1082040 h 3884286"/>
                <a:gd name="connsiteX11" fmla="*/ 663117 w 2216853"/>
                <a:gd name="connsiteY11" fmla="*/ 1531620 h 3884286"/>
                <a:gd name="connsiteX12" fmla="*/ 518337 w 2216853"/>
                <a:gd name="connsiteY12" fmla="*/ 975360 h 3884286"/>
                <a:gd name="connsiteX13" fmla="*/ 457377 w 2216853"/>
                <a:gd name="connsiteY13" fmla="*/ 167640 h 3884286"/>
                <a:gd name="connsiteX14" fmla="*/ 472617 w 2216853"/>
                <a:gd name="connsiteY14" fmla="*/ 22860 h 3884286"/>
                <a:gd name="connsiteX15" fmla="*/ 663117 w 2216853"/>
                <a:gd name="connsiteY15" fmla="*/ 60960 h 3884286"/>
                <a:gd name="connsiteX16" fmla="*/ 724077 w 2216853"/>
                <a:gd name="connsiteY16" fmla="*/ 586740 h 3884286"/>
                <a:gd name="connsiteX17" fmla="*/ 823137 w 2216853"/>
                <a:gd name="connsiteY17" fmla="*/ 861060 h 3884286"/>
                <a:gd name="connsiteX18" fmla="*/ 937437 w 2216853"/>
                <a:gd name="connsiteY18" fmla="*/ 1516380 h 3884286"/>
                <a:gd name="connsiteX19" fmla="*/ 838377 w 2216853"/>
                <a:gd name="connsiteY19" fmla="*/ 609600 h 3884286"/>
                <a:gd name="connsiteX20" fmla="*/ 845997 w 2216853"/>
                <a:gd name="connsiteY20" fmla="*/ 160020 h 3884286"/>
                <a:gd name="connsiteX21" fmla="*/ 983157 w 2216853"/>
                <a:gd name="connsiteY21" fmla="*/ 99060 h 3884286"/>
                <a:gd name="connsiteX22" fmla="*/ 1066977 w 2216853"/>
                <a:gd name="connsiteY22" fmla="*/ 198120 h 3884286"/>
                <a:gd name="connsiteX23" fmla="*/ 1127937 w 2216853"/>
                <a:gd name="connsiteY23" fmla="*/ 1066800 h 3884286"/>
                <a:gd name="connsiteX24" fmla="*/ 1562277 w 2216853"/>
                <a:gd name="connsiteY24" fmla="*/ 1965960 h 3884286"/>
                <a:gd name="connsiteX25" fmla="*/ 1707057 w 2216853"/>
                <a:gd name="connsiteY25" fmla="*/ 2042160 h 3884286"/>
                <a:gd name="connsiteX26" fmla="*/ 1935657 w 2216853"/>
                <a:gd name="connsiteY26" fmla="*/ 1485900 h 3884286"/>
                <a:gd name="connsiteX27" fmla="*/ 2019477 w 2216853"/>
                <a:gd name="connsiteY27" fmla="*/ 1310640 h 3884286"/>
                <a:gd name="connsiteX28" fmla="*/ 2202357 w 2216853"/>
                <a:gd name="connsiteY28" fmla="*/ 1402080 h 3884286"/>
                <a:gd name="connsiteX29" fmla="*/ 2187117 w 2216853"/>
                <a:gd name="connsiteY29" fmla="*/ 1607820 h 3884286"/>
                <a:gd name="connsiteX30" fmla="*/ 2042337 w 2216853"/>
                <a:gd name="connsiteY30" fmla="*/ 2240280 h 3884286"/>
                <a:gd name="connsiteX31" fmla="*/ 1661337 w 2216853"/>
                <a:gd name="connsiteY31" fmla="*/ 2682240 h 3884286"/>
                <a:gd name="connsiteX32" fmla="*/ 1432737 w 2216853"/>
                <a:gd name="connsiteY32" fmla="*/ 3208020 h 3884286"/>
                <a:gd name="connsiteX33" fmla="*/ 1387017 w 2216853"/>
                <a:gd name="connsiteY33" fmla="*/ 3825240 h 3884286"/>
                <a:gd name="connsiteX34" fmla="*/ 381177 w 2216853"/>
                <a:gd name="connsiteY34" fmla="*/ 3726180 h 3884286"/>
                <a:gd name="connsiteX0" fmla="*/ 381073 w 2216749"/>
                <a:gd name="connsiteY0" fmla="*/ 3726180 h 3884286"/>
                <a:gd name="connsiteX1" fmla="*/ 556333 w 2216749"/>
                <a:gd name="connsiteY1" fmla="*/ 2659380 h 3884286"/>
                <a:gd name="connsiteX2" fmla="*/ 114373 w 2216749"/>
                <a:gd name="connsiteY2" fmla="*/ 1432560 h 3884286"/>
                <a:gd name="connsiteX3" fmla="*/ 73 w 2216749"/>
                <a:gd name="connsiteY3" fmla="*/ 693420 h 3884286"/>
                <a:gd name="connsiteX4" fmla="*/ 99133 w 2216749"/>
                <a:gd name="connsiteY4" fmla="*/ 586740 h 3884286"/>
                <a:gd name="connsiteX5" fmla="*/ 221053 w 2216749"/>
                <a:gd name="connsiteY5" fmla="*/ 670560 h 3884286"/>
                <a:gd name="connsiteX6" fmla="*/ 396313 w 2216749"/>
                <a:gd name="connsiteY6" fmla="*/ 1554480 h 3884286"/>
                <a:gd name="connsiteX7" fmla="*/ 198193 w 2216749"/>
                <a:gd name="connsiteY7" fmla="*/ 403860 h 3884286"/>
                <a:gd name="connsiteX8" fmla="*/ 213433 w 2216749"/>
                <a:gd name="connsiteY8" fmla="*/ 175260 h 3884286"/>
                <a:gd name="connsiteX9" fmla="*/ 426793 w 2216749"/>
                <a:gd name="connsiteY9" fmla="*/ 289560 h 3884286"/>
                <a:gd name="connsiteX10" fmla="*/ 509661 w 2216749"/>
                <a:gd name="connsiteY10" fmla="*/ 1082040 h 3884286"/>
                <a:gd name="connsiteX11" fmla="*/ 663013 w 2216749"/>
                <a:gd name="connsiteY11" fmla="*/ 1531620 h 3884286"/>
                <a:gd name="connsiteX12" fmla="*/ 518233 w 2216749"/>
                <a:gd name="connsiteY12" fmla="*/ 975360 h 3884286"/>
                <a:gd name="connsiteX13" fmla="*/ 457273 w 2216749"/>
                <a:gd name="connsiteY13" fmla="*/ 167640 h 3884286"/>
                <a:gd name="connsiteX14" fmla="*/ 472513 w 2216749"/>
                <a:gd name="connsiteY14" fmla="*/ 22860 h 3884286"/>
                <a:gd name="connsiteX15" fmla="*/ 663013 w 2216749"/>
                <a:gd name="connsiteY15" fmla="*/ 60960 h 3884286"/>
                <a:gd name="connsiteX16" fmla="*/ 723973 w 2216749"/>
                <a:gd name="connsiteY16" fmla="*/ 586740 h 3884286"/>
                <a:gd name="connsiteX17" fmla="*/ 823033 w 2216749"/>
                <a:gd name="connsiteY17" fmla="*/ 861060 h 3884286"/>
                <a:gd name="connsiteX18" fmla="*/ 937333 w 2216749"/>
                <a:gd name="connsiteY18" fmla="*/ 1516380 h 3884286"/>
                <a:gd name="connsiteX19" fmla="*/ 838273 w 2216749"/>
                <a:gd name="connsiteY19" fmla="*/ 609600 h 3884286"/>
                <a:gd name="connsiteX20" fmla="*/ 845893 w 2216749"/>
                <a:gd name="connsiteY20" fmla="*/ 160020 h 3884286"/>
                <a:gd name="connsiteX21" fmla="*/ 983053 w 2216749"/>
                <a:gd name="connsiteY21" fmla="*/ 99060 h 3884286"/>
                <a:gd name="connsiteX22" fmla="*/ 1066873 w 2216749"/>
                <a:gd name="connsiteY22" fmla="*/ 198120 h 3884286"/>
                <a:gd name="connsiteX23" fmla="*/ 1127833 w 2216749"/>
                <a:gd name="connsiteY23" fmla="*/ 1066800 h 3884286"/>
                <a:gd name="connsiteX24" fmla="*/ 1562173 w 2216749"/>
                <a:gd name="connsiteY24" fmla="*/ 1965960 h 3884286"/>
                <a:gd name="connsiteX25" fmla="*/ 1706953 w 2216749"/>
                <a:gd name="connsiteY25" fmla="*/ 2042160 h 3884286"/>
                <a:gd name="connsiteX26" fmla="*/ 1935553 w 2216749"/>
                <a:gd name="connsiteY26" fmla="*/ 1485900 h 3884286"/>
                <a:gd name="connsiteX27" fmla="*/ 2019373 w 2216749"/>
                <a:gd name="connsiteY27" fmla="*/ 1310640 h 3884286"/>
                <a:gd name="connsiteX28" fmla="*/ 2202253 w 2216749"/>
                <a:gd name="connsiteY28" fmla="*/ 1402080 h 3884286"/>
                <a:gd name="connsiteX29" fmla="*/ 2187013 w 2216749"/>
                <a:gd name="connsiteY29" fmla="*/ 1607820 h 3884286"/>
                <a:gd name="connsiteX30" fmla="*/ 2042233 w 2216749"/>
                <a:gd name="connsiteY30" fmla="*/ 2240280 h 3884286"/>
                <a:gd name="connsiteX31" fmla="*/ 1661233 w 2216749"/>
                <a:gd name="connsiteY31" fmla="*/ 2682240 h 3884286"/>
                <a:gd name="connsiteX32" fmla="*/ 1432633 w 2216749"/>
                <a:gd name="connsiteY32" fmla="*/ 3208020 h 3884286"/>
                <a:gd name="connsiteX33" fmla="*/ 1386913 w 2216749"/>
                <a:gd name="connsiteY33" fmla="*/ 3825240 h 3884286"/>
                <a:gd name="connsiteX34" fmla="*/ 381073 w 2216749"/>
                <a:gd name="connsiteY34" fmla="*/ 3726180 h 3884286"/>
                <a:gd name="connsiteX0" fmla="*/ 385163 w 2220839"/>
                <a:gd name="connsiteY0" fmla="*/ 3726180 h 3884286"/>
                <a:gd name="connsiteX1" fmla="*/ 560423 w 2220839"/>
                <a:gd name="connsiteY1" fmla="*/ 2659380 h 3884286"/>
                <a:gd name="connsiteX2" fmla="*/ 118463 w 2220839"/>
                <a:gd name="connsiteY2" fmla="*/ 1432560 h 3884286"/>
                <a:gd name="connsiteX3" fmla="*/ 4163 w 2220839"/>
                <a:gd name="connsiteY3" fmla="*/ 693420 h 3884286"/>
                <a:gd name="connsiteX4" fmla="*/ 225143 w 2220839"/>
                <a:gd name="connsiteY4" fmla="*/ 670560 h 3884286"/>
                <a:gd name="connsiteX5" fmla="*/ 400403 w 2220839"/>
                <a:gd name="connsiteY5" fmla="*/ 1554480 h 3884286"/>
                <a:gd name="connsiteX6" fmla="*/ 202283 w 2220839"/>
                <a:gd name="connsiteY6" fmla="*/ 403860 h 3884286"/>
                <a:gd name="connsiteX7" fmla="*/ 217523 w 2220839"/>
                <a:gd name="connsiteY7" fmla="*/ 175260 h 3884286"/>
                <a:gd name="connsiteX8" fmla="*/ 430883 w 2220839"/>
                <a:gd name="connsiteY8" fmla="*/ 289560 h 3884286"/>
                <a:gd name="connsiteX9" fmla="*/ 513751 w 2220839"/>
                <a:gd name="connsiteY9" fmla="*/ 1082040 h 3884286"/>
                <a:gd name="connsiteX10" fmla="*/ 667103 w 2220839"/>
                <a:gd name="connsiteY10" fmla="*/ 1531620 h 3884286"/>
                <a:gd name="connsiteX11" fmla="*/ 522323 w 2220839"/>
                <a:gd name="connsiteY11" fmla="*/ 975360 h 3884286"/>
                <a:gd name="connsiteX12" fmla="*/ 461363 w 2220839"/>
                <a:gd name="connsiteY12" fmla="*/ 167640 h 3884286"/>
                <a:gd name="connsiteX13" fmla="*/ 476603 w 2220839"/>
                <a:gd name="connsiteY13" fmla="*/ 22860 h 3884286"/>
                <a:gd name="connsiteX14" fmla="*/ 667103 w 2220839"/>
                <a:gd name="connsiteY14" fmla="*/ 60960 h 3884286"/>
                <a:gd name="connsiteX15" fmla="*/ 728063 w 2220839"/>
                <a:gd name="connsiteY15" fmla="*/ 586740 h 3884286"/>
                <a:gd name="connsiteX16" fmla="*/ 827123 w 2220839"/>
                <a:gd name="connsiteY16" fmla="*/ 861060 h 3884286"/>
                <a:gd name="connsiteX17" fmla="*/ 941423 w 2220839"/>
                <a:gd name="connsiteY17" fmla="*/ 1516380 h 3884286"/>
                <a:gd name="connsiteX18" fmla="*/ 842363 w 2220839"/>
                <a:gd name="connsiteY18" fmla="*/ 609600 h 3884286"/>
                <a:gd name="connsiteX19" fmla="*/ 849983 w 2220839"/>
                <a:gd name="connsiteY19" fmla="*/ 160020 h 3884286"/>
                <a:gd name="connsiteX20" fmla="*/ 987143 w 2220839"/>
                <a:gd name="connsiteY20" fmla="*/ 99060 h 3884286"/>
                <a:gd name="connsiteX21" fmla="*/ 1070963 w 2220839"/>
                <a:gd name="connsiteY21" fmla="*/ 198120 h 3884286"/>
                <a:gd name="connsiteX22" fmla="*/ 1131923 w 2220839"/>
                <a:gd name="connsiteY22" fmla="*/ 1066800 h 3884286"/>
                <a:gd name="connsiteX23" fmla="*/ 1566263 w 2220839"/>
                <a:gd name="connsiteY23" fmla="*/ 1965960 h 3884286"/>
                <a:gd name="connsiteX24" fmla="*/ 1711043 w 2220839"/>
                <a:gd name="connsiteY24" fmla="*/ 2042160 h 3884286"/>
                <a:gd name="connsiteX25" fmla="*/ 1939643 w 2220839"/>
                <a:gd name="connsiteY25" fmla="*/ 1485900 h 3884286"/>
                <a:gd name="connsiteX26" fmla="*/ 2023463 w 2220839"/>
                <a:gd name="connsiteY26" fmla="*/ 1310640 h 3884286"/>
                <a:gd name="connsiteX27" fmla="*/ 2206343 w 2220839"/>
                <a:gd name="connsiteY27" fmla="*/ 1402080 h 3884286"/>
                <a:gd name="connsiteX28" fmla="*/ 2191103 w 2220839"/>
                <a:gd name="connsiteY28" fmla="*/ 1607820 h 3884286"/>
                <a:gd name="connsiteX29" fmla="*/ 2046323 w 2220839"/>
                <a:gd name="connsiteY29" fmla="*/ 2240280 h 3884286"/>
                <a:gd name="connsiteX30" fmla="*/ 1665323 w 2220839"/>
                <a:gd name="connsiteY30" fmla="*/ 2682240 h 3884286"/>
                <a:gd name="connsiteX31" fmla="*/ 1436723 w 2220839"/>
                <a:gd name="connsiteY31" fmla="*/ 3208020 h 3884286"/>
                <a:gd name="connsiteX32" fmla="*/ 1391003 w 2220839"/>
                <a:gd name="connsiteY32" fmla="*/ 3825240 h 3884286"/>
                <a:gd name="connsiteX33" fmla="*/ 385163 w 2220839"/>
                <a:gd name="connsiteY33"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215533 w 2218849"/>
                <a:gd name="connsiteY7" fmla="*/ 175260 h 3884286"/>
                <a:gd name="connsiteX8" fmla="*/ 428893 w 2218849"/>
                <a:gd name="connsiteY8" fmla="*/ 289560 h 3884286"/>
                <a:gd name="connsiteX9" fmla="*/ 511761 w 2218849"/>
                <a:gd name="connsiteY9" fmla="*/ 1082040 h 3884286"/>
                <a:gd name="connsiteX10" fmla="*/ 665113 w 2218849"/>
                <a:gd name="connsiteY10" fmla="*/ 1531620 h 3884286"/>
                <a:gd name="connsiteX11" fmla="*/ 520333 w 2218849"/>
                <a:gd name="connsiteY11" fmla="*/ 975360 h 3884286"/>
                <a:gd name="connsiteX12" fmla="*/ 459373 w 2218849"/>
                <a:gd name="connsiteY12" fmla="*/ 167640 h 3884286"/>
                <a:gd name="connsiteX13" fmla="*/ 474613 w 2218849"/>
                <a:gd name="connsiteY13" fmla="*/ 22860 h 3884286"/>
                <a:gd name="connsiteX14" fmla="*/ 665113 w 2218849"/>
                <a:gd name="connsiteY14" fmla="*/ 60960 h 3884286"/>
                <a:gd name="connsiteX15" fmla="*/ 726073 w 2218849"/>
                <a:gd name="connsiteY15" fmla="*/ 586740 h 3884286"/>
                <a:gd name="connsiteX16" fmla="*/ 825133 w 2218849"/>
                <a:gd name="connsiteY16" fmla="*/ 861060 h 3884286"/>
                <a:gd name="connsiteX17" fmla="*/ 939433 w 2218849"/>
                <a:gd name="connsiteY17" fmla="*/ 1516380 h 3884286"/>
                <a:gd name="connsiteX18" fmla="*/ 840373 w 2218849"/>
                <a:gd name="connsiteY18" fmla="*/ 609600 h 3884286"/>
                <a:gd name="connsiteX19" fmla="*/ 847993 w 2218849"/>
                <a:gd name="connsiteY19" fmla="*/ 160020 h 3884286"/>
                <a:gd name="connsiteX20" fmla="*/ 985153 w 2218849"/>
                <a:gd name="connsiteY20" fmla="*/ 99060 h 3884286"/>
                <a:gd name="connsiteX21" fmla="*/ 1068973 w 2218849"/>
                <a:gd name="connsiteY21" fmla="*/ 198120 h 3884286"/>
                <a:gd name="connsiteX22" fmla="*/ 1129933 w 2218849"/>
                <a:gd name="connsiteY22" fmla="*/ 1066800 h 3884286"/>
                <a:gd name="connsiteX23" fmla="*/ 1564273 w 2218849"/>
                <a:gd name="connsiteY23" fmla="*/ 1965960 h 3884286"/>
                <a:gd name="connsiteX24" fmla="*/ 1709053 w 2218849"/>
                <a:gd name="connsiteY24" fmla="*/ 2042160 h 3884286"/>
                <a:gd name="connsiteX25" fmla="*/ 1937653 w 2218849"/>
                <a:gd name="connsiteY25" fmla="*/ 1485900 h 3884286"/>
                <a:gd name="connsiteX26" fmla="*/ 2021473 w 2218849"/>
                <a:gd name="connsiteY26" fmla="*/ 1310640 h 3884286"/>
                <a:gd name="connsiteX27" fmla="*/ 2204353 w 2218849"/>
                <a:gd name="connsiteY27" fmla="*/ 1402080 h 3884286"/>
                <a:gd name="connsiteX28" fmla="*/ 2189113 w 2218849"/>
                <a:gd name="connsiteY28" fmla="*/ 1607820 h 3884286"/>
                <a:gd name="connsiteX29" fmla="*/ 2044333 w 2218849"/>
                <a:gd name="connsiteY29" fmla="*/ 2240280 h 3884286"/>
                <a:gd name="connsiteX30" fmla="*/ 1663333 w 2218849"/>
                <a:gd name="connsiteY30" fmla="*/ 2682240 h 3884286"/>
                <a:gd name="connsiteX31" fmla="*/ 1434733 w 2218849"/>
                <a:gd name="connsiteY31" fmla="*/ 3208020 h 3884286"/>
                <a:gd name="connsiteX32" fmla="*/ 1389013 w 2218849"/>
                <a:gd name="connsiteY32" fmla="*/ 3825240 h 3884286"/>
                <a:gd name="connsiteX33" fmla="*/ 383173 w 2218849"/>
                <a:gd name="connsiteY33"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246013 w 2218849"/>
                <a:gd name="connsiteY7" fmla="*/ 190500 h 3884286"/>
                <a:gd name="connsiteX8" fmla="*/ 428893 w 2218849"/>
                <a:gd name="connsiteY8" fmla="*/ 289560 h 3884286"/>
                <a:gd name="connsiteX9" fmla="*/ 511761 w 2218849"/>
                <a:gd name="connsiteY9" fmla="*/ 1082040 h 3884286"/>
                <a:gd name="connsiteX10" fmla="*/ 665113 w 2218849"/>
                <a:gd name="connsiteY10" fmla="*/ 1531620 h 3884286"/>
                <a:gd name="connsiteX11" fmla="*/ 520333 w 2218849"/>
                <a:gd name="connsiteY11" fmla="*/ 975360 h 3884286"/>
                <a:gd name="connsiteX12" fmla="*/ 459373 w 2218849"/>
                <a:gd name="connsiteY12" fmla="*/ 167640 h 3884286"/>
                <a:gd name="connsiteX13" fmla="*/ 474613 w 2218849"/>
                <a:gd name="connsiteY13" fmla="*/ 22860 h 3884286"/>
                <a:gd name="connsiteX14" fmla="*/ 665113 w 2218849"/>
                <a:gd name="connsiteY14" fmla="*/ 60960 h 3884286"/>
                <a:gd name="connsiteX15" fmla="*/ 726073 w 2218849"/>
                <a:gd name="connsiteY15" fmla="*/ 586740 h 3884286"/>
                <a:gd name="connsiteX16" fmla="*/ 825133 w 2218849"/>
                <a:gd name="connsiteY16" fmla="*/ 861060 h 3884286"/>
                <a:gd name="connsiteX17" fmla="*/ 939433 w 2218849"/>
                <a:gd name="connsiteY17" fmla="*/ 1516380 h 3884286"/>
                <a:gd name="connsiteX18" fmla="*/ 840373 w 2218849"/>
                <a:gd name="connsiteY18" fmla="*/ 609600 h 3884286"/>
                <a:gd name="connsiteX19" fmla="*/ 847993 w 2218849"/>
                <a:gd name="connsiteY19" fmla="*/ 160020 h 3884286"/>
                <a:gd name="connsiteX20" fmla="*/ 985153 w 2218849"/>
                <a:gd name="connsiteY20" fmla="*/ 99060 h 3884286"/>
                <a:gd name="connsiteX21" fmla="*/ 1068973 w 2218849"/>
                <a:gd name="connsiteY21" fmla="*/ 198120 h 3884286"/>
                <a:gd name="connsiteX22" fmla="*/ 1129933 w 2218849"/>
                <a:gd name="connsiteY22" fmla="*/ 1066800 h 3884286"/>
                <a:gd name="connsiteX23" fmla="*/ 1564273 w 2218849"/>
                <a:gd name="connsiteY23" fmla="*/ 1965960 h 3884286"/>
                <a:gd name="connsiteX24" fmla="*/ 1709053 w 2218849"/>
                <a:gd name="connsiteY24" fmla="*/ 2042160 h 3884286"/>
                <a:gd name="connsiteX25" fmla="*/ 1937653 w 2218849"/>
                <a:gd name="connsiteY25" fmla="*/ 1485900 h 3884286"/>
                <a:gd name="connsiteX26" fmla="*/ 2021473 w 2218849"/>
                <a:gd name="connsiteY26" fmla="*/ 1310640 h 3884286"/>
                <a:gd name="connsiteX27" fmla="*/ 2204353 w 2218849"/>
                <a:gd name="connsiteY27" fmla="*/ 1402080 h 3884286"/>
                <a:gd name="connsiteX28" fmla="*/ 2189113 w 2218849"/>
                <a:gd name="connsiteY28" fmla="*/ 1607820 h 3884286"/>
                <a:gd name="connsiteX29" fmla="*/ 2044333 w 2218849"/>
                <a:gd name="connsiteY29" fmla="*/ 2240280 h 3884286"/>
                <a:gd name="connsiteX30" fmla="*/ 1663333 w 2218849"/>
                <a:gd name="connsiteY30" fmla="*/ 2682240 h 3884286"/>
                <a:gd name="connsiteX31" fmla="*/ 1434733 w 2218849"/>
                <a:gd name="connsiteY31" fmla="*/ 3208020 h 3884286"/>
                <a:gd name="connsiteX32" fmla="*/ 1389013 w 2218849"/>
                <a:gd name="connsiteY32" fmla="*/ 3825240 h 3884286"/>
                <a:gd name="connsiteX33" fmla="*/ 383173 w 2218849"/>
                <a:gd name="connsiteY33"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428893 w 2218849"/>
                <a:gd name="connsiteY7" fmla="*/ 28956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39841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54573 w 2218849"/>
                <a:gd name="connsiteY6" fmla="*/ 350520 h 3884286"/>
                <a:gd name="connsiteX7" fmla="*/ 39841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54573 w 2218849"/>
                <a:gd name="connsiteY6" fmla="*/ 350520 h 3884286"/>
                <a:gd name="connsiteX7" fmla="*/ 35269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77433 w 2218849"/>
                <a:gd name="connsiteY6" fmla="*/ 350520 h 3884286"/>
                <a:gd name="connsiteX7" fmla="*/ 35269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77433 w 2218849"/>
                <a:gd name="connsiteY6" fmla="*/ 350520 h 3884286"/>
                <a:gd name="connsiteX7" fmla="*/ 37555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77433 w 2218849"/>
                <a:gd name="connsiteY6" fmla="*/ 350520 h 3884286"/>
                <a:gd name="connsiteX7" fmla="*/ 37555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2021473 w 2218849"/>
                <a:gd name="connsiteY24" fmla="*/ 1310640 h 3884286"/>
                <a:gd name="connsiteX25" fmla="*/ 2204353 w 2218849"/>
                <a:gd name="connsiteY25" fmla="*/ 1402080 h 3884286"/>
                <a:gd name="connsiteX26" fmla="*/ 2189113 w 2218849"/>
                <a:gd name="connsiteY26" fmla="*/ 1607820 h 3884286"/>
                <a:gd name="connsiteX27" fmla="*/ 2044333 w 2218849"/>
                <a:gd name="connsiteY27" fmla="*/ 2240280 h 3884286"/>
                <a:gd name="connsiteX28" fmla="*/ 1663333 w 2218849"/>
                <a:gd name="connsiteY28" fmla="*/ 2682240 h 3884286"/>
                <a:gd name="connsiteX29" fmla="*/ 1434733 w 2218849"/>
                <a:gd name="connsiteY29" fmla="*/ 3208020 h 3884286"/>
                <a:gd name="connsiteX30" fmla="*/ 1389013 w 2218849"/>
                <a:gd name="connsiteY30" fmla="*/ 3825240 h 3884286"/>
                <a:gd name="connsiteX31" fmla="*/ 383173 w 2218849"/>
                <a:gd name="connsiteY31" fmla="*/ 3726180 h 3884286"/>
                <a:gd name="connsiteX0" fmla="*/ 383173 w 2221654"/>
                <a:gd name="connsiteY0" fmla="*/ 3726180 h 3884286"/>
                <a:gd name="connsiteX1" fmla="*/ 558433 w 2221654"/>
                <a:gd name="connsiteY1" fmla="*/ 2659380 h 3884286"/>
                <a:gd name="connsiteX2" fmla="*/ 116473 w 2221654"/>
                <a:gd name="connsiteY2" fmla="*/ 1432560 h 3884286"/>
                <a:gd name="connsiteX3" fmla="*/ 2173 w 2221654"/>
                <a:gd name="connsiteY3" fmla="*/ 693420 h 3884286"/>
                <a:gd name="connsiteX4" fmla="*/ 185053 w 2221654"/>
                <a:gd name="connsiteY4" fmla="*/ 685800 h 3884286"/>
                <a:gd name="connsiteX5" fmla="*/ 398413 w 2221654"/>
                <a:gd name="connsiteY5" fmla="*/ 1554480 h 3884286"/>
                <a:gd name="connsiteX6" fmla="*/ 177433 w 2221654"/>
                <a:gd name="connsiteY6" fmla="*/ 350520 h 3884286"/>
                <a:gd name="connsiteX7" fmla="*/ 375553 w 2221654"/>
                <a:gd name="connsiteY7" fmla="*/ 243840 h 3884286"/>
                <a:gd name="connsiteX8" fmla="*/ 511761 w 2221654"/>
                <a:gd name="connsiteY8" fmla="*/ 1082040 h 3884286"/>
                <a:gd name="connsiteX9" fmla="*/ 665113 w 2221654"/>
                <a:gd name="connsiteY9" fmla="*/ 1531620 h 3884286"/>
                <a:gd name="connsiteX10" fmla="*/ 520333 w 2221654"/>
                <a:gd name="connsiteY10" fmla="*/ 975360 h 3884286"/>
                <a:gd name="connsiteX11" fmla="*/ 459373 w 2221654"/>
                <a:gd name="connsiteY11" fmla="*/ 167640 h 3884286"/>
                <a:gd name="connsiteX12" fmla="*/ 474613 w 2221654"/>
                <a:gd name="connsiteY12" fmla="*/ 22860 h 3884286"/>
                <a:gd name="connsiteX13" fmla="*/ 665113 w 2221654"/>
                <a:gd name="connsiteY13" fmla="*/ 60960 h 3884286"/>
                <a:gd name="connsiteX14" fmla="*/ 726073 w 2221654"/>
                <a:gd name="connsiteY14" fmla="*/ 586740 h 3884286"/>
                <a:gd name="connsiteX15" fmla="*/ 825133 w 2221654"/>
                <a:gd name="connsiteY15" fmla="*/ 861060 h 3884286"/>
                <a:gd name="connsiteX16" fmla="*/ 939433 w 2221654"/>
                <a:gd name="connsiteY16" fmla="*/ 1516380 h 3884286"/>
                <a:gd name="connsiteX17" fmla="*/ 840373 w 2221654"/>
                <a:gd name="connsiteY17" fmla="*/ 609600 h 3884286"/>
                <a:gd name="connsiteX18" fmla="*/ 847993 w 2221654"/>
                <a:gd name="connsiteY18" fmla="*/ 160020 h 3884286"/>
                <a:gd name="connsiteX19" fmla="*/ 985153 w 2221654"/>
                <a:gd name="connsiteY19" fmla="*/ 99060 h 3884286"/>
                <a:gd name="connsiteX20" fmla="*/ 1068973 w 2221654"/>
                <a:gd name="connsiteY20" fmla="*/ 198120 h 3884286"/>
                <a:gd name="connsiteX21" fmla="*/ 1129933 w 2221654"/>
                <a:gd name="connsiteY21" fmla="*/ 1066800 h 3884286"/>
                <a:gd name="connsiteX22" fmla="*/ 1564273 w 2221654"/>
                <a:gd name="connsiteY22" fmla="*/ 1965960 h 3884286"/>
                <a:gd name="connsiteX23" fmla="*/ 1709053 w 2221654"/>
                <a:gd name="connsiteY23" fmla="*/ 2042160 h 3884286"/>
                <a:gd name="connsiteX24" fmla="*/ 1983373 w 2221654"/>
                <a:gd name="connsiteY24" fmla="*/ 1402080 h 3884286"/>
                <a:gd name="connsiteX25" fmla="*/ 2204353 w 2221654"/>
                <a:gd name="connsiteY25" fmla="*/ 1402080 h 3884286"/>
                <a:gd name="connsiteX26" fmla="*/ 2189113 w 2221654"/>
                <a:gd name="connsiteY26" fmla="*/ 1607820 h 3884286"/>
                <a:gd name="connsiteX27" fmla="*/ 2044333 w 2221654"/>
                <a:gd name="connsiteY27" fmla="*/ 2240280 h 3884286"/>
                <a:gd name="connsiteX28" fmla="*/ 1663333 w 2221654"/>
                <a:gd name="connsiteY28" fmla="*/ 2682240 h 3884286"/>
                <a:gd name="connsiteX29" fmla="*/ 1434733 w 2221654"/>
                <a:gd name="connsiteY29" fmla="*/ 3208020 h 3884286"/>
                <a:gd name="connsiteX30" fmla="*/ 1389013 w 2221654"/>
                <a:gd name="connsiteY30" fmla="*/ 3825240 h 3884286"/>
                <a:gd name="connsiteX31" fmla="*/ 383173 w 2221654"/>
                <a:gd name="connsiteY31" fmla="*/ 3726180 h 3884286"/>
                <a:gd name="connsiteX0" fmla="*/ 383173 w 2190129"/>
                <a:gd name="connsiteY0" fmla="*/ 3726180 h 3884286"/>
                <a:gd name="connsiteX1" fmla="*/ 558433 w 2190129"/>
                <a:gd name="connsiteY1" fmla="*/ 2659380 h 3884286"/>
                <a:gd name="connsiteX2" fmla="*/ 116473 w 2190129"/>
                <a:gd name="connsiteY2" fmla="*/ 1432560 h 3884286"/>
                <a:gd name="connsiteX3" fmla="*/ 2173 w 2190129"/>
                <a:gd name="connsiteY3" fmla="*/ 693420 h 3884286"/>
                <a:gd name="connsiteX4" fmla="*/ 185053 w 2190129"/>
                <a:gd name="connsiteY4" fmla="*/ 685800 h 3884286"/>
                <a:gd name="connsiteX5" fmla="*/ 398413 w 2190129"/>
                <a:gd name="connsiteY5" fmla="*/ 1554480 h 3884286"/>
                <a:gd name="connsiteX6" fmla="*/ 177433 w 2190129"/>
                <a:gd name="connsiteY6" fmla="*/ 350520 h 3884286"/>
                <a:gd name="connsiteX7" fmla="*/ 375553 w 2190129"/>
                <a:gd name="connsiteY7" fmla="*/ 243840 h 3884286"/>
                <a:gd name="connsiteX8" fmla="*/ 511761 w 2190129"/>
                <a:gd name="connsiteY8" fmla="*/ 1082040 h 3884286"/>
                <a:gd name="connsiteX9" fmla="*/ 665113 w 2190129"/>
                <a:gd name="connsiteY9" fmla="*/ 1531620 h 3884286"/>
                <a:gd name="connsiteX10" fmla="*/ 520333 w 2190129"/>
                <a:gd name="connsiteY10" fmla="*/ 975360 h 3884286"/>
                <a:gd name="connsiteX11" fmla="*/ 459373 w 2190129"/>
                <a:gd name="connsiteY11" fmla="*/ 167640 h 3884286"/>
                <a:gd name="connsiteX12" fmla="*/ 474613 w 2190129"/>
                <a:gd name="connsiteY12" fmla="*/ 22860 h 3884286"/>
                <a:gd name="connsiteX13" fmla="*/ 665113 w 2190129"/>
                <a:gd name="connsiteY13" fmla="*/ 60960 h 3884286"/>
                <a:gd name="connsiteX14" fmla="*/ 726073 w 2190129"/>
                <a:gd name="connsiteY14" fmla="*/ 586740 h 3884286"/>
                <a:gd name="connsiteX15" fmla="*/ 825133 w 2190129"/>
                <a:gd name="connsiteY15" fmla="*/ 861060 h 3884286"/>
                <a:gd name="connsiteX16" fmla="*/ 939433 w 2190129"/>
                <a:gd name="connsiteY16" fmla="*/ 1516380 h 3884286"/>
                <a:gd name="connsiteX17" fmla="*/ 840373 w 2190129"/>
                <a:gd name="connsiteY17" fmla="*/ 609600 h 3884286"/>
                <a:gd name="connsiteX18" fmla="*/ 847993 w 2190129"/>
                <a:gd name="connsiteY18" fmla="*/ 160020 h 3884286"/>
                <a:gd name="connsiteX19" fmla="*/ 985153 w 2190129"/>
                <a:gd name="connsiteY19" fmla="*/ 99060 h 3884286"/>
                <a:gd name="connsiteX20" fmla="*/ 1068973 w 2190129"/>
                <a:gd name="connsiteY20" fmla="*/ 198120 h 3884286"/>
                <a:gd name="connsiteX21" fmla="*/ 1129933 w 2190129"/>
                <a:gd name="connsiteY21" fmla="*/ 1066800 h 3884286"/>
                <a:gd name="connsiteX22" fmla="*/ 1564273 w 2190129"/>
                <a:gd name="connsiteY22" fmla="*/ 1965960 h 3884286"/>
                <a:gd name="connsiteX23" fmla="*/ 1709053 w 2190129"/>
                <a:gd name="connsiteY23" fmla="*/ 2042160 h 3884286"/>
                <a:gd name="connsiteX24" fmla="*/ 1983373 w 2190129"/>
                <a:gd name="connsiteY24" fmla="*/ 1402080 h 3884286"/>
                <a:gd name="connsiteX25" fmla="*/ 2189113 w 2190129"/>
                <a:gd name="connsiteY25" fmla="*/ 1607820 h 3884286"/>
                <a:gd name="connsiteX26" fmla="*/ 2044333 w 2190129"/>
                <a:gd name="connsiteY26" fmla="*/ 2240280 h 3884286"/>
                <a:gd name="connsiteX27" fmla="*/ 1663333 w 2190129"/>
                <a:gd name="connsiteY27" fmla="*/ 2682240 h 3884286"/>
                <a:gd name="connsiteX28" fmla="*/ 1434733 w 2190129"/>
                <a:gd name="connsiteY28" fmla="*/ 3208020 h 3884286"/>
                <a:gd name="connsiteX29" fmla="*/ 1389013 w 2190129"/>
                <a:gd name="connsiteY29" fmla="*/ 3825240 h 3884286"/>
                <a:gd name="connsiteX30" fmla="*/ 383173 w 2190129"/>
                <a:gd name="connsiteY30" fmla="*/ 3726180 h 3884286"/>
                <a:gd name="connsiteX0" fmla="*/ 383173 w 2220358"/>
                <a:gd name="connsiteY0" fmla="*/ 3726180 h 3884286"/>
                <a:gd name="connsiteX1" fmla="*/ 558433 w 2220358"/>
                <a:gd name="connsiteY1" fmla="*/ 2659380 h 3884286"/>
                <a:gd name="connsiteX2" fmla="*/ 116473 w 2220358"/>
                <a:gd name="connsiteY2" fmla="*/ 1432560 h 3884286"/>
                <a:gd name="connsiteX3" fmla="*/ 2173 w 2220358"/>
                <a:gd name="connsiteY3" fmla="*/ 693420 h 3884286"/>
                <a:gd name="connsiteX4" fmla="*/ 185053 w 2220358"/>
                <a:gd name="connsiteY4" fmla="*/ 685800 h 3884286"/>
                <a:gd name="connsiteX5" fmla="*/ 398413 w 2220358"/>
                <a:gd name="connsiteY5" fmla="*/ 1554480 h 3884286"/>
                <a:gd name="connsiteX6" fmla="*/ 177433 w 2220358"/>
                <a:gd name="connsiteY6" fmla="*/ 350520 h 3884286"/>
                <a:gd name="connsiteX7" fmla="*/ 375553 w 2220358"/>
                <a:gd name="connsiteY7" fmla="*/ 243840 h 3884286"/>
                <a:gd name="connsiteX8" fmla="*/ 511761 w 2220358"/>
                <a:gd name="connsiteY8" fmla="*/ 1082040 h 3884286"/>
                <a:gd name="connsiteX9" fmla="*/ 665113 w 2220358"/>
                <a:gd name="connsiteY9" fmla="*/ 1531620 h 3884286"/>
                <a:gd name="connsiteX10" fmla="*/ 520333 w 2220358"/>
                <a:gd name="connsiteY10" fmla="*/ 975360 h 3884286"/>
                <a:gd name="connsiteX11" fmla="*/ 459373 w 2220358"/>
                <a:gd name="connsiteY11" fmla="*/ 167640 h 3884286"/>
                <a:gd name="connsiteX12" fmla="*/ 474613 w 2220358"/>
                <a:gd name="connsiteY12" fmla="*/ 22860 h 3884286"/>
                <a:gd name="connsiteX13" fmla="*/ 665113 w 2220358"/>
                <a:gd name="connsiteY13" fmla="*/ 60960 h 3884286"/>
                <a:gd name="connsiteX14" fmla="*/ 726073 w 2220358"/>
                <a:gd name="connsiteY14" fmla="*/ 586740 h 3884286"/>
                <a:gd name="connsiteX15" fmla="*/ 825133 w 2220358"/>
                <a:gd name="connsiteY15" fmla="*/ 861060 h 3884286"/>
                <a:gd name="connsiteX16" fmla="*/ 939433 w 2220358"/>
                <a:gd name="connsiteY16" fmla="*/ 1516380 h 3884286"/>
                <a:gd name="connsiteX17" fmla="*/ 840373 w 2220358"/>
                <a:gd name="connsiteY17" fmla="*/ 609600 h 3884286"/>
                <a:gd name="connsiteX18" fmla="*/ 847993 w 2220358"/>
                <a:gd name="connsiteY18" fmla="*/ 160020 h 3884286"/>
                <a:gd name="connsiteX19" fmla="*/ 985153 w 2220358"/>
                <a:gd name="connsiteY19" fmla="*/ 99060 h 3884286"/>
                <a:gd name="connsiteX20" fmla="*/ 1068973 w 2220358"/>
                <a:gd name="connsiteY20" fmla="*/ 198120 h 3884286"/>
                <a:gd name="connsiteX21" fmla="*/ 1129933 w 2220358"/>
                <a:gd name="connsiteY21" fmla="*/ 1066800 h 3884286"/>
                <a:gd name="connsiteX22" fmla="*/ 1564273 w 2220358"/>
                <a:gd name="connsiteY22" fmla="*/ 1965960 h 3884286"/>
                <a:gd name="connsiteX23" fmla="*/ 1709053 w 2220358"/>
                <a:gd name="connsiteY23" fmla="*/ 2042160 h 3884286"/>
                <a:gd name="connsiteX24" fmla="*/ 1983373 w 2220358"/>
                <a:gd name="connsiteY24" fmla="*/ 1402080 h 3884286"/>
                <a:gd name="connsiteX25" fmla="*/ 2219593 w 2220358"/>
                <a:gd name="connsiteY25" fmla="*/ 1409700 h 3884286"/>
                <a:gd name="connsiteX26" fmla="*/ 2044333 w 2220358"/>
                <a:gd name="connsiteY26" fmla="*/ 2240280 h 3884286"/>
                <a:gd name="connsiteX27" fmla="*/ 1663333 w 2220358"/>
                <a:gd name="connsiteY27" fmla="*/ 2682240 h 3884286"/>
                <a:gd name="connsiteX28" fmla="*/ 1434733 w 2220358"/>
                <a:gd name="connsiteY28" fmla="*/ 3208020 h 3884286"/>
                <a:gd name="connsiteX29" fmla="*/ 1389013 w 2220358"/>
                <a:gd name="connsiteY29" fmla="*/ 3825240 h 3884286"/>
                <a:gd name="connsiteX30" fmla="*/ 383173 w 2220358"/>
                <a:gd name="connsiteY30" fmla="*/ 3726180 h 3884286"/>
                <a:gd name="connsiteX0" fmla="*/ 383173 w 2261428"/>
                <a:gd name="connsiteY0" fmla="*/ 3726180 h 3884286"/>
                <a:gd name="connsiteX1" fmla="*/ 558433 w 2261428"/>
                <a:gd name="connsiteY1" fmla="*/ 2659380 h 3884286"/>
                <a:gd name="connsiteX2" fmla="*/ 116473 w 2261428"/>
                <a:gd name="connsiteY2" fmla="*/ 1432560 h 3884286"/>
                <a:gd name="connsiteX3" fmla="*/ 2173 w 2261428"/>
                <a:gd name="connsiteY3" fmla="*/ 693420 h 3884286"/>
                <a:gd name="connsiteX4" fmla="*/ 185053 w 2261428"/>
                <a:gd name="connsiteY4" fmla="*/ 685800 h 3884286"/>
                <a:gd name="connsiteX5" fmla="*/ 398413 w 2261428"/>
                <a:gd name="connsiteY5" fmla="*/ 1554480 h 3884286"/>
                <a:gd name="connsiteX6" fmla="*/ 177433 w 2261428"/>
                <a:gd name="connsiteY6" fmla="*/ 350520 h 3884286"/>
                <a:gd name="connsiteX7" fmla="*/ 375553 w 2261428"/>
                <a:gd name="connsiteY7" fmla="*/ 243840 h 3884286"/>
                <a:gd name="connsiteX8" fmla="*/ 511761 w 2261428"/>
                <a:gd name="connsiteY8" fmla="*/ 1082040 h 3884286"/>
                <a:gd name="connsiteX9" fmla="*/ 665113 w 2261428"/>
                <a:gd name="connsiteY9" fmla="*/ 1531620 h 3884286"/>
                <a:gd name="connsiteX10" fmla="*/ 520333 w 2261428"/>
                <a:gd name="connsiteY10" fmla="*/ 975360 h 3884286"/>
                <a:gd name="connsiteX11" fmla="*/ 459373 w 2261428"/>
                <a:gd name="connsiteY11" fmla="*/ 167640 h 3884286"/>
                <a:gd name="connsiteX12" fmla="*/ 474613 w 2261428"/>
                <a:gd name="connsiteY12" fmla="*/ 22860 h 3884286"/>
                <a:gd name="connsiteX13" fmla="*/ 665113 w 2261428"/>
                <a:gd name="connsiteY13" fmla="*/ 60960 h 3884286"/>
                <a:gd name="connsiteX14" fmla="*/ 726073 w 2261428"/>
                <a:gd name="connsiteY14" fmla="*/ 586740 h 3884286"/>
                <a:gd name="connsiteX15" fmla="*/ 825133 w 2261428"/>
                <a:gd name="connsiteY15" fmla="*/ 861060 h 3884286"/>
                <a:gd name="connsiteX16" fmla="*/ 939433 w 2261428"/>
                <a:gd name="connsiteY16" fmla="*/ 1516380 h 3884286"/>
                <a:gd name="connsiteX17" fmla="*/ 840373 w 2261428"/>
                <a:gd name="connsiteY17" fmla="*/ 609600 h 3884286"/>
                <a:gd name="connsiteX18" fmla="*/ 847993 w 2261428"/>
                <a:gd name="connsiteY18" fmla="*/ 160020 h 3884286"/>
                <a:gd name="connsiteX19" fmla="*/ 985153 w 2261428"/>
                <a:gd name="connsiteY19" fmla="*/ 99060 h 3884286"/>
                <a:gd name="connsiteX20" fmla="*/ 1068973 w 2261428"/>
                <a:gd name="connsiteY20" fmla="*/ 198120 h 3884286"/>
                <a:gd name="connsiteX21" fmla="*/ 1129933 w 2261428"/>
                <a:gd name="connsiteY21" fmla="*/ 1066800 h 3884286"/>
                <a:gd name="connsiteX22" fmla="*/ 1564273 w 2261428"/>
                <a:gd name="connsiteY22" fmla="*/ 1965960 h 3884286"/>
                <a:gd name="connsiteX23" fmla="*/ 1709053 w 2261428"/>
                <a:gd name="connsiteY23" fmla="*/ 2042160 h 3884286"/>
                <a:gd name="connsiteX24" fmla="*/ 1983373 w 2261428"/>
                <a:gd name="connsiteY24" fmla="*/ 1402080 h 3884286"/>
                <a:gd name="connsiteX25" fmla="*/ 2219593 w 2261428"/>
                <a:gd name="connsiteY25" fmla="*/ 1409700 h 3884286"/>
                <a:gd name="connsiteX26" fmla="*/ 2044333 w 2261428"/>
                <a:gd name="connsiteY26" fmla="*/ 2240280 h 3884286"/>
                <a:gd name="connsiteX27" fmla="*/ 1663333 w 2261428"/>
                <a:gd name="connsiteY27" fmla="*/ 2682240 h 3884286"/>
                <a:gd name="connsiteX28" fmla="*/ 1434733 w 2261428"/>
                <a:gd name="connsiteY28" fmla="*/ 3208020 h 3884286"/>
                <a:gd name="connsiteX29" fmla="*/ 1389013 w 2261428"/>
                <a:gd name="connsiteY29" fmla="*/ 3825240 h 3884286"/>
                <a:gd name="connsiteX30" fmla="*/ 383173 w 2261428"/>
                <a:gd name="connsiteY30" fmla="*/ 3726180 h 3884286"/>
                <a:gd name="connsiteX0" fmla="*/ 383173 w 2229957"/>
                <a:gd name="connsiteY0" fmla="*/ 3726180 h 3884286"/>
                <a:gd name="connsiteX1" fmla="*/ 558433 w 2229957"/>
                <a:gd name="connsiteY1" fmla="*/ 2659380 h 3884286"/>
                <a:gd name="connsiteX2" fmla="*/ 116473 w 2229957"/>
                <a:gd name="connsiteY2" fmla="*/ 1432560 h 3884286"/>
                <a:gd name="connsiteX3" fmla="*/ 2173 w 2229957"/>
                <a:gd name="connsiteY3" fmla="*/ 693420 h 3884286"/>
                <a:gd name="connsiteX4" fmla="*/ 185053 w 2229957"/>
                <a:gd name="connsiteY4" fmla="*/ 685800 h 3884286"/>
                <a:gd name="connsiteX5" fmla="*/ 398413 w 2229957"/>
                <a:gd name="connsiteY5" fmla="*/ 1554480 h 3884286"/>
                <a:gd name="connsiteX6" fmla="*/ 177433 w 2229957"/>
                <a:gd name="connsiteY6" fmla="*/ 350520 h 3884286"/>
                <a:gd name="connsiteX7" fmla="*/ 375553 w 2229957"/>
                <a:gd name="connsiteY7" fmla="*/ 243840 h 3884286"/>
                <a:gd name="connsiteX8" fmla="*/ 511761 w 2229957"/>
                <a:gd name="connsiteY8" fmla="*/ 1082040 h 3884286"/>
                <a:gd name="connsiteX9" fmla="*/ 665113 w 2229957"/>
                <a:gd name="connsiteY9" fmla="*/ 1531620 h 3884286"/>
                <a:gd name="connsiteX10" fmla="*/ 520333 w 2229957"/>
                <a:gd name="connsiteY10" fmla="*/ 975360 h 3884286"/>
                <a:gd name="connsiteX11" fmla="*/ 459373 w 2229957"/>
                <a:gd name="connsiteY11" fmla="*/ 167640 h 3884286"/>
                <a:gd name="connsiteX12" fmla="*/ 474613 w 2229957"/>
                <a:gd name="connsiteY12" fmla="*/ 22860 h 3884286"/>
                <a:gd name="connsiteX13" fmla="*/ 665113 w 2229957"/>
                <a:gd name="connsiteY13" fmla="*/ 60960 h 3884286"/>
                <a:gd name="connsiteX14" fmla="*/ 726073 w 2229957"/>
                <a:gd name="connsiteY14" fmla="*/ 586740 h 3884286"/>
                <a:gd name="connsiteX15" fmla="*/ 825133 w 2229957"/>
                <a:gd name="connsiteY15" fmla="*/ 861060 h 3884286"/>
                <a:gd name="connsiteX16" fmla="*/ 939433 w 2229957"/>
                <a:gd name="connsiteY16" fmla="*/ 1516380 h 3884286"/>
                <a:gd name="connsiteX17" fmla="*/ 840373 w 2229957"/>
                <a:gd name="connsiteY17" fmla="*/ 609600 h 3884286"/>
                <a:gd name="connsiteX18" fmla="*/ 847993 w 2229957"/>
                <a:gd name="connsiteY18" fmla="*/ 160020 h 3884286"/>
                <a:gd name="connsiteX19" fmla="*/ 985153 w 2229957"/>
                <a:gd name="connsiteY19" fmla="*/ 99060 h 3884286"/>
                <a:gd name="connsiteX20" fmla="*/ 1068973 w 2229957"/>
                <a:gd name="connsiteY20" fmla="*/ 198120 h 3884286"/>
                <a:gd name="connsiteX21" fmla="*/ 1129933 w 2229957"/>
                <a:gd name="connsiteY21" fmla="*/ 1066800 h 3884286"/>
                <a:gd name="connsiteX22" fmla="*/ 1564273 w 2229957"/>
                <a:gd name="connsiteY22" fmla="*/ 1965960 h 3884286"/>
                <a:gd name="connsiteX23" fmla="*/ 1709053 w 2229957"/>
                <a:gd name="connsiteY23" fmla="*/ 2042160 h 3884286"/>
                <a:gd name="connsiteX24" fmla="*/ 1983373 w 2229957"/>
                <a:gd name="connsiteY24" fmla="*/ 1402080 h 3884286"/>
                <a:gd name="connsiteX25" fmla="*/ 2219593 w 2229957"/>
                <a:gd name="connsiteY25" fmla="*/ 1409700 h 3884286"/>
                <a:gd name="connsiteX26" fmla="*/ 2044333 w 2229957"/>
                <a:gd name="connsiteY26" fmla="*/ 2240280 h 3884286"/>
                <a:gd name="connsiteX27" fmla="*/ 1663333 w 2229957"/>
                <a:gd name="connsiteY27" fmla="*/ 2682240 h 3884286"/>
                <a:gd name="connsiteX28" fmla="*/ 1434733 w 2229957"/>
                <a:gd name="connsiteY28" fmla="*/ 3208020 h 3884286"/>
                <a:gd name="connsiteX29" fmla="*/ 1389013 w 2229957"/>
                <a:gd name="connsiteY29" fmla="*/ 3825240 h 3884286"/>
                <a:gd name="connsiteX30" fmla="*/ 383173 w 2229957"/>
                <a:gd name="connsiteY30" fmla="*/ 3726180 h 3884286"/>
                <a:gd name="connsiteX0" fmla="*/ 383173 w 2229957"/>
                <a:gd name="connsiteY0" fmla="*/ 3726180 h 3884286"/>
                <a:gd name="connsiteX1" fmla="*/ 558433 w 2229957"/>
                <a:gd name="connsiteY1" fmla="*/ 2659380 h 3884286"/>
                <a:gd name="connsiteX2" fmla="*/ 116473 w 2229957"/>
                <a:gd name="connsiteY2" fmla="*/ 1432560 h 3884286"/>
                <a:gd name="connsiteX3" fmla="*/ 2173 w 2229957"/>
                <a:gd name="connsiteY3" fmla="*/ 693420 h 3884286"/>
                <a:gd name="connsiteX4" fmla="*/ 185053 w 2229957"/>
                <a:gd name="connsiteY4" fmla="*/ 685800 h 3884286"/>
                <a:gd name="connsiteX5" fmla="*/ 398413 w 2229957"/>
                <a:gd name="connsiteY5" fmla="*/ 1554480 h 3884286"/>
                <a:gd name="connsiteX6" fmla="*/ 177433 w 2229957"/>
                <a:gd name="connsiteY6" fmla="*/ 350520 h 3884286"/>
                <a:gd name="connsiteX7" fmla="*/ 375553 w 2229957"/>
                <a:gd name="connsiteY7" fmla="*/ 243840 h 3884286"/>
                <a:gd name="connsiteX8" fmla="*/ 511761 w 2229957"/>
                <a:gd name="connsiteY8" fmla="*/ 1082040 h 3884286"/>
                <a:gd name="connsiteX9" fmla="*/ 665113 w 2229957"/>
                <a:gd name="connsiteY9" fmla="*/ 1531620 h 3884286"/>
                <a:gd name="connsiteX10" fmla="*/ 520333 w 2229957"/>
                <a:gd name="connsiteY10" fmla="*/ 975360 h 3884286"/>
                <a:gd name="connsiteX11" fmla="*/ 459373 w 2229957"/>
                <a:gd name="connsiteY11" fmla="*/ 167640 h 3884286"/>
                <a:gd name="connsiteX12" fmla="*/ 474613 w 2229957"/>
                <a:gd name="connsiteY12" fmla="*/ 22860 h 3884286"/>
                <a:gd name="connsiteX13" fmla="*/ 665113 w 2229957"/>
                <a:gd name="connsiteY13" fmla="*/ 60960 h 3884286"/>
                <a:gd name="connsiteX14" fmla="*/ 726073 w 2229957"/>
                <a:gd name="connsiteY14" fmla="*/ 586740 h 3884286"/>
                <a:gd name="connsiteX15" fmla="*/ 825133 w 2229957"/>
                <a:gd name="connsiteY15" fmla="*/ 861060 h 3884286"/>
                <a:gd name="connsiteX16" fmla="*/ 939433 w 2229957"/>
                <a:gd name="connsiteY16" fmla="*/ 1516380 h 3884286"/>
                <a:gd name="connsiteX17" fmla="*/ 840373 w 2229957"/>
                <a:gd name="connsiteY17" fmla="*/ 609600 h 3884286"/>
                <a:gd name="connsiteX18" fmla="*/ 847993 w 2229957"/>
                <a:gd name="connsiteY18" fmla="*/ 160020 h 3884286"/>
                <a:gd name="connsiteX19" fmla="*/ 1068973 w 2229957"/>
                <a:gd name="connsiteY19" fmla="*/ 198120 h 3884286"/>
                <a:gd name="connsiteX20" fmla="*/ 1129933 w 2229957"/>
                <a:gd name="connsiteY20" fmla="*/ 1066800 h 3884286"/>
                <a:gd name="connsiteX21" fmla="*/ 1564273 w 2229957"/>
                <a:gd name="connsiteY21" fmla="*/ 1965960 h 3884286"/>
                <a:gd name="connsiteX22" fmla="*/ 1709053 w 2229957"/>
                <a:gd name="connsiteY22" fmla="*/ 2042160 h 3884286"/>
                <a:gd name="connsiteX23" fmla="*/ 1983373 w 2229957"/>
                <a:gd name="connsiteY23" fmla="*/ 1402080 h 3884286"/>
                <a:gd name="connsiteX24" fmla="*/ 2219593 w 2229957"/>
                <a:gd name="connsiteY24" fmla="*/ 1409700 h 3884286"/>
                <a:gd name="connsiteX25" fmla="*/ 2044333 w 2229957"/>
                <a:gd name="connsiteY25" fmla="*/ 2240280 h 3884286"/>
                <a:gd name="connsiteX26" fmla="*/ 1663333 w 2229957"/>
                <a:gd name="connsiteY26" fmla="*/ 2682240 h 3884286"/>
                <a:gd name="connsiteX27" fmla="*/ 1434733 w 2229957"/>
                <a:gd name="connsiteY27" fmla="*/ 3208020 h 3884286"/>
                <a:gd name="connsiteX28" fmla="*/ 1389013 w 2229957"/>
                <a:gd name="connsiteY28" fmla="*/ 3825240 h 3884286"/>
                <a:gd name="connsiteX29" fmla="*/ 383173 w 2229957"/>
                <a:gd name="connsiteY29" fmla="*/ 3726180 h 3884286"/>
                <a:gd name="connsiteX0" fmla="*/ 383173 w 2229957"/>
                <a:gd name="connsiteY0" fmla="*/ 3726180 h 3884286"/>
                <a:gd name="connsiteX1" fmla="*/ 558433 w 2229957"/>
                <a:gd name="connsiteY1" fmla="*/ 2659380 h 3884286"/>
                <a:gd name="connsiteX2" fmla="*/ 116473 w 2229957"/>
                <a:gd name="connsiteY2" fmla="*/ 1432560 h 3884286"/>
                <a:gd name="connsiteX3" fmla="*/ 2173 w 2229957"/>
                <a:gd name="connsiteY3" fmla="*/ 693420 h 3884286"/>
                <a:gd name="connsiteX4" fmla="*/ 185053 w 2229957"/>
                <a:gd name="connsiteY4" fmla="*/ 685800 h 3884286"/>
                <a:gd name="connsiteX5" fmla="*/ 398413 w 2229957"/>
                <a:gd name="connsiteY5" fmla="*/ 1554480 h 3884286"/>
                <a:gd name="connsiteX6" fmla="*/ 177433 w 2229957"/>
                <a:gd name="connsiteY6" fmla="*/ 350520 h 3884286"/>
                <a:gd name="connsiteX7" fmla="*/ 375553 w 2229957"/>
                <a:gd name="connsiteY7" fmla="*/ 243840 h 3884286"/>
                <a:gd name="connsiteX8" fmla="*/ 511761 w 2229957"/>
                <a:gd name="connsiteY8" fmla="*/ 1082040 h 3884286"/>
                <a:gd name="connsiteX9" fmla="*/ 665113 w 2229957"/>
                <a:gd name="connsiteY9" fmla="*/ 1531620 h 3884286"/>
                <a:gd name="connsiteX10" fmla="*/ 520333 w 2229957"/>
                <a:gd name="connsiteY10" fmla="*/ 975360 h 3884286"/>
                <a:gd name="connsiteX11" fmla="*/ 459373 w 2229957"/>
                <a:gd name="connsiteY11" fmla="*/ 167640 h 3884286"/>
                <a:gd name="connsiteX12" fmla="*/ 474613 w 2229957"/>
                <a:gd name="connsiteY12" fmla="*/ 22860 h 3884286"/>
                <a:gd name="connsiteX13" fmla="*/ 665113 w 2229957"/>
                <a:gd name="connsiteY13" fmla="*/ 60960 h 3884286"/>
                <a:gd name="connsiteX14" fmla="*/ 726073 w 2229957"/>
                <a:gd name="connsiteY14" fmla="*/ 586740 h 3884286"/>
                <a:gd name="connsiteX15" fmla="*/ 825133 w 2229957"/>
                <a:gd name="connsiteY15" fmla="*/ 861060 h 3884286"/>
                <a:gd name="connsiteX16" fmla="*/ 939433 w 2229957"/>
                <a:gd name="connsiteY16" fmla="*/ 1516380 h 3884286"/>
                <a:gd name="connsiteX17" fmla="*/ 840373 w 2229957"/>
                <a:gd name="connsiteY17" fmla="*/ 609600 h 3884286"/>
                <a:gd name="connsiteX18" fmla="*/ 847993 w 2229957"/>
                <a:gd name="connsiteY18" fmla="*/ 160020 h 3884286"/>
                <a:gd name="connsiteX19" fmla="*/ 1040398 w 2229957"/>
                <a:gd name="connsiteY19" fmla="*/ 188595 h 3884286"/>
                <a:gd name="connsiteX20" fmla="*/ 1129933 w 2229957"/>
                <a:gd name="connsiteY20" fmla="*/ 1066800 h 3884286"/>
                <a:gd name="connsiteX21" fmla="*/ 1564273 w 2229957"/>
                <a:gd name="connsiteY21" fmla="*/ 1965960 h 3884286"/>
                <a:gd name="connsiteX22" fmla="*/ 1709053 w 2229957"/>
                <a:gd name="connsiteY22" fmla="*/ 2042160 h 3884286"/>
                <a:gd name="connsiteX23" fmla="*/ 1983373 w 2229957"/>
                <a:gd name="connsiteY23" fmla="*/ 1402080 h 3884286"/>
                <a:gd name="connsiteX24" fmla="*/ 2219593 w 2229957"/>
                <a:gd name="connsiteY24" fmla="*/ 1409700 h 3884286"/>
                <a:gd name="connsiteX25" fmla="*/ 2044333 w 2229957"/>
                <a:gd name="connsiteY25" fmla="*/ 2240280 h 3884286"/>
                <a:gd name="connsiteX26" fmla="*/ 1663333 w 2229957"/>
                <a:gd name="connsiteY26" fmla="*/ 2682240 h 3884286"/>
                <a:gd name="connsiteX27" fmla="*/ 1434733 w 2229957"/>
                <a:gd name="connsiteY27" fmla="*/ 3208020 h 3884286"/>
                <a:gd name="connsiteX28" fmla="*/ 1389013 w 2229957"/>
                <a:gd name="connsiteY28" fmla="*/ 3825240 h 3884286"/>
                <a:gd name="connsiteX29" fmla="*/ 383173 w 2229957"/>
                <a:gd name="connsiteY29" fmla="*/ 3726180 h 3884286"/>
                <a:gd name="connsiteX0" fmla="*/ 1389013 w 2229957"/>
                <a:gd name="connsiteY0" fmla="*/ 3825240 h 3916680"/>
                <a:gd name="connsiteX1" fmla="*/ 383173 w 2229957"/>
                <a:gd name="connsiteY1" fmla="*/ 3726180 h 3916680"/>
                <a:gd name="connsiteX2" fmla="*/ 558433 w 2229957"/>
                <a:gd name="connsiteY2" fmla="*/ 2659380 h 3916680"/>
                <a:gd name="connsiteX3" fmla="*/ 116473 w 2229957"/>
                <a:gd name="connsiteY3" fmla="*/ 1432560 h 3916680"/>
                <a:gd name="connsiteX4" fmla="*/ 2173 w 2229957"/>
                <a:gd name="connsiteY4" fmla="*/ 693420 h 3916680"/>
                <a:gd name="connsiteX5" fmla="*/ 185053 w 2229957"/>
                <a:gd name="connsiteY5" fmla="*/ 685800 h 3916680"/>
                <a:gd name="connsiteX6" fmla="*/ 398413 w 2229957"/>
                <a:gd name="connsiteY6" fmla="*/ 1554480 h 3916680"/>
                <a:gd name="connsiteX7" fmla="*/ 177433 w 2229957"/>
                <a:gd name="connsiteY7" fmla="*/ 350520 h 3916680"/>
                <a:gd name="connsiteX8" fmla="*/ 375553 w 2229957"/>
                <a:gd name="connsiteY8" fmla="*/ 243840 h 3916680"/>
                <a:gd name="connsiteX9" fmla="*/ 511761 w 2229957"/>
                <a:gd name="connsiteY9" fmla="*/ 1082040 h 3916680"/>
                <a:gd name="connsiteX10" fmla="*/ 665113 w 2229957"/>
                <a:gd name="connsiteY10" fmla="*/ 1531620 h 3916680"/>
                <a:gd name="connsiteX11" fmla="*/ 520333 w 2229957"/>
                <a:gd name="connsiteY11" fmla="*/ 975360 h 3916680"/>
                <a:gd name="connsiteX12" fmla="*/ 459373 w 2229957"/>
                <a:gd name="connsiteY12" fmla="*/ 167640 h 3916680"/>
                <a:gd name="connsiteX13" fmla="*/ 474613 w 2229957"/>
                <a:gd name="connsiteY13" fmla="*/ 22860 h 3916680"/>
                <a:gd name="connsiteX14" fmla="*/ 665113 w 2229957"/>
                <a:gd name="connsiteY14" fmla="*/ 60960 h 3916680"/>
                <a:gd name="connsiteX15" fmla="*/ 726073 w 2229957"/>
                <a:gd name="connsiteY15" fmla="*/ 586740 h 3916680"/>
                <a:gd name="connsiteX16" fmla="*/ 825133 w 2229957"/>
                <a:gd name="connsiteY16" fmla="*/ 861060 h 3916680"/>
                <a:gd name="connsiteX17" fmla="*/ 939433 w 2229957"/>
                <a:gd name="connsiteY17" fmla="*/ 1516380 h 3916680"/>
                <a:gd name="connsiteX18" fmla="*/ 840373 w 2229957"/>
                <a:gd name="connsiteY18" fmla="*/ 609600 h 3916680"/>
                <a:gd name="connsiteX19" fmla="*/ 847993 w 2229957"/>
                <a:gd name="connsiteY19" fmla="*/ 160020 h 3916680"/>
                <a:gd name="connsiteX20" fmla="*/ 1040398 w 2229957"/>
                <a:gd name="connsiteY20" fmla="*/ 188595 h 3916680"/>
                <a:gd name="connsiteX21" fmla="*/ 1129933 w 2229957"/>
                <a:gd name="connsiteY21" fmla="*/ 1066800 h 3916680"/>
                <a:gd name="connsiteX22" fmla="*/ 1564273 w 2229957"/>
                <a:gd name="connsiteY22" fmla="*/ 1965960 h 3916680"/>
                <a:gd name="connsiteX23" fmla="*/ 1709053 w 2229957"/>
                <a:gd name="connsiteY23" fmla="*/ 2042160 h 3916680"/>
                <a:gd name="connsiteX24" fmla="*/ 1983373 w 2229957"/>
                <a:gd name="connsiteY24" fmla="*/ 1402080 h 3916680"/>
                <a:gd name="connsiteX25" fmla="*/ 2219593 w 2229957"/>
                <a:gd name="connsiteY25" fmla="*/ 1409700 h 3916680"/>
                <a:gd name="connsiteX26" fmla="*/ 2044333 w 2229957"/>
                <a:gd name="connsiteY26" fmla="*/ 2240280 h 3916680"/>
                <a:gd name="connsiteX27" fmla="*/ 1663333 w 2229957"/>
                <a:gd name="connsiteY27" fmla="*/ 2682240 h 3916680"/>
                <a:gd name="connsiteX28" fmla="*/ 1434733 w 2229957"/>
                <a:gd name="connsiteY28" fmla="*/ 3208020 h 3916680"/>
                <a:gd name="connsiteX29" fmla="*/ 1480453 w 2229957"/>
                <a:gd name="connsiteY29" fmla="*/ 3916680 h 3916680"/>
                <a:gd name="connsiteX0" fmla="*/ 1389013 w 2229957"/>
                <a:gd name="connsiteY0" fmla="*/ 3825240 h 3884286"/>
                <a:gd name="connsiteX1" fmla="*/ 383173 w 2229957"/>
                <a:gd name="connsiteY1" fmla="*/ 3726180 h 3884286"/>
                <a:gd name="connsiteX2" fmla="*/ 558433 w 2229957"/>
                <a:gd name="connsiteY2" fmla="*/ 2659380 h 3884286"/>
                <a:gd name="connsiteX3" fmla="*/ 116473 w 2229957"/>
                <a:gd name="connsiteY3" fmla="*/ 1432560 h 3884286"/>
                <a:gd name="connsiteX4" fmla="*/ 2173 w 2229957"/>
                <a:gd name="connsiteY4" fmla="*/ 693420 h 3884286"/>
                <a:gd name="connsiteX5" fmla="*/ 185053 w 2229957"/>
                <a:gd name="connsiteY5" fmla="*/ 685800 h 3884286"/>
                <a:gd name="connsiteX6" fmla="*/ 398413 w 2229957"/>
                <a:gd name="connsiteY6" fmla="*/ 1554480 h 3884286"/>
                <a:gd name="connsiteX7" fmla="*/ 177433 w 2229957"/>
                <a:gd name="connsiteY7" fmla="*/ 350520 h 3884286"/>
                <a:gd name="connsiteX8" fmla="*/ 375553 w 2229957"/>
                <a:gd name="connsiteY8" fmla="*/ 243840 h 3884286"/>
                <a:gd name="connsiteX9" fmla="*/ 511761 w 2229957"/>
                <a:gd name="connsiteY9" fmla="*/ 1082040 h 3884286"/>
                <a:gd name="connsiteX10" fmla="*/ 665113 w 2229957"/>
                <a:gd name="connsiteY10" fmla="*/ 1531620 h 3884286"/>
                <a:gd name="connsiteX11" fmla="*/ 520333 w 2229957"/>
                <a:gd name="connsiteY11" fmla="*/ 975360 h 3884286"/>
                <a:gd name="connsiteX12" fmla="*/ 459373 w 2229957"/>
                <a:gd name="connsiteY12" fmla="*/ 167640 h 3884286"/>
                <a:gd name="connsiteX13" fmla="*/ 474613 w 2229957"/>
                <a:gd name="connsiteY13" fmla="*/ 22860 h 3884286"/>
                <a:gd name="connsiteX14" fmla="*/ 665113 w 2229957"/>
                <a:gd name="connsiteY14" fmla="*/ 60960 h 3884286"/>
                <a:gd name="connsiteX15" fmla="*/ 726073 w 2229957"/>
                <a:gd name="connsiteY15" fmla="*/ 586740 h 3884286"/>
                <a:gd name="connsiteX16" fmla="*/ 825133 w 2229957"/>
                <a:gd name="connsiteY16" fmla="*/ 861060 h 3884286"/>
                <a:gd name="connsiteX17" fmla="*/ 939433 w 2229957"/>
                <a:gd name="connsiteY17" fmla="*/ 1516380 h 3884286"/>
                <a:gd name="connsiteX18" fmla="*/ 840373 w 2229957"/>
                <a:gd name="connsiteY18" fmla="*/ 609600 h 3884286"/>
                <a:gd name="connsiteX19" fmla="*/ 847993 w 2229957"/>
                <a:gd name="connsiteY19" fmla="*/ 160020 h 3884286"/>
                <a:gd name="connsiteX20" fmla="*/ 1040398 w 2229957"/>
                <a:gd name="connsiteY20" fmla="*/ 188595 h 3884286"/>
                <a:gd name="connsiteX21" fmla="*/ 1129933 w 2229957"/>
                <a:gd name="connsiteY21" fmla="*/ 1066800 h 3884286"/>
                <a:gd name="connsiteX22" fmla="*/ 1564273 w 2229957"/>
                <a:gd name="connsiteY22" fmla="*/ 1965960 h 3884286"/>
                <a:gd name="connsiteX23" fmla="*/ 1709053 w 2229957"/>
                <a:gd name="connsiteY23" fmla="*/ 2042160 h 3884286"/>
                <a:gd name="connsiteX24" fmla="*/ 1983373 w 2229957"/>
                <a:gd name="connsiteY24" fmla="*/ 1402080 h 3884286"/>
                <a:gd name="connsiteX25" fmla="*/ 2219593 w 2229957"/>
                <a:gd name="connsiteY25" fmla="*/ 1409700 h 3884286"/>
                <a:gd name="connsiteX26" fmla="*/ 2044333 w 2229957"/>
                <a:gd name="connsiteY26" fmla="*/ 2240280 h 3884286"/>
                <a:gd name="connsiteX27" fmla="*/ 1663333 w 2229957"/>
                <a:gd name="connsiteY27" fmla="*/ 2682240 h 3884286"/>
                <a:gd name="connsiteX28" fmla="*/ 1434733 w 2229957"/>
                <a:gd name="connsiteY28" fmla="*/ 3208020 h 3884286"/>
                <a:gd name="connsiteX29" fmla="*/ 1480453 w 2229957"/>
                <a:gd name="connsiteY29" fmla="*/ 3858623 h 3884286"/>
                <a:gd name="connsiteX0" fmla="*/ 383173 w 2229957"/>
                <a:gd name="connsiteY0" fmla="*/ 3726180 h 3858623"/>
                <a:gd name="connsiteX1" fmla="*/ 558433 w 2229957"/>
                <a:gd name="connsiteY1" fmla="*/ 2659380 h 3858623"/>
                <a:gd name="connsiteX2" fmla="*/ 116473 w 2229957"/>
                <a:gd name="connsiteY2" fmla="*/ 1432560 h 3858623"/>
                <a:gd name="connsiteX3" fmla="*/ 2173 w 2229957"/>
                <a:gd name="connsiteY3" fmla="*/ 693420 h 3858623"/>
                <a:gd name="connsiteX4" fmla="*/ 185053 w 2229957"/>
                <a:gd name="connsiteY4" fmla="*/ 685800 h 3858623"/>
                <a:gd name="connsiteX5" fmla="*/ 398413 w 2229957"/>
                <a:gd name="connsiteY5" fmla="*/ 1554480 h 3858623"/>
                <a:gd name="connsiteX6" fmla="*/ 177433 w 2229957"/>
                <a:gd name="connsiteY6" fmla="*/ 350520 h 3858623"/>
                <a:gd name="connsiteX7" fmla="*/ 375553 w 2229957"/>
                <a:gd name="connsiteY7" fmla="*/ 243840 h 3858623"/>
                <a:gd name="connsiteX8" fmla="*/ 511761 w 2229957"/>
                <a:gd name="connsiteY8" fmla="*/ 1082040 h 3858623"/>
                <a:gd name="connsiteX9" fmla="*/ 665113 w 2229957"/>
                <a:gd name="connsiteY9" fmla="*/ 1531620 h 3858623"/>
                <a:gd name="connsiteX10" fmla="*/ 520333 w 2229957"/>
                <a:gd name="connsiteY10" fmla="*/ 975360 h 3858623"/>
                <a:gd name="connsiteX11" fmla="*/ 459373 w 2229957"/>
                <a:gd name="connsiteY11" fmla="*/ 167640 h 3858623"/>
                <a:gd name="connsiteX12" fmla="*/ 474613 w 2229957"/>
                <a:gd name="connsiteY12" fmla="*/ 22860 h 3858623"/>
                <a:gd name="connsiteX13" fmla="*/ 665113 w 2229957"/>
                <a:gd name="connsiteY13" fmla="*/ 60960 h 3858623"/>
                <a:gd name="connsiteX14" fmla="*/ 726073 w 2229957"/>
                <a:gd name="connsiteY14" fmla="*/ 586740 h 3858623"/>
                <a:gd name="connsiteX15" fmla="*/ 825133 w 2229957"/>
                <a:gd name="connsiteY15" fmla="*/ 861060 h 3858623"/>
                <a:gd name="connsiteX16" fmla="*/ 939433 w 2229957"/>
                <a:gd name="connsiteY16" fmla="*/ 1516380 h 3858623"/>
                <a:gd name="connsiteX17" fmla="*/ 840373 w 2229957"/>
                <a:gd name="connsiteY17" fmla="*/ 609600 h 3858623"/>
                <a:gd name="connsiteX18" fmla="*/ 847993 w 2229957"/>
                <a:gd name="connsiteY18" fmla="*/ 160020 h 3858623"/>
                <a:gd name="connsiteX19" fmla="*/ 1040398 w 2229957"/>
                <a:gd name="connsiteY19" fmla="*/ 188595 h 3858623"/>
                <a:gd name="connsiteX20" fmla="*/ 1129933 w 2229957"/>
                <a:gd name="connsiteY20" fmla="*/ 1066800 h 3858623"/>
                <a:gd name="connsiteX21" fmla="*/ 1564273 w 2229957"/>
                <a:gd name="connsiteY21" fmla="*/ 1965960 h 3858623"/>
                <a:gd name="connsiteX22" fmla="*/ 1709053 w 2229957"/>
                <a:gd name="connsiteY22" fmla="*/ 2042160 h 3858623"/>
                <a:gd name="connsiteX23" fmla="*/ 1983373 w 2229957"/>
                <a:gd name="connsiteY23" fmla="*/ 1402080 h 3858623"/>
                <a:gd name="connsiteX24" fmla="*/ 2219593 w 2229957"/>
                <a:gd name="connsiteY24" fmla="*/ 1409700 h 3858623"/>
                <a:gd name="connsiteX25" fmla="*/ 2044333 w 2229957"/>
                <a:gd name="connsiteY25" fmla="*/ 2240280 h 3858623"/>
                <a:gd name="connsiteX26" fmla="*/ 1663333 w 2229957"/>
                <a:gd name="connsiteY26" fmla="*/ 2682240 h 3858623"/>
                <a:gd name="connsiteX27" fmla="*/ 1434733 w 2229957"/>
                <a:gd name="connsiteY27" fmla="*/ 3208020 h 3858623"/>
                <a:gd name="connsiteX28" fmla="*/ 1480453 w 2229957"/>
                <a:gd name="connsiteY28" fmla="*/ 3858623 h 385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29957" h="3858623">
                  <a:moveTo>
                    <a:pt x="383173" y="3726180"/>
                  </a:moveTo>
                  <a:cubicBezTo>
                    <a:pt x="244743" y="3531870"/>
                    <a:pt x="602883" y="3041650"/>
                    <a:pt x="558433" y="2659380"/>
                  </a:cubicBezTo>
                  <a:cubicBezTo>
                    <a:pt x="513983" y="2277110"/>
                    <a:pt x="209183" y="1760220"/>
                    <a:pt x="116473" y="1432560"/>
                  </a:cubicBezTo>
                  <a:cubicBezTo>
                    <a:pt x="23763" y="1104900"/>
                    <a:pt x="-9257" y="817880"/>
                    <a:pt x="2173" y="693420"/>
                  </a:cubicBezTo>
                  <a:cubicBezTo>
                    <a:pt x="13603" y="568960"/>
                    <a:pt x="119013" y="542290"/>
                    <a:pt x="185053" y="685800"/>
                  </a:cubicBezTo>
                  <a:cubicBezTo>
                    <a:pt x="251093" y="829310"/>
                    <a:pt x="399683" y="1610360"/>
                    <a:pt x="398413" y="1554480"/>
                  </a:cubicBezTo>
                  <a:cubicBezTo>
                    <a:pt x="397143" y="1498600"/>
                    <a:pt x="181243" y="568960"/>
                    <a:pt x="177433" y="350520"/>
                  </a:cubicBezTo>
                  <a:cubicBezTo>
                    <a:pt x="173623" y="132080"/>
                    <a:pt x="319832" y="121920"/>
                    <a:pt x="375553" y="243840"/>
                  </a:cubicBezTo>
                  <a:cubicBezTo>
                    <a:pt x="431274" y="365760"/>
                    <a:pt x="463501" y="867410"/>
                    <a:pt x="511761" y="1082040"/>
                  </a:cubicBezTo>
                  <a:cubicBezTo>
                    <a:pt x="560021" y="1296670"/>
                    <a:pt x="663684" y="1549400"/>
                    <a:pt x="665113" y="1531620"/>
                  </a:cubicBezTo>
                  <a:cubicBezTo>
                    <a:pt x="666542" y="1513840"/>
                    <a:pt x="554623" y="1202690"/>
                    <a:pt x="520333" y="975360"/>
                  </a:cubicBezTo>
                  <a:cubicBezTo>
                    <a:pt x="486043" y="748030"/>
                    <a:pt x="466993" y="326390"/>
                    <a:pt x="459373" y="167640"/>
                  </a:cubicBezTo>
                  <a:cubicBezTo>
                    <a:pt x="451753" y="8890"/>
                    <a:pt x="440323" y="40640"/>
                    <a:pt x="474613" y="22860"/>
                  </a:cubicBezTo>
                  <a:cubicBezTo>
                    <a:pt x="508903" y="5080"/>
                    <a:pt x="623203" y="-33020"/>
                    <a:pt x="665113" y="60960"/>
                  </a:cubicBezTo>
                  <a:cubicBezTo>
                    <a:pt x="707023" y="154940"/>
                    <a:pt x="699403" y="453390"/>
                    <a:pt x="726073" y="586740"/>
                  </a:cubicBezTo>
                  <a:cubicBezTo>
                    <a:pt x="752743" y="720090"/>
                    <a:pt x="789573" y="706120"/>
                    <a:pt x="825133" y="861060"/>
                  </a:cubicBezTo>
                  <a:cubicBezTo>
                    <a:pt x="860693" y="1016000"/>
                    <a:pt x="936893" y="1558290"/>
                    <a:pt x="939433" y="1516380"/>
                  </a:cubicBezTo>
                  <a:cubicBezTo>
                    <a:pt x="941973" y="1474470"/>
                    <a:pt x="855613" y="835660"/>
                    <a:pt x="840373" y="609600"/>
                  </a:cubicBezTo>
                  <a:cubicBezTo>
                    <a:pt x="825133" y="383540"/>
                    <a:pt x="814656" y="230187"/>
                    <a:pt x="847993" y="160020"/>
                  </a:cubicBezTo>
                  <a:cubicBezTo>
                    <a:pt x="881330" y="89853"/>
                    <a:pt x="993408" y="37465"/>
                    <a:pt x="1040398" y="188595"/>
                  </a:cubicBezTo>
                  <a:cubicBezTo>
                    <a:pt x="1087388" y="339725"/>
                    <a:pt x="1042621" y="770573"/>
                    <a:pt x="1129933" y="1066800"/>
                  </a:cubicBezTo>
                  <a:cubicBezTo>
                    <a:pt x="1217245" y="1363027"/>
                    <a:pt x="1467753" y="1803400"/>
                    <a:pt x="1564273" y="1965960"/>
                  </a:cubicBezTo>
                  <a:cubicBezTo>
                    <a:pt x="1660793" y="2128520"/>
                    <a:pt x="1639203" y="2136140"/>
                    <a:pt x="1709053" y="2042160"/>
                  </a:cubicBezTo>
                  <a:cubicBezTo>
                    <a:pt x="1778903" y="1948180"/>
                    <a:pt x="1898283" y="1507490"/>
                    <a:pt x="1983373" y="1402080"/>
                  </a:cubicBezTo>
                  <a:cubicBezTo>
                    <a:pt x="2068463" y="1296670"/>
                    <a:pt x="2171333" y="1338580"/>
                    <a:pt x="2219593" y="1409700"/>
                  </a:cubicBezTo>
                  <a:cubicBezTo>
                    <a:pt x="2267853" y="1480820"/>
                    <a:pt x="2137043" y="2028190"/>
                    <a:pt x="2044333" y="2240280"/>
                  </a:cubicBezTo>
                  <a:cubicBezTo>
                    <a:pt x="1951623" y="2452370"/>
                    <a:pt x="1764933" y="2520950"/>
                    <a:pt x="1663333" y="2682240"/>
                  </a:cubicBezTo>
                  <a:cubicBezTo>
                    <a:pt x="1561733" y="2843530"/>
                    <a:pt x="1480453" y="3017520"/>
                    <a:pt x="1434733" y="3208020"/>
                  </a:cubicBezTo>
                  <a:cubicBezTo>
                    <a:pt x="1389013" y="3398520"/>
                    <a:pt x="1560463" y="3679553"/>
                    <a:pt x="1480453" y="3858623"/>
                  </a:cubicBezTo>
                </a:path>
              </a:pathLst>
            </a:custGeom>
            <a:solidFill>
              <a:schemeClr val="bg1"/>
            </a:solid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90" name="Freeform 189"/>
            <p:cNvSpPr/>
            <p:nvPr/>
          </p:nvSpPr>
          <p:spPr bwMode="auto">
            <a:xfrm>
              <a:off x="-2308859" y="2211464"/>
              <a:ext cx="672976" cy="833205"/>
            </a:xfrm>
            <a:custGeom>
              <a:avLst/>
              <a:gdLst>
                <a:gd name="connsiteX0" fmla="*/ 0 w 672609"/>
                <a:gd name="connsiteY0" fmla="*/ 352399 h 867005"/>
                <a:gd name="connsiteX1" fmla="*/ 198120 w 672609"/>
                <a:gd name="connsiteY1" fmla="*/ 47599 h 867005"/>
                <a:gd name="connsiteX2" fmla="*/ 419100 w 672609"/>
                <a:gd name="connsiteY2" fmla="*/ 24739 h 867005"/>
                <a:gd name="connsiteX3" fmla="*/ 647700 w 672609"/>
                <a:gd name="connsiteY3" fmla="*/ 283819 h 867005"/>
                <a:gd name="connsiteX4" fmla="*/ 647700 w 672609"/>
                <a:gd name="connsiteY4" fmla="*/ 619099 h 867005"/>
                <a:gd name="connsiteX5" fmla="*/ 480060 w 672609"/>
                <a:gd name="connsiteY5" fmla="*/ 840079 h 867005"/>
                <a:gd name="connsiteX6" fmla="*/ 220980 w 672609"/>
                <a:gd name="connsiteY6" fmla="*/ 855319 h 867005"/>
                <a:gd name="connsiteX0" fmla="*/ 0 w 672609"/>
                <a:gd name="connsiteY0" fmla="*/ 341303 h 855909"/>
                <a:gd name="connsiteX1" fmla="*/ 160020 w 672609"/>
                <a:gd name="connsiteY1" fmla="*/ 68253 h 855909"/>
                <a:gd name="connsiteX2" fmla="*/ 419100 w 672609"/>
                <a:gd name="connsiteY2" fmla="*/ 13643 h 855909"/>
                <a:gd name="connsiteX3" fmla="*/ 647700 w 672609"/>
                <a:gd name="connsiteY3" fmla="*/ 272723 h 855909"/>
                <a:gd name="connsiteX4" fmla="*/ 647700 w 672609"/>
                <a:gd name="connsiteY4" fmla="*/ 608003 h 855909"/>
                <a:gd name="connsiteX5" fmla="*/ 480060 w 672609"/>
                <a:gd name="connsiteY5" fmla="*/ 828983 h 855909"/>
                <a:gd name="connsiteX6" fmla="*/ 220980 w 672609"/>
                <a:gd name="connsiteY6" fmla="*/ 844223 h 855909"/>
                <a:gd name="connsiteX0" fmla="*/ 0 w 672609"/>
                <a:gd name="connsiteY0" fmla="*/ 325996 h 840602"/>
                <a:gd name="connsiteX1" fmla="*/ 160020 w 672609"/>
                <a:gd name="connsiteY1" fmla="*/ 52946 h 840602"/>
                <a:gd name="connsiteX2" fmla="*/ 419100 w 672609"/>
                <a:gd name="connsiteY2" fmla="*/ 17386 h 840602"/>
                <a:gd name="connsiteX3" fmla="*/ 647700 w 672609"/>
                <a:gd name="connsiteY3" fmla="*/ 257416 h 840602"/>
                <a:gd name="connsiteX4" fmla="*/ 647700 w 672609"/>
                <a:gd name="connsiteY4" fmla="*/ 592696 h 840602"/>
                <a:gd name="connsiteX5" fmla="*/ 480060 w 672609"/>
                <a:gd name="connsiteY5" fmla="*/ 813676 h 840602"/>
                <a:gd name="connsiteX6" fmla="*/ 220980 w 672609"/>
                <a:gd name="connsiteY6" fmla="*/ 828916 h 840602"/>
                <a:gd name="connsiteX0" fmla="*/ 0 w 672976"/>
                <a:gd name="connsiteY0" fmla="*/ 325996 h 833205"/>
                <a:gd name="connsiteX1" fmla="*/ 160020 w 672976"/>
                <a:gd name="connsiteY1" fmla="*/ 52946 h 833205"/>
                <a:gd name="connsiteX2" fmla="*/ 419100 w 672976"/>
                <a:gd name="connsiteY2" fmla="*/ 17386 h 833205"/>
                <a:gd name="connsiteX3" fmla="*/ 647700 w 672976"/>
                <a:gd name="connsiteY3" fmla="*/ 257416 h 833205"/>
                <a:gd name="connsiteX4" fmla="*/ 647700 w 672976"/>
                <a:gd name="connsiteY4" fmla="*/ 592696 h 833205"/>
                <a:gd name="connsiteX5" fmla="*/ 473710 w 672976"/>
                <a:gd name="connsiteY5" fmla="*/ 788276 h 833205"/>
                <a:gd name="connsiteX6" fmla="*/ 220980 w 672976"/>
                <a:gd name="connsiteY6" fmla="*/ 828916 h 833205"/>
                <a:gd name="connsiteX0" fmla="*/ 0 w 672976"/>
                <a:gd name="connsiteY0" fmla="*/ 325996 h 833205"/>
                <a:gd name="connsiteX1" fmla="*/ 160020 w 672976"/>
                <a:gd name="connsiteY1" fmla="*/ 52946 h 833205"/>
                <a:gd name="connsiteX2" fmla="*/ 419100 w 672976"/>
                <a:gd name="connsiteY2" fmla="*/ 17386 h 833205"/>
                <a:gd name="connsiteX3" fmla="*/ 647700 w 672976"/>
                <a:gd name="connsiteY3" fmla="*/ 257416 h 833205"/>
                <a:gd name="connsiteX4" fmla="*/ 647700 w 672976"/>
                <a:gd name="connsiteY4" fmla="*/ 592696 h 833205"/>
                <a:gd name="connsiteX5" fmla="*/ 473710 w 672976"/>
                <a:gd name="connsiteY5" fmla="*/ 788276 h 833205"/>
                <a:gd name="connsiteX6" fmla="*/ 220980 w 672976"/>
                <a:gd name="connsiteY6" fmla="*/ 828916 h 833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76" h="833205">
                  <a:moveTo>
                    <a:pt x="0" y="325996"/>
                  </a:moveTo>
                  <a:cubicBezTo>
                    <a:pt x="64135" y="200901"/>
                    <a:pt x="90170" y="104381"/>
                    <a:pt x="160020" y="52946"/>
                  </a:cubicBezTo>
                  <a:cubicBezTo>
                    <a:pt x="229870" y="1511"/>
                    <a:pt x="337820" y="-16692"/>
                    <a:pt x="419100" y="17386"/>
                  </a:cubicBezTo>
                  <a:cubicBezTo>
                    <a:pt x="500380" y="51464"/>
                    <a:pt x="609600" y="161531"/>
                    <a:pt x="647700" y="257416"/>
                  </a:cubicBezTo>
                  <a:cubicBezTo>
                    <a:pt x="685800" y="353301"/>
                    <a:pt x="676698" y="504219"/>
                    <a:pt x="647700" y="592696"/>
                  </a:cubicBezTo>
                  <a:cubicBezTo>
                    <a:pt x="618702" y="681173"/>
                    <a:pt x="544830" y="748906"/>
                    <a:pt x="473710" y="788276"/>
                  </a:cubicBezTo>
                  <a:cubicBezTo>
                    <a:pt x="402590" y="827646"/>
                    <a:pt x="314960" y="840981"/>
                    <a:pt x="220980" y="828916"/>
                  </a:cubicBezTo>
                </a:path>
              </a:pathLst>
            </a:custGeom>
            <a:no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1" name="Freeform 190"/>
            <p:cNvSpPr/>
            <p:nvPr/>
          </p:nvSpPr>
          <p:spPr bwMode="auto">
            <a:xfrm>
              <a:off x="-5669280" y="2461260"/>
              <a:ext cx="388620" cy="53340"/>
            </a:xfrm>
            <a:custGeom>
              <a:avLst/>
              <a:gdLst>
                <a:gd name="connsiteX0" fmla="*/ 0 w 388620"/>
                <a:gd name="connsiteY0" fmla="*/ 53340 h 53340"/>
                <a:gd name="connsiteX1" fmla="*/ 388620 w 388620"/>
                <a:gd name="connsiteY1" fmla="*/ 0 h 53340"/>
              </a:gdLst>
              <a:ahLst/>
              <a:cxnLst>
                <a:cxn ang="0">
                  <a:pos x="connsiteX0" y="connsiteY0"/>
                </a:cxn>
                <a:cxn ang="0">
                  <a:pos x="connsiteX1" y="connsiteY1"/>
                </a:cxn>
              </a:cxnLst>
              <a:rect l="l" t="t" r="r" b="b"/>
              <a:pathLst>
                <a:path w="388620" h="53340">
                  <a:moveTo>
                    <a:pt x="0" y="53340"/>
                  </a:moveTo>
                  <a:lnTo>
                    <a:pt x="388620" y="0"/>
                  </a:ln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2" name="Freeform 191"/>
            <p:cNvSpPr/>
            <p:nvPr/>
          </p:nvSpPr>
          <p:spPr bwMode="auto">
            <a:xfrm>
              <a:off x="-5715000" y="1859280"/>
              <a:ext cx="373380" cy="45720"/>
            </a:xfrm>
            <a:custGeom>
              <a:avLst/>
              <a:gdLst>
                <a:gd name="connsiteX0" fmla="*/ 0 w 373380"/>
                <a:gd name="connsiteY0" fmla="*/ 0 h 45720"/>
                <a:gd name="connsiteX1" fmla="*/ 198120 w 373380"/>
                <a:gd name="connsiteY1" fmla="*/ 22860 h 45720"/>
                <a:gd name="connsiteX2" fmla="*/ 373380 w 373380"/>
                <a:gd name="connsiteY2" fmla="*/ 45720 h 45720"/>
              </a:gdLst>
              <a:ahLst/>
              <a:cxnLst>
                <a:cxn ang="0">
                  <a:pos x="connsiteX0" y="connsiteY0"/>
                </a:cxn>
                <a:cxn ang="0">
                  <a:pos x="connsiteX1" y="connsiteY1"/>
                </a:cxn>
                <a:cxn ang="0">
                  <a:pos x="connsiteX2" y="connsiteY2"/>
                </a:cxn>
              </a:cxnLst>
              <a:rect l="l" t="t" r="r" b="b"/>
              <a:pathLst>
                <a:path w="373380" h="45720">
                  <a:moveTo>
                    <a:pt x="0" y="0"/>
                  </a:moveTo>
                  <a:lnTo>
                    <a:pt x="198120" y="22860"/>
                  </a:lnTo>
                  <a:lnTo>
                    <a:pt x="373380" y="45720"/>
                  </a:ln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3" name="Freeform 192"/>
            <p:cNvSpPr/>
            <p:nvPr/>
          </p:nvSpPr>
          <p:spPr bwMode="auto">
            <a:xfrm>
              <a:off x="-5707380" y="1203960"/>
              <a:ext cx="489459" cy="277193"/>
            </a:xfrm>
            <a:custGeom>
              <a:avLst/>
              <a:gdLst>
                <a:gd name="connsiteX0" fmla="*/ 0 w 489459"/>
                <a:gd name="connsiteY0" fmla="*/ 0 h 277193"/>
                <a:gd name="connsiteX1" fmla="*/ 236220 w 489459"/>
                <a:gd name="connsiteY1" fmla="*/ 99060 h 277193"/>
                <a:gd name="connsiteX2" fmla="*/ 464820 w 489459"/>
                <a:gd name="connsiteY2" fmla="*/ 259080 h 277193"/>
                <a:gd name="connsiteX3" fmla="*/ 472440 w 489459"/>
                <a:gd name="connsiteY3" fmla="*/ 266700 h 277193"/>
              </a:gdLst>
              <a:ahLst/>
              <a:cxnLst>
                <a:cxn ang="0">
                  <a:pos x="connsiteX0" y="connsiteY0"/>
                </a:cxn>
                <a:cxn ang="0">
                  <a:pos x="connsiteX1" y="connsiteY1"/>
                </a:cxn>
                <a:cxn ang="0">
                  <a:pos x="connsiteX2" y="connsiteY2"/>
                </a:cxn>
                <a:cxn ang="0">
                  <a:pos x="connsiteX3" y="connsiteY3"/>
                </a:cxn>
              </a:cxnLst>
              <a:rect l="l" t="t" r="r" b="b"/>
              <a:pathLst>
                <a:path w="489459" h="277193">
                  <a:moveTo>
                    <a:pt x="0" y="0"/>
                  </a:moveTo>
                  <a:cubicBezTo>
                    <a:pt x="79375" y="27940"/>
                    <a:pt x="158750" y="55880"/>
                    <a:pt x="236220" y="99060"/>
                  </a:cubicBezTo>
                  <a:cubicBezTo>
                    <a:pt x="313690" y="142240"/>
                    <a:pt x="425450" y="231140"/>
                    <a:pt x="464820" y="259080"/>
                  </a:cubicBezTo>
                  <a:cubicBezTo>
                    <a:pt x="504190" y="287020"/>
                    <a:pt x="488315" y="276860"/>
                    <a:pt x="472440" y="266700"/>
                  </a:cubicBez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4" name="Freeform 193"/>
            <p:cNvSpPr/>
            <p:nvPr/>
          </p:nvSpPr>
          <p:spPr bwMode="auto">
            <a:xfrm>
              <a:off x="-5364480" y="647700"/>
              <a:ext cx="388620" cy="434340"/>
            </a:xfrm>
            <a:custGeom>
              <a:avLst/>
              <a:gdLst>
                <a:gd name="connsiteX0" fmla="*/ 0 w 388620"/>
                <a:gd name="connsiteY0" fmla="*/ 0 h 434340"/>
                <a:gd name="connsiteX1" fmla="*/ 388620 w 388620"/>
                <a:gd name="connsiteY1" fmla="*/ 434340 h 434340"/>
              </a:gdLst>
              <a:ahLst/>
              <a:cxnLst>
                <a:cxn ang="0">
                  <a:pos x="connsiteX0" y="connsiteY0"/>
                </a:cxn>
                <a:cxn ang="0">
                  <a:pos x="connsiteX1" y="connsiteY1"/>
                </a:cxn>
              </a:cxnLst>
              <a:rect l="l" t="t" r="r" b="b"/>
              <a:pathLst>
                <a:path w="388620" h="434340">
                  <a:moveTo>
                    <a:pt x="0" y="0"/>
                  </a:moveTo>
                  <a:lnTo>
                    <a:pt x="388620" y="434340"/>
                  </a:ln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5" name="Freeform 194"/>
            <p:cNvSpPr/>
            <p:nvPr/>
          </p:nvSpPr>
          <p:spPr bwMode="auto">
            <a:xfrm>
              <a:off x="-4617720" y="304800"/>
              <a:ext cx="144780" cy="449580"/>
            </a:xfrm>
            <a:custGeom>
              <a:avLst/>
              <a:gdLst>
                <a:gd name="connsiteX0" fmla="*/ 0 w 148286"/>
                <a:gd name="connsiteY0" fmla="*/ 0 h 449580"/>
                <a:gd name="connsiteX1" fmla="*/ 129540 w 148286"/>
                <a:gd name="connsiteY1" fmla="*/ 236220 h 449580"/>
                <a:gd name="connsiteX2" fmla="*/ 144780 w 148286"/>
                <a:gd name="connsiteY2" fmla="*/ 449580 h 449580"/>
                <a:gd name="connsiteX0" fmla="*/ 0 w 144780"/>
                <a:gd name="connsiteY0" fmla="*/ 0 h 449580"/>
                <a:gd name="connsiteX1" fmla="*/ 144780 w 144780"/>
                <a:gd name="connsiteY1" fmla="*/ 449580 h 449580"/>
                <a:gd name="connsiteX0" fmla="*/ 0 w 144780"/>
                <a:gd name="connsiteY0" fmla="*/ 0 h 449580"/>
                <a:gd name="connsiteX1" fmla="*/ 144780 w 144780"/>
                <a:gd name="connsiteY1" fmla="*/ 449580 h 449580"/>
                <a:gd name="connsiteX0" fmla="*/ 0 w 146764"/>
                <a:gd name="connsiteY0" fmla="*/ 0 h 449580"/>
                <a:gd name="connsiteX1" fmla="*/ 144780 w 146764"/>
                <a:gd name="connsiteY1" fmla="*/ 449580 h 449580"/>
                <a:gd name="connsiteX0" fmla="*/ 0 w 145944"/>
                <a:gd name="connsiteY0" fmla="*/ 0 h 449580"/>
                <a:gd name="connsiteX1" fmla="*/ 144780 w 145944"/>
                <a:gd name="connsiteY1" fmla="*/ 449580 h 449580"/>
                <a:gd name="connsiteX0" fmla="*/ 0 w 144780"/>
                <a:gd name="connsiteY0" fmla="*/ 0 h 449580"/>
                <a:gd name="connsiteX1" fmla="*/ 144780 w 144780"/>
                <a:gd name="connsiteY1" fmla="*/ 449580 h 449580"/>
              </a:gdLst>
              <a:ahLst/>
              <a:cxnLst>
                <a:cxn ang="0">
                  <a:pos x="connsiteX0" y="connsiteY0"/>
                </a:cxn>
                <a:cxn ang="0">
                  <a:pos x="connsiteX1" y="connsiteY1"/>
                </a:cxn>
              </a:cxnLst>
              <a:rect l="l" t="t" r="r" b="b"/>
              <a:pathLst>
                <a:path w="144780" h="449580">
                  <a:moveTo>
                    <a:pt x="0" y="0"/>
                  </a:moveTo>
                  <a:cubicBezTo>
                    <a:pt x="63500" y="104140"/>
                    <a:pt x="127000" y="246380"/>
                    <a:pt x="144780" y="449580"/>
                  </a:cubicBez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6" name="Freeform 195"/>
            <p:cNvSpPr/>
            <p:nvPr/>
          </p:nvSpPr>
          <p:spPr bwMode="auto">
            <a:xfrm>
              <a:off x="-3962400" y="236220"/>
              <a:ext cx="99060" cy="533400"/>
            </a:xfrm>
            <a:custGeom>
              <a:avLst/>
              <a:gdLst>
                <a:gd name="connsiteX0" fmla="*/ 99060 w 99060"/>
                <a:gd name="connsiteY0" fmla="*/ 0 h 533400"/>
                <a:gd name="connsiteX1" fmla="*/ 45720 w 99060"/>
                <a:gd name="connsiteY1" fmla="*/ 220980 h 533400"/>
                <a:gd name="connsiteX2" fmla="*/ 0 w 99060"/>
                <a:gd name="connsiteY2" fmla="*/ 533400 h 533400"/>
              </a:gdLst>
              <a:ahLst/>
              <a:cxnLst>
                <a:cxn ang="0">
                  <a:pos x="connsiteX0" y="connsiteY0"/>
                </a:cxn>
                <a:cxn ang="0">
                  <a:pos x="connsiteX1" y="connsiteY1"/>
                </a:cxn>
                <a:cxn ang="0">
                  <a:pos x="connsiteX2" y="connsiteY2"/>
                </a:cxn>
              </a:cxnLst>
              <a:rect l="l" t="t" r="r" b="b"/>
              <a:pathLst>
                <a:path w="99060" h="533400">
                  <a:moveTo>
                    <a:pt x="99060" y="0"/>
                  </a:moveTo>
                  <a:cubicBezTo>
                    <a:pt x="80645" y="66040"/>
                    <a:pt x="62230" y="132080"/>
                    <a:pt x="45720" y="220980"/>
                  </a:cubicBezTo>
                  <a:cubicBezTo>
                    <a:pt x="29210" y="309880"/>
                    <a:pt x="14605" y="421640"/>
                    <a:pt x="0" y="533400"/>
                  </a:cubicBez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68" name="TextBox 67"/>
          <p:cNvSpPr txBox="1"/>
          <p:nvPr/>
        </p:nvSpPr>
        <p:spPr>
          <a:xfrm>
            <a:off x="4285045" y="3596983"/>
            <a:ext cx="3659262" cy="1264377"/>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Fault Tolerant</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Failure is expected, and embraced</a:t>
            </a:r>
          </a:p>
        </p:txBody>
      </p:sp>
      <p:cxnSp>
        <p:nvCxnSpPr>
          <p:cNvPr id="79" name="Straight Connector 78"/>
          <p:cNvCxnSpPr/>
          <p:nvPr/>
        </p:nvCxnSpPr>
        <p:spPr>
          <a:xfrm>
            <a:off x="5119218" y="3755446"/>
            <a:ext cx="0" cy="947452"/>
          </a:xfrm>
          <a:prstGeom prst="line">
            <a:avLst/>
          </a:prstGeom>
          <a:ln w="31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8114094" y="2182535"/>
            <a:ext cx="3659262" cy="1264377"/>
            <a:chOff x="4370969" y="2736625"/>
            <a:chExt cx="3732638" cy="1289730"/>
          </a:xfrm>
        </p:grpSpPr>
        <p:sp>
          <p:nvSpPr>
            <p:cNvPr id="61" name="TextBox 60"/>
            <p:cNvSpPr txBox="1"/>
            <p:nvPr/>
          </p:nvSpPr>
          <p:spPr>
            <a:xfrm>
              <a:off x="4370969" y="2736625"/>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Fast</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Clocked at 1M+ messages per second per node</a:t>
              </a:r>
            </a:p>
          </p:txBody>
        </p:sp>
        <p:sp>
          <p:nvSpPr>
            <p:cNvPr id="185" name="Freeform 184"/>
            <p:cNvSpPr/>
            <p:nvPr/>
          </p:nvSpPr>
          <p:spPr bwMode="auto">
            <a:xfrm>
              <a:off x="4390019" y="3227406"/>
              <a:ext cx="770515" cy="446891"/>
            </a:xfrm>
            <a:custGeom>
              <a:avLst/>
              <a:gdLst>
                <a:gd name="connsiteX0" fmla="*/ 315055 w 2016930"/>
                <a:gd name="connsiteY0" fmla="*/ 716552 h 1169800"/>
                <a:gd name="connsiteX1" fmla="*/ 1439767 w 2016930"/>
                <a:gd name="connsiteY1" fmla="*/ 716552 h 1169800"/>
                <a:gd name="connsiteX2" fmla="*/ 1471771 w 2016930"/>
                <a:gd name="connsiteY2" fmla="*/ 748556 h 1169800"/>
                <a:gd name="connsiteX3" fmla="*/ 1439767 w 2016930"/>
                <a:gd name="connsiteY3" fmla="*/ 780560 h 1169800"/>
                <a:gd name="connsiteX4" fmla="*/ 315055 w 2016930"/>
                <a:gd name="connsiteY4" fmla="*/ 780560 h 1169800"/>
                <a:gd name="connsiteX5" fmla="*/ 283051 w 2016930"/>
                <a:gd name="connsiteY5" fmla="*/ 748556 h 1169800"/>
                <a:gd name="connsiteX6" fmla="*/ 315055 w 2016930"/>
                <a:gd name="connsiteY6" fmla="*/ 716552 h 1169800"/>
                <a:gd name="connsiteX7" fmla="*/ 32004 w 2016930"/>
                <a:gd name="connsiteY7" fmla="*/ 566840 h 1169800"/>
                <a:gd name="connsiteX8" fmla="*/ 1065276 w 2016930"/>
                <a:gd name="connsiteY8" fmla="*/ 566840 h 1169800"/>
                <a:gd name="connsiteX9" fmla="*/ 1097280 w 2016930"/>
                <a:gd name="connsiteY9" fmla="*/ 598844 h 1169800"/>
                <a:gd name="connsiteX10" fmla="*/ 1065276 w 2016930"/>
                <a:gd name="connsiteY10" fmla="*/ 630848 h 1169800"/>
                <a:gd name="connsiteX11" fmla="*/ 32004 w 2016930"/>
                <a:gd name="connsiteY11" fmla="*/ 630848 h 1169800"/>
                <a:gd name="connsiteX12" fmla="*/ 0 w 2016930"/>
                <a:gd name="connsiteY12" fmla="*/ 598844 h 1169800"/>
                <a:gd name="connsiteX13" fmla="*/ 32004 w 2016930"/>
                <a:gd name="connsiteY13" fmla="*/ 566840 h 1169800"/>
                <a:gd name="connsiteX14" fmla="*/ 197488 w 2016930"/>
                <a:gd name="connsiteY14" fmla="*/ 417128 h 1169800"/>
                <a:gd name="connsiteX15" fmla="*/ 1322200 w 2016930"/>
                <a:gd name="connsiteY15" fmla="*/ 417128 h 1169800"/>
                <a:gd name="connsiteX16" fmla="*/ 1354204 w 2016930"/>
                <a:gd name="connsiteY16" fmla="*/ 449132 h 1169800"/>
                <a:gd name="connsiteX17" fmla="*/ 1322200 w 2016930"/>
                <a:gd name="connsiteY17" fmla="*/ 481136 h 1169800"/>
                <a:gd name="connsiteX18" fmla="*/ 197488 w 2016930"/>
                <a:gd name="connsiteY18" fmla="*/ 481136 h 1169800"/>
                <a:gd name="connsiteX19" fmla="*/ 165484 w 2016930"/>
                <a:gd name="connsiteY19" fmla="*/ 449132 h 1169800"/>
                <a:gd name="connsiteX20" fmla="*/ 197488 w 2016930"/>
                <a:gd name="connsiteY20" fmla="*/ 417128 h 1169800"/>
                <a:gd name="connsiteX21" fmla="*/ 1354981 w 2016930"/>
                <a:gd name="connsiteY21" fmla="*/ 0 h 1169800"/>
                <a:gd name="connsiteX22" fmla="*/ 1701526 w 2016930"/>
                <a:gd name="connsiteY22" fmla="*/ 229705 h 1169800"/>
                <a:gd name="connsiteX23" fmla="*/ 1721050 w 2016930"/>
                <a:gd name="connsiteY23" fmla="*/ 292602 h 1169800"/>
                <a:gd name="connsiteX24" fmla="*/ 1724596 w 2016930"/>
                <a:gd name="connsiteY24" fmla="*/ 292334 h 1169800"/>
                <a:gd name="connsiteX25" fmla="*/ 1783512 w 2016930"/>
                <a:gd name="connsiteY25" fmla="*/ 298273 h 1169800"/>
                <a:gd name="connsiteX26" fmla="*/ 1803965 w 2016930"/>
                <a:gd name="connsiteY26" fmla="*/ 304622 h 1169800"/>
                <a:gd name="connsiteX27" fmla="*/ 1803965 w 2016930"/>
                <a:gd name="connsiteY27" fmla="*/ 304080 h 1169800"/>
                <a:gd name="connsiteX28" fmla="*/ 1808085 w 2016930"/>
                <a:gd name="connsiteY28" fmla="*/ 304894 h 1169800"/>
                <a:gd name="connsiteX29" fmla="*/ 1813942 w 2016930"/>
                <a:gd name="connsiteY29" fmla="*/ 307719 h 1169800"/>
                <a:gd name="connsiteX30" fmla="*/ 1838386 w 2016930"/>
                <a:gd name="connsiteY30" fmla="*/ 315307 h 1169800"/>
                <a:gd name="connsiteX31" fmla="*/ 1888043 w 2016930"/>
                <a:gd name="connsiteY31" fmla="*/ 342260 h 1169800"/>
                <a:gd name="connsiteX32" fmla="*/ 1891558 w 2016930"/>
                <a:gd name="connsiteY32" fmla="*/ 345160 h 1169800"/>
                <a:gd name="connsiteX33" fmla="*/ 1891668 w 2016930"/>
                <a:gd name="connsiteY33" fmla="*/ 345213 h 1169800"/>
                <a:gd name="connsiteX34" fmla="*/ 1891944 w 2016930"/>
                <a:gd name="connsiteY34" fmla="*/ 345478 h 1169800"/>
                <a:gd name="connsiteX35" fmla="*/ 1931308 w 2016930"/>
                <a:gd name="connsiteY35" fmla="*/ 377956 h 1169800"/>
                <a:gd name="connsiteX36" fmla="*/ 1952832 w 2016930"/>
                <a:gd name="connsiteY36" fmla="*/ 404044 h 1169800"/>
                <a:gd name="connsiteX37" fmla="*/ 1957798 w 2016930"/>
                <a:gd name="connsiteY37" fmla="*/ 408820 h 1169800"/>
                <a:gd name="connsiteX38" fmla="*/ 1959660 w 2016930"/>
                <a:gd name="connsiteY38" fmla="*/ 412320 h 1169800"/>
                <a:gd name="connsiteX39" fmla="*/ 1967004 w 2016930"/>
                <a:gd name="connsiteY39" fmla="*/ 421221 h 1169800"/>
                <a:gd name="connsiteX40" fmla="*/ 1993957 w 2016930"/>
                <a:gd name="connsiteY40" fmla="*/ 470878 h 1169800"/>
                <a:gd name="connsiteX41" fmla="*/ 1998339 w 2016930"/>
                <a:gd name="connsiteY41" fmla="*/ 484994 h 1169800"/>
                <a:gd name="connsiteX42" fmla="*/ 2001282 w 2016930"/>
                <a:gd name="connsiteY42" fmla="*/ 490523 h 1169800"/>
                <a:gd name="connsiteX43" fmla="*/ 2002681 w 2016930"/>
                <a:gd name="connsiteY43" fmla="*/ 498981 h 1169800"/>
                <a:gd name="connsiteX44" fmla="*/ 2010991 w 2016930"/>
                <a:gd name="connsiteY44" fmla="*/ 525752 h 1169800"/>
                <a:gd name="connsiteX45" fmla="*/ 2016930 w 2016930"/>
                <a:gd name="connsiteY45" fmla="*/ 584668 h 1169800"/>
                <a:gd name="connsiteX46" fmla="*/ 2016892 w 2016930"/>
                <a:gd name="connsiteY46" fmla="*/ 584900 h 1169800"/>
                <a:gd name="connsiteX47" fmla="*/ 2016930 w 2016930"/>
                <a:gd name="connsiteY47" fmla="*/ 585132 h 1169800"/>
                <a:gd name="connsiteX48" fmla="*/ 2010991 w 2016930"/>
                <a:gd name="connsiteY48" fmla="*/ 644048 h 1169800"/>
                <a:gd name="connsiteX49" fmla="*/ 2002681 w 2016930"/>
                <a:gd name="connsiteY49" fmla="*/ 670819 h 1169800"/>
                <a:gd name="connsiteX50" fmla="*/ 2001282 w 2016930"/>
                <a:gd name="connsiteY50" fmla="*/ 679276 h 1169800"/>
                <a:gd name="connsiteX51" fmla="*/ 1998339 w 2016930"/>
                <a:gd name="connsiteY51" fmla="*/ 684806 h 1169800"/>
                <a:gd name="connsiteX52" fmla="*/ 1993957 w 2016930"/>
                <a:gd name="connsiteY52" fmla="*/ 698922 h 1169800"/>
                <a:gd name="connsiteX53" fmla="*/ 1967004 w 2016930"/>
                <a:gd name="connsiteY53" fmla="*/ 748579 h 1169800"/>
                <a:gd name="connsiteX54" fmla="*/ 1959660 w 2016930"/>
                <a:gd name="connsiteY54" fmla="*/ 757480 h 1169800"/>
                <a:gd name="connsiteX55" fmla="*/ 1957798 w 2016930"/>
                <a:gd name="connsiteY55" fmla="*/ 760980 h 1169800"/>
                <a:gd name="connsiteX56" fmla="*/ 1952832 w 2016930"/>
                <a:gd name="connsiteY56" fmla="*/ 765756 h 1169800"/>
                <a:gd name="connsiteX57" fmla="*/ 1931308 w 2016930"/>
                <a:gd name="connsiteY57" fmla="*/ 791844 h 1169800"/>
                <a:gd name="connsiteX58" fmla="*/ 1891944 w 2016930"/>
                <a:gd name="connsiteY58" fmla="*/ 824322 h 1169800"/>
                <a:gd name="connsiteX59" fmla="*/ 1891668 w 2016930"/>
                <a:gd name="connsiteY59" fmla="*/ 824587 h 1169800"/>
                <a:gd name="connsiteX60" fmla="*/ 1891558 w 2016930"/>
                <a:gd name="connsiteY60" fmla="*/ 824640 h 1169800"/>
                <a:gd name="connsiteX61" fmla="*/ 1888043 w 2016930"/>
                <a:gd name="connsiteY61" fmla="*/ 827540 h 1169800"/>
                <a:gd name="connsiteX62" fmla="*/ 1838386 w 2016930"/>
                <a:gd name="connsiteY62" fmla="*/ 854493 h 1169800"/>
                <a:gd name="connsiteX63" fmla="*/ 1813942 w 2016930"/>
                <a:gd name="connsiteY63" fmla="*/ 862081 h 1169800"/>
                <a:gd name="connsiteX64" fmla="*/ 1808085 w 2016930"/>
                <a:gd name="connsiteY64" fmla="*/ 864906 h 1169800"/>
                <a:gd name="connsiteX65" fmla="*/ 1803965 w 2016930"/>
                <a:gd name="connsiteY65" fmla="*/ 865720 h 1169800"/>
                <a:gd name="connsiteX66" fmla="*/ 1803965 w 2016930"/>
                <a:gd name="connsiteY66" fmla="*/ 865178 h 1169800"/>
                <a:gd name="connsiteX67" fmla="*/ 1783512 w 2016930"/>
                <a:gd name="connsiteY67" fmla="*/ 871527 h 1169800"/>
                <a:gd name="connsiteX68" fmla="*/ 1724596 w 2016930"/>
                <a:gd name="connsiteY68" fmla="*/ 877466 h 1169800"/>
                <a:gd name="connsiteX69" fmla="*/ 1721050 w 2016930"/>
                <a:gd name="connsiteY69" fmla="*/ 877198 h 1169800"/>
                <a:gd name="connsiteX70" fmla="*/ 1701526 w 2016930"/>
                <a:gd name="connsiteY70" fmla="*/ 940095 h 1169800"/>
                <a:gd name="connsiteX71" fmla="*/ 1354981 w 2016930"/>
                <a:gd name="connsiteY71" fmla="*/ 1169800 h 1169800"/>
                <a:gd name="connsiteX72" fmla="*/ 1064764 w 2016930"/>
                <a:gd name="connsiteY72" fmla="*/ 1032934 h 1169800"/>
                <a:gd name="connsiteX73" fmla="*/ 1015012 w 2016930"/>
                <a:gd name="connsiteY73" fmla="*/ 965089 h 1169800"/>
                <a:gd name="connsiteX74" fmla="*/ 1098376 w 2016930"/>
                <a:gd name="connsiteY74" fmla="*/ 975092 h 1169800"/>
                <a:gd name="connsiteX75" fmla="*/ 1354807 w 2016930"/>
                <a:gd name="connsiteY75" fmla="*/ 1111436 h 1169800"/>
                <a:gd name="connsiteX76" fmla="*/ 1657771 w 2016930"/>
                <a:gd name="connsiteY76" fmla="*/ 864514 h 1169800"/>
                <a:gd name="connsiteX77" fmla="*/ 1663206 w 2016930"/>
                <a:gd name="connsiteY77" fmla="*/ 810598 h 1169800"/>
                <a:gd name="connsiteX78" fmla="*/ 1672380 w 2016930"/>
                <a:gd name="connsiteY78" fmla="*/ 813445 h 1169800"/>
                <a:gd name="connsiteX79" fmla="*/ 1719570 w 2016930"/>
                <a:gd name="connsiteY79" fmla="*/ 818203 h 1169800"/>
                <a:gd name="connsiteX80" fmla="*/ 1766761 w 2016930"/>
                <a:gd name="connsiteY80" fmla="*/ 813446 h 1169800"/>
                <a:gd name="connsiteX81" fmla="*/ 1803965 w 2016930"/>
                <a:gd name="connsiteY81" fmla="*/ 801897 h 1169800"/>
                <a:gd name="connsiteX82" fmla="*/ 1803965 w 2016930"/>
                <a:gd name="connsiteY82" fmla="*/ 800544 h 1169800"/>
                <a:gd name="connsiteX83" fmla="*/ 1823416 w 2016930"/>
                <a:gd name="connsiteY83" fmla="*/ 792908 h 1169800"/>
                <a:gd name="connsiteX84" fmla="*/ 1850489 w 2016930"/>
                <a:gd name="connsiteY84" fmla="*/ 778213 h 1169800"/>
                <a:gd name="connsiteX85" fmla="*/ 1885144 w 2016930"/>
                <a:gd name="connsiteY85" fmla="*/ 749620 h 1169800"/>
                <a:gd name="connsiteX86" fmla="*/ 1931753 w 2016930"/>
                <a:gd name="connsiteY86" fmla="*/ 680490 h 1169800"/>
                <a:gd name="connsiteX87" fmla="*/ 1936628 w 2016930"/>
                <a:gd name="connsiteY87" fmla="*/ 668736 h 1169800"/>
                <a:gd name="connsiteX88" fmla="*/ 1953554 w 2016930"/>
                <a:gd name="connsiteY88" fmla="*/ 584900 h 1169800"/>
                <a:gd name="connsiteX89" fmla="*/ 1936628 w 2016930"/>
                <a:gd name="connsiteY89" fmla="*/ 501064 h 1169800"/>
                <a:gd name="connsiteX90" fmla="*/ 1931753 w 2016930"/>
                <a:gd name="connsiteY90" fmla="*/ 489310 h 1169800"/>
                <a:gd name="connsiteX91" fmla="*/ 1885144 w 2016930"/>
                <a:gd name="connsiteY91" fmla="*/ 420180 h 1169800"/>
                <a:gd name="connsiteX92" fmla="*/ 1850489 w 2016930"/>
                <a:gd name="connsiteY92" fmla="*/ 391587 h 1169800"/>
                <a:gd name="connsiteX93" fmla="*/ 1823416 w 2016930"/>
                <a:gd name="connsiteY93" fmla="*/ 376892 h 1169800"/>
                <a:gd name="connsiteX94" fmla="*/ 1803965 w 2016930"/>
                <a:gd name="connsiteY94" fmla="*/ 369256 h 1169800"/>
                <a:gd name="connsiteX95" fmla="*/ 1803965 w 2016930"/>
                <a:gd name="connsiteY95" fmla="*/ 367903 h 1169800"/>
                <a:gd name="connsiteX96" fmla="*/ 1766761 w 2016930"/>
                <a:gd name="connsiteY96" fmla="*/ 356354 h 1169800"/>
                <a:gd name="connsiteX97" fmla="*/ 1719570 w 2016930"/>
                <a:gd name="connsiteY97" fmla="*/ 351597 h 1169800"/>
                <a:gd name="connsiteX98" fmla="*/ 1672380 w 2016930"/>
                <a:gd name="connsiteY98" fmla="*/ 356355 h 1169800"/>
                <a:gd name="connsiteX99" fmla="*/ 1663206 w 2016930"/>
                <a:gd name="connsiteY99" fmla="*/ 359202 h 1169800"/>
                <a:gd name="connsiteX100" fmla="*/ 1657771 w 2016930"/>
                <a:gd name="connsiteY100" fmla="*/ 305286 h 1169800"/>
                <a:gd name="connsiteX101" fmla="*/ 1354807 w 2016930"/>
                <a:gd name="connsiteY101" fmla="*/ 58364 h 1169800"/>
                <a:gd name="connsiteX102" fmla="*/ 1098376 w 2016930"/>
                <a:gd name="connsiteY102" fmla="*/ 194708 h 1169800"/>
                <a:gd name="connsiteX103" fmla="*/ 1015012 w 2016930"/>
                <a:gd name="connsiteY103" fmla="*/ 204711 h 1169800"/>
                <a:gd name="connsiteX104" fmla="*/ 1064764 w 2016930"/>
                <a:gd name="connsiteY104" fmla="*/ 136866 h 1169800"/>
                <a:gd name="connsiteX105" fmla="*/ 1354981 w 2016930"/>
                <a:gd name="connsiteY105" fmla="*/ 0 h 116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016930" h="1169800">
                  <a:moveTo>
                    <a:pt x="315055" y="716552"/>
                  </a:moveTo>
                  <a:lnTo>
                    <a:pt x="1439767" y="716552"/>
                  </a:lnTo>
                  <a:cubicBezTo>
                    <a:pt x="1457442" y="716552"/>
                    <a:pt x="1471771" y="730881"/>
                    <a:pt x="1471771" y="748556"/>
                  </a:cubicBezTo>
                  <a:cubicBezTo>
                    <a:pt x="1471771" y="766231"/>
                    <a:pt x="1457442" y="780560"/>
                    <a:pt x="1439767" y="780560"/>
                  </a:cubicBezTo>
                  <a:lnTo>
                    <a:pt x="315055" y="780560"/>
                  </a:lnTo>
                  <a:cubicBezTo>
                    <a:pt x="297380" y="780560"/>
                    <a:pt x="283051" y="766231"/>
                    <a:pt x="283051" y="748556"/>
                  </a:cubicBezTo>
                  <a:cubicBezTo>
                    <a:pt x="283051" y="730881"/>
                    <a:pt x="297380" y="716552"/>
                    <a:pt x="315055" y="716552"/>
                  </a:cubicBezTo>
                  <a:close/>
                  <a:moveTo>
                    <a:pt x="32004" y="566840"/>
                  </a:moveTo>
                  <a:lnTo>
                    <a:pt x="1065276" y="566840"/>
                  </a:lnTo>
                  <a:cubicBezTo>
                    <a:pt x="1082951" y="566840"/>
                    <a:pt x="1097280" y="581169"/>
                    <a:pt x="1097280" y="598844"/>
                  </a:cubicBezTo>
                  <a:cubicBezTo>
                    <a:pt x="1097280" y="616519"/>
                    <a:pt x="1082951" y="630848"/>
                    <a:pt x="1065276" y="630848"/>
                  </a:cubicBezTo>
                  <a:lnTo>
                    <a:pt x="32004" y="630848"/>
                  </a:lnTo>
                  <a:cubicBezTo>
                    <a:pt x="14329" y="630848"/>
                    <a:pt x="0" y="616519"/>
                    <a:pt x="0" y="598844"/>
                  </a:cubicBezTo>
                  <a:cubicBezTo>
                    <a:pt x="0" y="581169"/>
                    <a:pt x="14329" y="566840"/>
                    <a:pt x="32004" y="566840"/>
                  </a:cubicBezTo>
                  <a:close/>
                  <a:moveTo>
                    <a:pt x="197488" y="417128"/>
                  </a:moveTo>
                  <a:lnTo>
                    <a:pt x="1322200" y="417128"/>
                  </a:lnTo>
                  <a:cubicBezTo>
                    <a:pt x="1339875" y="417128"/>
                    <a:pt x="1354204" y="431457"/>
                    <a:pt x="1354204" y="449132"/>
                  </a:cubicBezTo>
                  <a:cubicBezTo>
                    <a:pt x="1354204" y="466807"/>
                    <a:pt x="1339875" y="481136"/>
                    <a:pt x="1322200" y="481136"/>
                  </a:cubicBezTo>
                  <a:lnTo>
                    <a:pt x="197488" y="481136"/>
                  </a:lnTo>
                  <a:cubicBezTo>
                    <a:pt x="179813" y="481136"/>
                    <a:pt x="165484" y="466807"/>
                    <a:pt x="165484" y="449132"/>
                  </a:cubicBezTo>
                  <a:cubicBezTo>
                    <a:pt x="165484" y="431457"/>
                    <a:pt x="179813" y="417128"/>
                    <a:pt x="197488" y="417128"/>
                  </a:cubicBezTo>
                  <a:close/>
                  <a:moveTo>
                    <a:pt x="1354981" y="0"/>
                  </a:moveTo>
                  <a:cubicBezTo>
                    <a:pt x="1510767" y="0"/>
                    <a:pt x="1644430" y="94717"/>
                    <a:pt x="1701526" y="229705"/>
                  </a:cubicBezTo>
                  <a:lnTo>
                    <a:pt x="1721050" y="292602"/>
                  </a:lnTo>
                  <a:lnTo>
                    <a:pt x="1724596" y="292334"/>
                  </a:lnTo>
                  <a:cubicBezTo>
                    <a:pt x="1744778" y="292334"/>
                    <a:pt x="1764482" y="294379"/>
                    <a:pt x="1783512" y="298273"/>
                  </a:cubicBezTo>
                  <a:lnTo>
                    <a:pt x="1803965" y="304622"/>
                  </a:lnTo>
                  <a:lnTo>
                    <a:pt x="1803965" y="304080"/>
                  </a:lnTo>
                  <a:lnTo>
                    <a:pt x="1808085" y="304894"/>
                  </a:lnTo>
                  <a:lnTo>
                    <a:pt x="1813942" y="307719"/>
                  </a:lnTo>
                  <a:lnTo>
                    <a:pt x="1838386" y="315307"/>
                  </a:lnTo>
                  <a:cubicBezTo>
                    <a:pt x="1855873" y="322703"/>
                    <a:pt x="1872491" y="331753"/>
                    <a:pt x="1888043" y="342260"/>
                  </a:cubicBezTo>
                  <a:lnTo>
                    <a:pt x="1891558" y="345160"/>
                  </a:lnTo>
                  <a:lnTo>
                    <a:pt x="1891668" y="345213"/>
                  </a:lnTo>
                  <a:lnTo>
                    <a:pt x="1891944" y="345478"/>
                  </a:lnTo>
                  <a:lnTo>
                    <a:pt x="1931308" y="377956"/>
                  </a:lnTo>
                  <a:lnTo>
                    <a:pt x="1952832" y="404044"/>
                  </a:lnTo>
                  <a:lnTo>
                    <a:pt x="1957798" y="408820"/>
                  </a:lnTo>
                  <a:lnTo>
                    <a:pt x="1959660" y="412320"/>
                  </a:lnTo>
                  <a:lnTo>
                    <a:pt x="1967004" y="421221"/>
                  </a:lnTo>
                  <a:cubicBezTo>
                    <a:pt x="1977511" y="436773"/>
                    <a:pt x="1986561" y="453391"/>
                    <a:pt x="1993957" y="470878"/>
                  </a:cubicBezTo>
                  <a:lnTo>
                    <a:pt x="1998339" y="484994"/>
                  </a:lnTo>
                  <a:lnTo>
                    <a:pt x="2001282" y="490523"/>
                  </a:lnTo>
                  <a:lnTo>
                    <a:pt x="2002681" y="498981"/>
                  </a:lnTo>
                  <a:lnTo>
                    <a:pt x="2010991" y="525752"/>
                  </a:lnTo>
                  <a:cubicBezTo>
                    <a:pt x="2014885" y="544783"/>
                    <a:pt x="2016930" y="564486"/>
                    <a:pt x="2016930" y="584668"/>
                  </a:cubicBezTo>
                  <a:lnTo>
                    <a:pt x="2016892" y="584900"/>
                  </a:lnTo>
                  <a:lnTo>
                    <a:pt x="2016930" y="585132"/>
                  </a:lnTo>
                  <a:cubicBezTo>
                    <a:pt x="2016930" y="605313"/>
                    <a:pt x="2014885" y="625017"/>
                    <a:pt x="2010991" y="644048"/>
                  </a:cubicBezTo>
                  <a:lnTo>
                    <a:pt x="2002681" y="670819"/>
                  </a:lnTo>
                  <a:lnTo>
                    <a:pt x="2001282" y="679276"/>
                  </a:lnTo>
                  <a:lnTo>
                    <a:pt x="1998339" y="684806"/>
                  </a:lnTo>
                  <a:lnTo>
                    <a:pt x="1993957" y="698922"/>
                  </a:lnTo>
                  <a:cubicBezTo>
                    <a:pt x="1986561" y="716409"/>
                    <a:pt x="1977511" y="733027"/>
                    <a:pt x="1967004" y="748579"/>
                  </a:cubicBezTo>
                  <a:lnTo>
                    <a:pt x="1959660" y="757480"/>
                  </a:lnTo>
                  <a:lnTo>
                    <a:pt x="1957798" y="760980"/>
                  </a:lnTo>
                  <a:lnTo>
                    <a:pt x="1952832" y="765756"/>
                  </a:lnTo>
                  <a:lnTo>
                    <a:pt x="1931308" y="791844"/>
                  </a:lnTo>
                  <a:lnTo>
                    <a:pt x="1891944" y="824322"/>
                  </a:lnTo>
                  <a:lnTo>
                    <a:pt x="1891668" y="824587"/>
                  </a:lnTo>
                  <a:lnTo>
                    <a:pt x="1891558" y="824640"/>
                  </a:lnTo>
                  <a:lnTo>
                    <a:pt x="1888043" y="827540"/>
                  </a:lnTo>
                  <a:cubicBezTo>
                    <a:pt x="1872491" y="838047"/>
                    <a:pt x="1855873" y="847097"/>
                    <a:pt x="1838386" y="854493"/>
                  </a:cubicBezTo>
                  <a:lnTo>
                    <a:pt x="1813942" y="862081"/>
                  </a:lnTo>
                  <a:lnTo>
                    <a:pt x="1808085" y="864906"/>
                  </a:lnTo>
                  <a:lnTo>
                    <a:pt x="1803965" y="865720"/>
                  </a:lnTo>
                  <a:lnTo>
                    <a:pt x="1803965" y="865178"/>
                  </a:lnTo>
                  <a:lnTo>
                    <a:pt x="1783512" y="871527"/>
                  </a:lnTo>
                  <a:cubicBezTo>
                    <a:pt x="1764482" y="875421"/>
                    <a:pt x="1744778" y="877466"/>
                    <a:pt x="1724596" y="877466"/>
                  </a:cubicBezTo>
                  <a:lnTo>
                    <a:pt x="1721050" y="877198"/>
                  </a:lnTo>
                  <a:lnTo>
                    <a:pt x="1701526" y="940095"/>
                  </a:lnTo>
                  <a:cubicBezTo>
                    <a:pt x="1644430" y="1075083"/>
                    <a:pt x="1510767" y="1169800"/>
                    <a:pt x="1354981" y="1169800"/>
                  </a:cubicBezTo>
                  <a:cubicBezTo>
                    <a:pt x="1238142" y="1169800"/>
                    <a:pt x="1133746" y="1116522"/>
                    <a:pt x="1064764" y="1032934"/>
                  </a:cubicBezTo>
                  <a:cubicBezTo>
                    <a:pt x="1048180" y="1010319"/>
                    <a:pt x="1033977" y="999610"/>
                    <a:pt x="1015012" y="965089"/>
                  </a:cubicBezTo>
                  <a:cubicBezTo>
                    <a:pt x="1026131" y="954135"/>
                    <a:pt x="1020582" y="893177"/>
                    <a:pt x="1098376" y="975092"/>
                  </a:cubicBezTo>
                  <a:cubicBezTo>
                    <a:pt x="1153949" y="1057352"/>
                    <a:pt x="1248062" y="1111436"/>
                    <a:pt x="1354807" y="1111436"/>
                  </a:cubicBezTo>
                  <a:cubicBezTo>
                    <a:pt x="1504250" y="1111436"/>
                    <a:pt x="1628935" y="1005432"/>
                    <a:pt x="1657771" y="864514"/>
                  </a:cubicBezTo>
                  <a:lnTo>
                    <a:pt x="1663206" y="810598"/>
                  </a:lnTo>
                  <a:lnTo>
                    <a:pt x="1672380" y="813445"/>
                  </a:lnTo>
                  <a:cubicBezTo>
                    <a:pt x="1687623" y="816565"/>
                    <a:pt x="1703405" y="818203"/>
                    <a:pt x="1719570" y="818203"/>
                  </a:cubicBezTo>
                  <a:cubicBezTo>
                    <a:pt x="1735735" y="818203"/>
                    <a:pt x="1751518" y="816565"/>
                    <a:pt x="1766761" y="813446"/>
                  </a:cubicBezTo>
                  <a:lnTo>
                    <a:pt x="1803965" y="801897"/>
                  </a:lnTo>
                  <a:lnTo>
                    <a:pt x="1803965" y="800544"/>
                  </a:lnTo>
                  <a:lnTo>
                    <a:pt x="1823416" y="792908"/>
                  </a:lnTo>
                  <a:lnTo>
                    <a:pt x="1850489" y="778213"/>
                  </a:lnTo>
                  <a:cubicBezTo>
                    <a:pt x="1862946" y="769797"/>
                    <a:pt x="1874550" y="760214"/>
                    <a:pt x="1885144" y="749620"/>
                  </a:cubicBezTo>
                  <a:lnTo>
                    <a:pt x="1931753" y="680490"/>
                  </a:lnTo>
                  <a:lnTo>
                    <a:pt x="1936628" y="668736"/>
                  </a:lnTo>
                  <a:lnTo>
                    <a:pt x="1953554" y="584900"/>
                  </a:lnTo>
                  <a:lnTo>
                    <a:pt x="1936628" y="501064"/>
                  </a:lnTo>
                  <a:lnTo>
                    <a:pt x="1931753" y="489310"/>
                  </a:lnTo>
                  <a:lnTo>
                    <a:pt x="1885144" y="420180"/>
                  </a:lnTo>
                  <a:cubicBezTo>
                    <a:pt x="1874550" y="409586"/>
                    <a:pt x="1862946" y="400003"/>
                    <a:pt x="1850489" y="391587"/>
                  </a:cubicBezTo>
                  <a:lnTo>
                    <a:pt x="1823416" y="376892"/>
                  </a:lnTo>
                  <a:lnTo>
                    <a:pt x="1803965" y="369256"/>
                  </a:lnTo>
                  <a:lnTo>
                    <a:pt x="1803965" y="367903"/>
                  </a:lnTo>
                  <a:lnTo>
                    <a:pt x="1766761" y="356354"/>
                  </a:lnTo>
                  <a:cubicBezTo>
                    <a:pt x="1751518" y="353235"/>
                    <a:pt x="1735735" y="351597"/>
                    <a:pt x="1719570" y="351597"/>
                  </a:cubicBezTo>
                  <a:cubicBezTo>
                    <a:pt x="1703405" y="351597"/>
                    <a:pt x="1687623" y="353235"/>
                    <a:pt x="1672380" y="356355"/>
                  </a:cubicBezTo>
                  <a:lnTo>
                    <a:pt x="1663206" y="359202"/>
                  </a:lnTo>
                  <a:lnTo>
                    <a:pt x="1657771" y="305286"/>
                  </a:lnTo>
                  <a:cubicBezTo>
                    <a:pt x="1628935" y="164368"/>
                    <a:pt x="1504250" y="58364"/>
                    <a:pt x="1354807" y="58364"/>
                  </a:cubicBezTo>
                  <a:cubicBezTo>
                    <a:pt x="1248062" y="58364"/>
                    <a:pt x="1153949" y="112448"/>
                    <a:pt x="1098376" y="194708"/>
                  </a:cubicBezTo>
                  <a:cubicBezTo>
                    <a:pt x="1020582" y="276623"/>
                    <a:pt x="1026131" y="215665"/>
                    <a:pt x="1015012" y="204711"/>
                  </a:cubicBezTo>
                  <a:cubicBezTo>
                    <a:pt x="1033977" y="170190"/>
                    <a:pt x="1048180" y="159481"/>
                    <a:pt x="1064764" y="136866"/>
                  </a:cubicBezTo>
                  <a:cubicBezTo>
                    <a:pt x="1133746" y="53278"/>
                    <a:pt x="1238142" y="0"/>
                    <a:pt x="1354981" y="0"/>
                  </a:cubicBezTo>
                  <a:close/>
                </a:path>
              </a:pathLst>
            </a:custGeom>
            <a:solidFill>
              <a:schemeClr val="accent3"/>
            </a:solidFill>
            <a:ln w="31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cxnSp>
          <p:nvCxnSpPr>
            <p:cNvPr id="80" name="Straight Connector 79"/>
            <p:cNvCxnSpPr/>
            <p:nvPr/>
          </p:nvCxnSpPr>
          <p:spPr>
            <a:xfrm>
              <a:off x="5221869" y="2898265"/>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455996" y="3596983"/>
            <a:ext cx="3659262" cy="1264377"/>
            <a:chOff x="4370969" y="1293814"/>
            <a:chExt cx="3732638" cy="1289730"/>
          </a:xfrm>
        </p:grpSpPr>
        <p:sp>
          <p:nvSpPr>
            <p:cNvPr id="89" name="TextBox 88"/>
            <p:cNvSpPr txBox="1"/>
            <p:nvPr/>
          </p:nvSpPr>
          <p:spPr>
            <a:xfrm>
              <a:off x="4370969" y="1293814"/>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Scalable</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Thousands of workers per cluster</a:t>
              </a:r>
            </a:p>
          </p:txBody>
        </p:sp>
        <p:grpSp>
          <p:nvGrpSpPr>
            <p:cNvPr id="90" name="Group 89"/>
            <p:cNvGrpSpPr/>
            <p:nvPr/>
          </p:nvGrpSpPr>
          <p:grpSpPr>
            <a:xfrm>
              <a:off x="4459615" y="1667601"/>
              <a:ext cx="666678" cy="585847"/>
              <a:chOff x="759421" y="3999643"/>
              <a:chExt cx="285935" cy="251267"/>
            </a:xfrm>
          </p:grpSpPr>
          <p:sp>
            <p:nvSpPr>
              <p:cNvPr id="92" name="Freeform 5"/>
              <p:cNvSpPr>
                <a:spLocks/>
              </p:cNvSpPr>
              <p:nvPr/>
            </p:nvSpPr>
            <p:spPr bwMode="auto">
              <a:xfrm>
                <a:off x="759421" y="3999643"/>
                <a:ext cx="237212" cy="200982"/>
              </a:xfrm>
              <a:custGeom>
                <a:avLst/>
                <a:gdLst>
                  <a:gd name="T0" fmla="*/ 2 w 642"/>
                  <a:gd name="T1" fmla="*/ 0 h 544"/>
                  <a:gd name="T2" fmla="*/ 640 w 642"/>
                  <a:gd name="T3" fmla="*/ 0 h 544"/>
                  <a:gd name="T4" fmla="*/ 639 w 642"/>
                  <a:gd name="T5" fmla="*/ 257 h 544"/>
                  <a:gd name="T6" fmla="*/ 623 w 642"/>
                  <a:gd name="T7" fmla="*/ 237 h 544"/>
                  <a:gd name="T8" fmla="*/ 623 w 642"/>
                  <a:gd name="T9" fmla="*/ 127 h 544"/>
                  <a:gd name="T10" fmla="*/ 21 w 642"/>
                  <a:gd name="T11" fmla="*/ 127 h 544"/>
                  <a:gd name="T12" fmla="*/ 20 w 642"/>
                  <a:gd name="T13" fmla="*/ 522 h 544"/>
                  <a:gd name="T14" fmla="*/ 327 w 642"/>
                  <a:gd name="T15" fmla="*/ 524 h 544"/>
                  <a:gd name="T16" fmla="*/ 356 w 642"/>
                  <a:gd name="T17" fmla="*/ 538 h 544"/>
                  <a:gd name="T18" fmla="*/ 339 w 642"/>
                  <a:gd name="T19" fmla="*/ 541 h 544"/>
                  <a:gd name="T20" fmla="*/ 1 w 642"/>
                  <a:gd name="T21" fmla="*/ 541 h 544"/>
                  <a:gd name="T22" fmla="*/ 1 w 642"/>
                  <a:gd name="T23" fmla="*/ 5 h 544"/>
                  <a:gd name="T24" fmla="*/ 2 w 642"/>
                  <a:gd name="T25"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2" h="544">
                    <a:moveTo>
                      <a:pt x="2" y="0"/>
                    </a:moveTo>
                    <a:cubicBezTo>
                      <a:pt x="215" y="0"/>
                      <a:pt x="427" y="0"/>
                      <a:pt x="640" y="0"/>
                    </a:cubicBezTo>
                    <a:cubicBezTo>
                      <a:pt x="639" y="82"/>
                      <a:pt x="642" y="180"/>
                      <a:pt x="639" y="257"/>
                    </a:cubicBezTo>
                    <a:cubicBezTo>
                      <a:pt x="622" y="258"/>
                      <a:pt x="624" y="249"/>
                      <a:pt x="623" y="237"/>
                    </a:cubicBezTo>
                    <a:cubicBezTo>
                      <a:pt x="620" y="204"/>
                      <a:pt x="624" y="158"/>
                      <a:pt x="623" y="127"/>
                    </a:cubicBezTo>
                    <a:cubicBezTo>
                      <a:pt x="422" y="127"/>
                      <a:pt x="222" y="127"/>
                      <a:pt x="21" y="127"/>
                    </a:cubicBezTo>
                    <a:cubicBezTo>
                      <a:pt x="17" y="256"/>
                      <a:pt x="21" y="391"/>
                      <a:pt x="20" y="522"/>
                    </a:cubicBezTo>
                    <a:cubicBezTo>
                      <a:pt x="114" y="525"/>
                      <a:pt x="226" y="524"/>
                      <a:pt x="327" y="524"/>
                    </a:cubicBezTo>
                    <a:cubicBezTo>
                      <a:pt x="340" y="524"/>
                      <a:pt x="357" y="520"/>
                      <a:pt x="356" y="538"/>
                    </a:cubicBezTo>
                    <a:cubicBezTo>
                      <a:pt x="353" y="544"/>
                      <a:pt x="343" y="541"/>
                      <a:pt x="339" y="541"/>
                    </a:cubicBezTo>
                    <a:cubicBezTo>
                      <a:pt x="230" y="544"/>
                      <a:pt x="110" y="539"/>
                      <a:pt x="1" y="541"/>
                    </a:cubicBezTo>
                    <a:cubicBezTo>
                      <a:pt x="1" y="362"/>
                      <a:pt x="1" y="184"/>
                      <a:pt x="1" y="5"/>
                    </a:cubicBezTo>
                    <a:cubicBezTo>
                      <a:pt x="0" y="3"/>
                      <a:pt x="0" y="1"/>
                      <a:pt x="2" y="0"/>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93" name="Freeform 6"/>
              <p:cNvSpPr>
                <a:spLocks/>
              </p:cNvSpPr>
              <p:nvPr/>
            </p:nvSpPr>
            <p:spPr bwMode="auto">
              <a:xfrm>
                <a:off x="810799" y="4061640"/>
                <a:ext cx="97914" cy="116186"/>
              </a:xfrm>
              <a:custGeom>
                <a:avLst/>
                <a:gdLst>
                  <a:gd name="T0" fmla="*/ 265 w 265"/>
                  <a:gd name="T1" fmla="*/ 0 h 314"/>
                  <a:gd name="T2" fmla="*/ 265 w 265"/>
                  <a:gd name="T3" fmla="*/ 107 h 314"/>
                  <a:gd name="T4" fmla="*/ 196 w 265"/>
                  <a:gd name="T5" fmla="*/ 107 h 314"/>
                  <a:gd name="T6" fmla="*/ 196 w 265"/>
                  <a:gd name="T7" fmla="*/ 156 h 314"/>
                  <a:gd name="T8" fmla="*/ 257 w 265"/>
                  <a:gd name="T9" fmla="*/ 157 h 314"/>
                  <a:gd name="T10" fmla="*/ 196 w 265"/>
                  <a:gd name="T11" fmla="*/ 176 h 314"/>
                  <a:gd name="T12" fmla="*/ 196 w 265"/>
                  <a:gd name="T13" fmla="*/ 226 h 314"/>
                  <a:gd name="T14" fmla="*/ 219 w 265"/>
                  <a:gd name="T15" fmla="*/ 227 h 314"/>
                  <a:gd name="T16" fmla="*/ 206 w 265"/>
                  <a:gd name="T17" fmla="*/ 314 h 314"/>
                  <a:gd name="T18" fmla="*/ 128 w 265"/>
                  <a:gd name="T19" fmla="*/ 314 h 314"/>
                  <a:gd name="T20" fmla="*/ 128 w 265"/>
                  <a:gd name="T21" fmla="*/ 227 h 314"/>
                  <a:gd name="T22" fmla="*/ 176 w 265"/>
                  <a:gd name="T23" fmla="*/ 227 h 314"/>
                  <a:gd name="T24" fmla="*/ 177 w 265"/>
                  <a:gd name="T25" fmla="*/ 178 h 314"/>
                  <a:gd name="T26" fmla="*/ 19 w 265"/>
                  <a:gd name="T27" fmla="*/ 176 h 314"/>
                  <a:gd name="T28" fmla="*/ 19 w 265"/>
                  <a:gd name="T29" fmla="*/ 226 h 314"/>
                  <a:gd name="T30" fmla="*/ 0 w 265"/>
                  <a:gd name="T31" fmla="*/ 226 h 314"/>
                  <a:gd name="T32" fmla="*/ 0 w 265"/>
                  <a:gd name="T33" fmla="*/ 157 h 314"/>
                  <a:gd name="T34" fmla="*/ 177 w 265"/>
                  <a:gd name="T35" fmla="*/ 157 h 314"/>
                  <a:gd name="T36" fmla="*/ 177 w 265"/>
                  <a:gd name="T37" fmla="*/ 108 h 314"/>
                  <a:gd name="T38" fmla="*/ 108 w 265"/>
                  <a:gd name="T39" fmla="*/ 107 h 314"/>
                  <a:gd name="T40" fmla="*/ 109 w 265"/>
                  <a:gd name="T41" fmla="*/ 0 h 314"/>
                  <a:gd name="T42" fmla="*/ 265 w 265"/>
                  <a:gd name="T43"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5" h="314">
                    <a:moveTo>
                      <a:pt x="265" y="0"/>
                    </a:moveTo>
                    <a:cubicBezTo>
                      <a:pt x="265" y="36"/>
                      <a:pt x="265" y="71"/>
                      <a:pt x="265" y="107"/>
                    </a:cubicBezTo>
                    <a:cubicBezTo>
                      <a:pt x="242" y="107"/>
                      <a:pt x="219" y="107"/>
                      <a:pt x="196" y="107"/>
                    </a:cubicBezTo>
                    <a:cubicBezTo>
                      <a:pt x="196" y="123"/>
                      <a:pt x="196" y="139"/>
                      <a:pt x="196" y="156"/>
                    </a:cubicBezTo>
                    <a:cubicBezTo>
                      <a:pt x="213" y="160"/>
                      <a:pt x="237" y="156"/>
                      <a:pt x="257" y="157"/>
                    </a:cubicBezTo>
                    <a:cubicBezTo>
                      <a:pt x="253" y="181"/>
                      <a:pt x="223" y="177"/>
                      <a:pt x="196" y="176"/>
                    </a:cubicBezTo>
                    <a:cubicBezTo>
                      <a:pt x="196" y="193"/>
                      <a:pt x="196" y="209"/>
                      <a:pt x="196" y="226"/>
                    </a:cubicBezTo>
                    <a:cubicBezTo>
                      <a:pt x="201" y="229"/>
                      <a:pt x="212" y="226"/>
                      <a:pt x="219" y="227"/>
                    </a:cubicBezTo>
                    <a:cubicBezTo>
                      <a:pt x="209" y="251"/>
                      <a:pt x="205" y="280"/>
                      <a:pt x="206" y="314"/>
                    </a:cubicBezTo>
                    <a:cubicBezTo>
                      <a:pt x="180" y="314"/>
                      <a:pt x="154" y="314"/>
                      <a:pt x="128" y="314"/>
                    </a:cubicBezTo>
                    <a:cubicBezTo>
                      <a:pt x="128" y="285"/>
                      <a:pt x="128" y="256"/>
                      <a:pt x="128" y="227"/>
                    </a:cubicBezTo>
                    <a:cubicBezTo>
                      <a:pt x="144" y="227"/>
                      <a:pt x="160" y="227"/>
                      <a:pt x="176" y="227"/>
                    </a:cubicBezTo>
                    <a:cubicBezTo>
                      <a:pt x="179" y="214"/>
                      <a:pt x="176" y="194"/>
                      <a:pt x="177" y="178"/>
                    </a:cubicBezTo>
                    <a:cubicBezTo>
                      <a:pt x="128" y="174"/>
                      <a:pt x="71" y="178"/>
                      <a:pt x="19" y="176"/>
                    </a:cubicBezTo>
                    <a:cubicBezTo>
                      <a:pt x="19" y="193"/>
                      <a:pt x="19" y="209"/>
                      <a:pt x="19" y="226"/>
                    </a:cubicBezTo>
                    <a:cubicBezTo>
                      <a:pt x="12" y="226"/>
                      <a:pt x="6" y="226"/>
                      <a:pt x="0" y="226"/>
                    </a:cubicBezTo>
                    <a:cubicBezTo>
                      <a:pt x="0" y="203"/>
                      <a:pt x="0" y="180"/>
                      <a:pt x="0" y="157"/>
                    </a:cubicBezTo>
                    <a:cubicBezTo>
                      <a:pt x="59" y="157"/>
                      <a:pt x="118" y="157"/>
                      <a:pt x="177" y="157"/>
                    </a:cubicBezTo>
                    <a:cubicBezTo>
                      <a:pt x="177" y="141"/>
                      <a:pt x="177" y="125"/>
                      <a:pt x="177" y="108"/>
                    </a:cubicBezTo>
                    <a:cubicBezTo>
                      <a:pt x="157" y="105"/>
                      <a:pt x="130" y="108"/>
                      <a:pt x="108" y="107"/>
                    </a:cubicBezTo>
                    <a:cubicBezTo>
                      <a:pt x="109" y="72"/>
                      <a:pt x="105" y="33"/>
                      <a:pt x="109" y="0"/>
                    </a:cubicBezTo>
                    <a:cubicBezTo>
                      <a:pt x="161" y="0"/>
                      <a:pt x="213" y="0"/>
                      <a:pt x="265" y="0"/>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94" name="Freeform 7"/>
              <p:cNvSpPr>
                <a:spLocks noEditPoints="1"/>
              </p:cNvSpPr>
              <p:nvPr/>
            </p:nvSpPr>
            <p:spPr bwMode="auto">
              <a:xfrm>
                <a:off x="885445" y="4096777"/>
                <a:ext cx="159911" cy="154133"/>
              </a:xfrm>
              <a:custGeom>
                <a:avLst/>
                <a:gdLst>
                  <a:gd name="T0" fmla="*/ 205 w 433"/>
                  <a:gd name="T1" fmla="*/ 7 h 417"/>
                  <a:gd name="T2" fmla="*/ 369 w 433"/>
                  <a:gd name="T3" fmla="*/ 64 h 417"/>
                  <a:gd name="T4" fmla="*/ 428 w 433"/>
                  <a:gd name="T5" fmla="*/ 224 h 417"/>
                  <a:gd name="T6" fmla="*/ 245 w 433"/>
                  <a:gd name="T7" fmla="*/ 407 h 417"/>
                  <a:gd name="T8" fmla="*/ 31 w 433"/>
                  <a:gd name="T9" fmla="*/ 162 h 417"/>
                  <a:gd name="T10" fmla="*/ 48 w 433"/>
                  <a:gd name="T11" fmla="*/ 112 h 417"/>
                  <a:gd name="T12" fmla="*/ 205 w 433"/>
                  <a:gd name="T13" fmla="*/ 7 h 417"/>
                  <a:gd name="T14" fmla="*/ 240 w 433"/>
                  <a:gd name="T15" fmla="*/ 26 h 417"/>
                  <a:gd name="T16" fmla="*/ 169 w 433"/>
                  <a:gd name="T17" fmla="*/ 107 h 417"/>
                  <a:gd name="T18" fmla="*/ 285 w 433"/>
                  <a:gd name="T19" fmla="*/ 107 h 417"/>
                  <a:gd name="T20" fmla="*/ 240 w 433"/>
                  <a:gd name="T21" fmla="*/ 26 h 417"/>
                  <a:gd name="T22" fmla="*/ 93 w 433"/>
                  <a:gd name="T23" fmla="*/ 85 h 417"/>
                  <a:gd name="T24" fmla="*/ 150 w 433"/>
                  <a:gd name="T25" fmla="*/ 102 h 417"/>
                  <a:gd name="T26" fmla="*/ 183 w 433"/>
                  <a:gd name="T27" fmla="*/ 29 h 417"/>
                  <a:gd name="T28" fmla="*/ 93 w 433"/>
                  <a:gd name="T29" fmla="*/ 85 h 417"/>
                  <a:gd name="T30" fmla="*/ 304 w 433"/>
                  <a:gd name="T31" fmla="*/ 102 h 417"/>
                  <a:gd name="T32" fmla="*/ 361 w 433"/>
                  <a:gd name="T33" fmla="*/ 85 h 417"/>
                  <a:gd name="T34" fmla="*/ 272 w 433"/>
                  <a:gd name="T35" fmla="*/ 29 h 417"/>
                  <a:gd name="T36" fmla="*/ 304 w 433"/>
                  <a:gd name="T37" fmla="*/ 102 h 417"/>
                  <a:gd name="T38" fmla="*/ 79 w 433"/>
                  <a:gd name="T39" fmla="*/ 99 h 417"/>
                  <a:gd name="T40" fmla="*/ 44 w 433"/>
                  <a:gd name="T41" fmla="*/ 191 h 417"/>
                  <a:gd name="T42" fmla="*/ 137 w 433"/>
                  <a:gd name="T43" fmla="*/ 191 h 417"/>
                  <a:gd name="T44" fmla="*/ 145 w 433"/>
                  <a:gd name="T45" fmla="*/ 121 h 417"/>
                  <a:gd name="T46" fmla="*/ 79 w 433"/>
                  <a:gd name="T47" fmla="*/ 99 h 417"/>
                  <a:gd name="T48" fmla="*/ 372 w 433"/>
                  <a:gd name="T49" fmla="*/ 99 h 417"/>
                  <a:gd name="T50" fmla="*/ 309 w 433"/>
                  <a:gd name="T51" fmla="*/ 121 h 417"/>
                  <a:gd name="T52" fmla="*/ 317 w 433"/>
                  <a:gd name="T53" fmla="*/ 191 h 417"/>
                  <a:gd name="T54" fmla="*/ 409 w 433"/>
                  <a:gd name="T55" fmla="*/ 191 h 417"/>
                  <a:gd name="T56" fmla="*/ 372 w 433"/>
                  <a:gd name="T57" fmla="*/ 99 h 417"/>
                  <a:gd name="T58" fmla="*/ 164 w 433"/>
                  <a:gd name="T59" fmla="*/ 124 h 417"/>
                  <a:gd name="T60" fmla="*/ 156 w 433"/>
                  <a:gd name="T61" fmla="*/ 191 h 417"/>
                  <a:gd name="T62" fmla="*/ 298 w 433"/>
                  <a:gd name="T63" fmla="*/ 191 h 417"/>
                  <a:gd name="T64" fmla="*/ 291 w 433"/>
                  <a:gd name="T65" fmla="*/ 124 h 417"/>
                  <a:gd name="T66" fmla="*/ 164 w 433"/>
                  <a:gd name="T67" fmla="*/ 124 h 417"/>
                  <a:gd name="T68" fmla="*/ 77 w 433"/>
                  <a:gd name="T69" fmla="*/ 308 h 417"/>
                  <a:gd name="T70" fmla="*/ 144 w 433"/>
                  <a:gd name="T71" fmla="*/ 286 h 417"/>
                  <a:gd name="T72" fmla="*/ 137 w 433"/>
                  <a:gd name="T73" fmla="*/ 210 h 417"/>
                  <a:gd name="T74" fmla="*/ 45 w 433"/>
                  <a:gd name="T75" fmla="*/ 210 h 417"/>
                  <a:gd name="T76" fmla="*/ 77 w 433"/>
                  <a:gd name="T77" fmla="*/ 308 h 417"/>
                  <a:gd name="T78" fmla="*/ 156 w 433"/>
                  <a:gd name="T79" fmla="*/ 210 h 417"/>
                  <a:gd name="T80" fmla="*/ 163 w 433"/>
                  <a:gd name="T81" fmla="*/ 283 h 417"/>
                  <a:gd name="T82" fmla="*/ 291 w 433"/>
                  <a:gd name="T83" fmla="*/ 283 h 417"/>
                  <a:gd name="T84" fmla="*/ 298 w 433"/>
                  <a:gd name="T85" fmla="*/ 210 h 417"/>
                  <a:gd name="T86" fmla="*/ 156 w 433"/>
                  <a:gd name="T87" fmla="*/ 210 h 417"/>
                  <a:gd name="T88" fmla="*/ 317 w 433"/>
                  <a:gd name="T89" fmla="*/ 210 h 417"/>
                  <a:gd name="T90" fmla="*/ 310 w 433"/>
                  <a:gd name="T91" fmla="*/ 286 h 417"/>
                  <a:gd name="T92" fmla="*/ 378 w 433"/>
                  <a:gd name="T93" fmla="*/ 307 h 417"/>
                  <a:gd name="T94" fmla="*/ 409 w 433"/>
                  <a:gd name="T95" fmla="*/ 210 h 417"/>
                  <a:gd name="T96" fmla="*/ 317 w 433"/>
                  <a:gd name="T97" fmla="*/ 210 h 417"/>
                  <a:gd name="T98" fmla="*/ 167 w 433"/>
                  <a:gd name="T99" fmla="*/ 300 h 417"/>
                  <a:gd name="T100" fmla="*/ 228 w 433"/>
                  <a:gd name="T101" fmla="*/ 389 h 417"/>
                  <a:gd name="T102" fmla="*/ 286 w 433"/>
                  <a:gd name="T103" fmla="*/ 300 h 417"/>
                  <a:gd name="T104" fmla="*/ 167 w 433"/>
                  <a:gd name="T105" fmla="*/ 300 h 417"/>
                  <a:gd name="T106" fmla="*/ 145 w 433"/>
                  <a:gd name="T107" fmla="*/ 304 h 417"/>
                  <a:gd name="T108" fmla="*/ 88 w 433"/>
                  <a:gd name="T109" fmla="*/ 323 h 417"/>
                  <a:gd name="T110" fmla="*/ 182 w 433"/>
                  <a:gd name="T111" fmla="*/ 383 h 417"/>
                  <a:gd name="T112" fmla="*/ 145 w 433"/>
                  <a:gd name="T113" fmla="*/ 304 h 417"/>
                  <a:gd name="T114" fmla="*/ 272 w 433"/>
                  <a:gd name="T115" fmla="*/ 383 h 417"/>
                  <a:gd name="T116" fmla="*/ 366 w 433"/>
                  <a:gd name="T117" fmla="*/ 323 h 417"/>
                  <a:gd name="T118" fmla="*/ 305 w 433"/>
                  <a:gd name="T119" fmla="*/ 304 h 417"/>
                  <a:gd name="T120" fmla="*/ 272 w 433"/>
                  <a:gd name="T121" fmla="*/ 383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3" h="417">
                    <a:moveTo>
                      <a:pt x="205" y="7"/>
                    </a:moveTo>
                    <a:cubicBezTo>
                      <a:pt x="277" y="0"/>
                      <a:pt x="331" y="26"/>
                      <a:pt x="369" y="64"/>
                    </a:cubicBezTo>
                    <a:cubicBezTo>
                      <a:pt x="403" y="98"/>
                      <a:pt x="433" y="151"/>
                      <a:pt x="428" y="224"/>
                    </a:cubicBezTo>
                    <a:cubicBezTo>
                      <a:pt x="420" y="322"/>
                      <a:pt x="342" y="399"/>
                      <a:pt x="245" y="407"/>
                    </a:cubicBezTo>
                    <a:cubicBezTo>
                      <a:pt x="117" y="417"/>
                      <a:pt x="0" y="309"/>
                      <a:pt x="31" y="162"/>
                    </a:cubicBezTo>
                    <a:cubicBezTo>
                      <a:pt x="36" y="139"/>
                      <a:pt x="41" y="125"/>
                      <a:pt x="48" y="112"/>
                    </a:cubicBezTo>
                    <a:cubicBezTo>
                      <a:pt x="72" y="67"/>
                      <a:pt x="128" y="15"/>
                      <a:pt x="205" y="7"/>
                    </a:cubicBezTo>
                    <a:close/>
                    <a:moveTo>
                      <a:pt x="240" y="26"/>
                    </a:moveTo>
                    <a:cubicBezTo>
                      <a:pt x="201" y="8"/>
                      <a:pt x="176" y="72"/>
                      <a:pt x="169" y="107"/>
                    </a:cubicBezTo>
                    <a:cubicBezTo>
                      <a:pt x="205" y="111"/>
                      <a:pt x="249" y="111"/>
                      <a:pt x="285" y="107"/>
                    </a:cubicBezTo>
                    <a:cubicBezTo>
                      <a:pt x="277" y="79"/>
                      <a:pt x="266" y="38"/>
                      <a:pt x="240" y="26"/>
                    </a:cubicBezTo>
                    <a:close/>
                    <a:moveTo>
                      <a:pt x="93" y="85"/>
                    </a:moveTo>
                    <a:cubicBezTo>
                      <a:pt x="111" y="92"/>
                      <a:pt x="128" y="99"/>
                      <a:pt x="150" y="102"/>
                    </a:cubicBezTo>
                    <a:cubicBezTo>
                      <a:pt x="157" y="74"/>
                      <a:pt x="168" y="49"/>
                      <a:pt x="183" y="29"/>
                    </a:cubicBezTo>
                    <a:cubicBezTo>
                      <a:pt x="145" y="39"/>
                      <a:pt x="114" y="57"/>
                      <a:pt x="93" y="85"/>
                    </a:cubicBezTo>
                    <a:close/>
                    <a:moveTo>
                      <a:pt x="304" y="102"/>
                    </a:moveTo>
                    <a:cubicBezTo>
                      <a:pt x="326" y="99"/>
                      <a:pt x="343" y="92"/>
                      <a:pt x="361" y="85"/>
                    </a:cubicBezTo>
                    <a:cubicBezTo>
                      <a:pt x="341" y="57"/>
                      <a:pt x="309" y="40"/>
                      <a:pt x="272" y="29"/>
                    </a:cubicBezTo>
                    <a:cubicBezTo>
                      <a:pt x="285" y="51"/>
                      <a:pt x="298" y="73"/>
                      <a:pt x="304" y="102"/>
                    </a:cubicBezTo>
                    <a:close/>
                    <a:moveTo>
                      <a:pt x="79" y="99"/>
                    </a:moveTo>
                    <a:cubicBezTo>
                      <a:pt x="62" y="125"/>
                      <a:pt x="46" y="151"/>
                      <a:pt x="44" y="191"/>
                    </a:cubicBezTo>
                    <a:cubicBezTo>
                      <a:pt x="75" y="191"/>
                      <a:pt x="106" y="191"/>
                      <a:pt x="137" y="191"/>
                    </a:cubicBezTo>
                    <a:cubicBezTo>
                      <a:pt x="138" y="166"/>
                      <a:pt x="141" y="143"/>
                      <a:pt x="145" y="121"/>
                    </a:cubicBezTo>
                    <a:cubicBezTo>
                      <a:pt x="121" y="115"/>
                      <a:pt x="100" y="107"/>
                      <a:pt x="79" y="99"/>
                    </a:cubicBezTo>
                    <a:close/>
                    <a:moveTo>
                      <a:pt x="372" y="99"/>
                    </a:moveTo>
                    <a:cubicBezTo>
                      <a:pt x="354" y="110"/>
                      <a:pt x="331" y="115"/>
                      <a:pt x="309" y="121"/>
                    </a:cubicBezTo>
                    <a:cubicBezTo>
                      <a:pt x="312" y="143"/>
                      <a:pt x="317" y="165"/>
                      <a:pt x="317" y="191"/>
                    </a:cubicBezTo>
                    <a:cubicBezTo>
                      <a:pt x="347" y="191"/>
                      <a:pt x="378" y="191"/>
                      <a:pt x="409" y="191"/>
                    </a:cubicBezTo>
                    <a:cubicBezTo>
                      <a:pt x="406" y="151"/>
                      <a:pt x="393" y="121"/>
                      <a:pt x="372" y="99"/>
                    </a:cubicBezTo>
                    <a:close/>
                    <a:moveTo>
                      <a:pt x="164" y="124"/>
                    </a:moveTo>
                    <a:cubicBezTo>
                      <a:pt x="159" y="144"/>
                      <a:pt x="156" y="166"/>
                      <a:pt x="156" y="191"/>
                    </a:cubicBezTo>
                    <a:cubicBezTo>
                      <a:pt x="203" y="191"/>
                      <a:pt x="250" y="191"/>
                      <a:pt x="298" y="191"/>
                    </a:cubicBezTo>
                    <a:cubicBezTo>
                      <a:pt x="299" y="165"/>
                      <a:pt x="293" y="146"/>
                      <a:pt x="291" y="124"/>
                    </a:cubicBezTo>
                    <a:cubicBezTo>
                      <a:pt x="251" y="130"/>
                      <a:pt x="204" y="131"/>
                      <a:pt x="164" y="124"/>
                    </a:cubicBezTo>
                    <a:close/>
                    <a:moveTo>
                      <a:pt x="77" y="308"/>
                    </a:moveTo>
                    <a:cubicBezTo>
                      <a:pt x="95" y="297"/>
                      <a:pt x="119" y="291"/>
                      <a:pt x="144" y="286"/>
                    </a:cubicBezTo>
                    <a:cubicBezTo>
                      <a:pt x="141" y="261"/>
                      <a:pt x="137" y="238"/>
                      <a:pt x="137" y="210"/>
                    </a:cubicBezTo>
                    <a:cubicBezTo>
                      <a:pt x="107" y="210"/>
                      <a:pt x="76" y="210"/>
                      <a:pt x="45" y="210"/>
                    </a:cubicBezTo>
                    <a:cubicBezTo>
                      <a:pt x="47" y="252"/>
                      <a:pt x="58" y="284"/>
                      <a:pt x="77" y="308"/>
                    </a:cubicBezTo>
                    <a:close/>
                    <a:moveTo>
                      <a:pt x="156" y="210"/>
                    </a:moveTo>
                    <a:cubicBezTo>
                      <a:pt x="156" y="237"/>
                      <a:pt x="159" y="261"/>
                      <a:pt x="163" y="283"/>
                    </a:cubicBezTo>
                    <a:cubicBezTo>
                      <a:pt x="200" y="276"/>
                      <a:pt x="254" y="276"/>
                      <a:pt x="291" y="283"/>
                    </a:cubicBezTo>
                    <a:cubicBezTo>
                      <a:pt x="296" y="261"/>
                      <a:pt x="298" y="237"/>
                      <a:pt x="298" y="210"/>
                    </a:cubicBezTo>
                    <a:cubicBezTo>
                      <a:pt x="250" y="210"/>
                      <a:pt x="203" y="210"/>
                      <a:pt x="156" y="210"/>
                    </a:cubicBezTo>
                    <a:close/>
                    <a:moveTo>
                      <a:pt x="317" y="210"/>
                    </a:moveTo>
                    <a:cubicBezTo>
                      <a:pt x="317" y="238"/>
                      <a:pt x="313" y="262"/>
                      <a:pt x="310" y="286"/>
                    </a:cubicBezTo>
                    <a:cubicBezTo>
                      <a:pt x="336" y="290"/>
                      <a:pt x="357" y="299"/>
                      <a:pt x="378" y="307"/>
                    </a:cubicBezTo>
                    <a:cubicBezTo>
                      <a:pt x="396" y="282"/>
                      <a:pt x="408" y="251"/>
                      <a:pt x="409" y="210"/>
                    </a:cubicBezTo>
                    <a:cubicBezTo>
                      <a:pt x="378" y="210"/>
                      <a:pt x="347" y="210"/>
                      <a:pt x="317" y="210"/>
                    </a:cubicBezTo>
                    <a:close/>
                    <a:moveTo>
                      <a:pt x="167" y="300"/>
                    </a:moveTo>
                    <a:cubicBezTo>
                      <a:pt x="178" y="335"/>
                      <a:pt x="191" y="390"/>
                      <a:pt x="228" y="389"/>
                    </a:cubicBezTo>
                    <a:cubicBezTo>
                      <a:pt x="263" y="389"/>
                      <a:pt x="279" y="329"/>
                      <a:pt x="286" y="300"/>
                    </a:cubicBezTo>
                    <a:cubicBezTo>
                      <a:pt x="249" y="295"/>
                      <a:pt x="205" y="295"/>
                      <a:pt x="167" y="300"/>
                    </a:cubicBezTo>
                    <a:close/>
                    <a:moveTo>
                      <a:pt x="145" y="304"/>
                    </a:moveTo>
                    <a:cubicBezTo>
                      <a:pt x="126" y="309"/>
                      <a:pt x="105" y="314"/>
                      <a:pt x="88" y="323"/>
                    </a:cubicBezTo>
                    <a:cubicBezTo>
                      <a:pt x="110" y="352"/>
                      <a:pt x="142" y="371"/>
                      <a:pt x="182" y="383"/>
                    </a:cubicBezTo>
                    <a:cubicBezTo>
                      <a:pt x="168" y="364"/>
                      <a:pt x="157" y="330"/>
                      <a:pt x="145" y="304"/>
                    </a:cubicBezTo>
                    <a:close/>
                    <a:moveTo>
                      <a:pt x="272" y="383"/>
                    </a:moveTo>
                    <a:cubicBezTo>
                      <a:pt x="312" y="371"/>
                      <a:pt x="344" y="352"/>
                      <a:pt x="366" y="323"/>
                    </a:cubicBezTo>
                    <a:cubicBezTo>
                      <a:pt x="348" y="314"/>
                      <a:pt x="327" y="308"/>
                      <a:pt x="305" y="304"/>
                    </a:cubicBezTo>
                    <a:cubicBezTo>
                      <a:pt x="299" y="335"/>
                      <a:pt x="286" y="359"/>
                      <a:pt x="272" y="383"/>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95" name="Freeform 8"/>
              <p:cNvSpPr>
                <a:spLocks/>
              </p:cNvSpPr>
              <p:nvPr/>
            </p:nvSpPr>
            <p:spPr bwMode="auto">
              <a:xfrm>
                <a:off x="792371" y="4145656"/>
                <a:ext cx="43570" cy="32170"/>
              </a:xfrm>
              <a:custGeom>
                <a:avLst/>
                <a:gdLst>
                  <a:gd name="T0" fmla="*/ 118 w 118"/>
                  <a:gd name="T1" fmla="*/ 0 h 87"/>
                  <a:gd name="T2" fmla="*/ 118 w 118"/>
                  <a:gd name="T3" fmla="*/ 87 h 87"/>
                  <a:gd name="T4" fmla="*/ 0 w 118"/>
                  <a:gd name="T5" fmla="*/ 87 h 87"/>
                  <a:gd name="T6" fmla="*/ 0 w 118"/>
                  <a:gd name="T7" fmla="*/ 0 h 87"/>
                  <a:gd name="T8" fmla="*/ 118 w 118"/>
                  <a:gd name="T9" fmla="*/ 0 h 87"/>
                </a:gdLst>
                <a:ahLst/>
                <a:cxnLst>
                  <a:cxn ang="0">
                    <a:pos x="T0" y="T1"/>
                  </a:cxn>
                  <a:cxn ang="0">
                    <a:pos x="T2" y="T3"/>
                  </a:cxn>
                  <a:cxn ang="0">
                    <a:pos x="T4" y="T5"/>
                  </a:cxn>
                  <a:cxn ang="0">
                    <a:pos x="T6" y="T7"/>
                  </a:cxn>
                  <a:cxn ang="0">
                    <a:pos x="T8" y="T9"/>
                  </a:cxn>
                </a:cxnLst>
                <a:rect l="0" t="0" r="r" b="b"/>
                <a:pathLst>
                  <a:path w="118" h="87">
                    <a:moveTo>
                      <a:pt x="118" y="0"/>
                    </a:moveTo>
                    <a:cubicBezTo>
                      <a:pt x="118" y="29"/>
                      <a:pt x="118" y="58"/>
                      <a:pt x="118" y="87"/>
                    </a:cubicBezTo>
                    <a:cubicBezTo>
                      <a:pt x="79" y="87"/>
                      <a:pt x="40" y="87"/>
                      <a:pt x="0" y="87"/>
                    </a:cubicBezTo>
                    <a:cubicBezTo>
                      <a:pt x="0" y="58"/>
                      <a:pt x="0" y="29"/>
                      <a:pt x="0" y="0"/>
                    </a:cubicBezTo>
                    <a:cubicBezTo>
                      <a:pt x="40" y="0"/>
                      <a:pt x="79" y="0"/>
                      <a:pt x="118" y="0"/>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grpSp>
        <p:cxnSp>
          <p:nvCxnSpPr>
            <p:cNvPr id="91" name="Straight Connector 90"/>
            <p:cNvCxnSpPr/>
            <p:nvPr/>
          </p:nvCxnSpPr>
          <p:spPr>
            <a:xfrm>
              <a:off x="5221869" y="14554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8132770" y="3634290"/>
            <a:ext cx="3663346" cy="1264377"/>
            <a:chOff x="8295848" y="3706669"/>
            <a:chExt cx="3736804" cy="1289730"/>
          </a:xfrm>
        </p:grpSpPr>
        <p:cxnSp>
          <p:nvCxnSpPr>
            <p:cNvPr id="81" name="Straight Connector 80"/>
            <p:cNvCxnSpPr/>
            <p:nvPr/>
          </p:nvCxnSpPr>
          <p:spPr>
            <a:xfrm>
              <a:off x="9127698" y="38302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8295848" y="3706669"/>
              <a:ext cx="3736804" cy="1289730"/>
              <a:chOff x="8295848" y="3706669"/>
              <a:chExt cx="3736804" cy="1289730"/>
            </a:xfrm>
          </p:grpSpPr>
          <p:sp>
            <p:nvSpPr>
              <p:cNvPr id="70" name="TextBox 69"/>
              <p:cNvSpPr txBox="1"/>
              <p:nvPr/>
            </p:nvSpPr>
            <p:spPr>
              <a:xfrm>
                <a:off x="8300014" y="3706669"/>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Reliable</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Guaranteed message delivery Exactly-once semantics</a:t>
                </a:r>
              </a:p>
            </p:txBody>
          </p:sp>
          <p:pic>
            <p:nvPicPr>
              <p:cNvPr id="4" name="Picture 3"/>
              <p:cNvPicPr>
                <a:picLocks noChangeAspect="1"/>
              </p:cNvPicPr>
              <p:nvPr/>
            </p:nvPicPr>
            <p:blipFill>
              <a:blip r:embed="rId4">
                <a:clrChange>
                  <a:clrFrom>
                    <a:srgbClr val="F2F2F2"/>
                  </a:clrFrom>
                  <a:clrTo>
                    <a:srgbClr val="F2F2F2">
                      <a:alpha val="0"/>
                    </a:srgbClr>
                  </a:clrTo>
                </a:clrChange>
                <a:duotone>
                  <a:schemeClr val="accent1">
                    <a:shade val="45000"/>
                    <a:satMod val="135000"/>
                  </a:schemeClr>
                  <a:prstClr val="white"/>
                </a:duotone>
              </a:blip>
              <a:stretch>
                <a:fillRect/>
              </a:stretch>
            </p:blipFill>
            <p:spPr>
              <a:xfrm>
                <a:off x="8295848" y="3897270"/>
                <a:ext cx="778338" cy="812626"/>
              </a:xfrm>
              <a:prstGeom prst="rect">
                <a:avLst/>
              </a:prstGeom>
              <a:ln>
                <a:solidFill>
                  <a:srgbClr val="0070C0"/>
                </a:solidFill>
              </a:ln>
            </p:spPr>
          </p:pic>
        </p:grpSp>
      </p:grpSp>
      <p:grpSp>
        <p:nvGrpSpPr>
          <p:cNvPr id="15" name="Group 14"/>
          <p:cNvGrpSpPr/>
          <p:nvPr/>
        </p:nvGrpSpPr>
        <p:grpSpPr>
          <a:xfrm>
            <a:off x="455995" y="2182535"/>
            <a:ext cx="3659263" cy="1264377"/>
            <a:chOff x="465139" y="1293814"/>
            <a:chExt cx="3732638" cy="1289730"/>
          </a:xfrm>
        </p:grpSpPr>
        <p:sp>
          <p:nvSpPr>
            <p:cNvPr id="38" name="TextBox 37"/>
            <p:cNvSpPr txBox="1"/>
            <p:nvPr/>
          </p:nvSpPr>
          <p:spPr>
            <a:xfrm>
              <a:off x="465139" y="1293814"/>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Streaming data analysis</a:t>
              </a:r>
            </a:p>
          </p:txBody>
        </p:sp>
        <p:cxnSp>
          <p:nvCxnSpPr>
            <p:cNvPr id="12" name="Straight Connector 11"/>
            <p:cNvCxnSpPr/>
            <p:nvPr/>
          </p:nvCxnSpPr>
          <p:spPr>
            <a:xfrm>
              <a:off x="1316039" y="14554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26713" y="2849395"/>
            <a:ext cx="230527" cy="264267"/>
            <a:chOff x="3129153" y="6107430"/>
            <a:chExt cx="235149" cy="269566"/>
          </a:xfrm>
        </p:grpSpPr>
        <p:sp>
          <p:nvSpPr>
            <p:cNvPr id="45" name="Freeform 44"/>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 name="Oval 6"/>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51" name="Group 50"/>
          <p:cNvGrpSpPr/>
          <p:nvPr/>
        </p:nvGrpSpPr>
        <p:grpSpPr>
          <a:xfrm>
            <a:off x="509041" y="2481796"/>
            <a:ext cx="230527" cy="264267"/>
            <a:chOff x="3129153" y="6107430"/>
            <a:chExt cx="235149" cy="269566"/>
          </a:xfrm>
        </p:grpSpPr>
        <p:sp>
          <p:nvSpPr>
            <p:cNvPr id="52" name="Freeform 51"/>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3" name="Oval 52"/>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54" name="Group 53"/>
          <p:cNvGrpSpPr/>
          <p:nvPr/>
        </p:nvGrpSpPr>
        <p:grpSpPr>
          <a:xfrm>
            <a:off x="769046" y="2419317"/>
            <a:ext cx="230527" cy="264267"/>
            <a:chOff x="3129153" y="6107430"/>
            <a:chExt cx="235149" cy="269566"/>
          </a:xfrm>
        </p:grpSpPr>
        <p:sp>
          <p:nvSpPr>
            <p:cNvPr id="55" name="Freeform 54"/>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6" name="Oval 55"/>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57" name="Group 56"/>
          <p:cNvGrpSpPr/>
          <p:nvPr/>
        </p:nvGrpSpPr>
        <p:grpSpPr>
          <a:xfrm>
            <a:off x="941799" y="2568978"/>
            <a:ext cx="230527" cy="264267"/>
            <a:chOff x="3129153" y="6107430"/>
            <a:chExt cx="235149" cy="269566"/>
          </a:xfrm>
        </p:grpSpPr>
        <p:sp>
          <p:nvSpPr>
            <p:cNvPr id="58" name="Freeform 57"/>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9" name="Oval 58"/>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97249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Visual Studio tooling</a:t>
            </a:r>
          </a:p>
        </p:txBody>
      </p:sp>
      <p:sp>
        <p:nvSpPr>
          <p:cNvPr id="10" name="Text Placeholder 9">
            <a:extLst>
              <a:ext uri="{FF2B5EF4-FFF2-40B4-BE49-F238E27FC236}">
                <a16:creationId xmlns:a16="http://schemas.microsoft.com/office/drawing/2014/main" id="{F7350305-E6C5-42AA-891F-8AB933E4F3CF}"/>
              </a:ext>
            </a:extLst>
          </p:cNvPr>
          <p:cNvSpPr>
            <a:spLocks noGrp="1"/>
          </p:cNvSpPr>
          <p:nvPr>
            <p:ph type="body" sz="quarter" idx="11"/>
          </p:nvPr>
        </p:nvSpPr>
        <p:spPr>
          <a:xfrm>
            <a:off x="267684" y="1205150"/>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You can develop and deploy a Storm application without leaving Visual Studio</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329" y="1887038"/>
            <a:ext cx="3805735" cy="3829083"/>
          </a:xfrm>
          <a:prstGeom prst="rect">
            <a:avLst/>
          </a:prstGeom>
        </p:spPr>
      </p:pic>
      <p:sp>
        <p:nvSpPr>
          <p:cNvPr id="13" name="Rectangle 12"/>
          <p:cNvSpPr/>
          <p:nvPr/>
        </p:nvSpPr>
        <p:spPr bwMode="auto">
          <a:xfrm>
            <a:off x="7299049" y="1670276"/>
            <a:ext cx="4447645" cy="4685443"/>
          </a:xfrm>
          <a:prstGeom prst="rect">
            <a:avLst/>
          </a:prstGeom>
          <a:solidFill>
            <a:schemeClr val="bg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8A8E4D7F-720C-46D6-ACE0-415DAE17DF2D}"/>
              </a:ext>
            </a:extLst>
          </p:cNvPr>
          <p:cNvSpPr/>
          <p:nvPr/>
        </p:nvSpPr>
        <p:spPr>
          <a:xfrm>
            <a:off x="31174" y="2645907"/>
            <a:ext cx="7432078" cy="1977464"/>
          </a:xfrm>
          <a:prstGeom prst="rect">
            <a:avLst/>
          </a:prstGeom>
        </p:spPr>
        <p:txBody>
          <a:bodyPr wrap="square">
            <a:spAutoFit/>
          </a:bodyPr>
          <a:lstStyle/>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Create Storm projects from available template</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Submit a topology with C# bolts/spouts </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Submit Topologies containing Java spouts/bolts </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Monitor Topologies within VS</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Troubleshoot Topologies</a:t>
            </a:r>
          </a:p>
        </p:txBody>
      </p:sp>
    </p:spTree>
    <p:extLst>
      <p:ext uri="{BB962C8B-B14F-4D97-AF65-F5344CB8AC3E}">
        <p14:creationId xmlns:p14="http://schemas.microsoft.com/office/powerpoint/2010/main" val="202127579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Apache Storm ON HDInsight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Apache Storm on HDInsight can be a good option</a:t>
            </a:r>
          </a:p>
        </p:txBody>
      </p:sp>
      <p:graphicFrame>
        <p:nvGraphicFramePr>
          <p:cNvPr id="5" name="Table 4">
            <a:extLst>
              <a:ext uri="{FF2B5EF4-FFF2-40B4-BE49-F238E27FC236}">
                <a16:creationId xmlns:a16="http://schemas.microsoft.com/office/drawing/2014/main" id="{FD5F8130-6525-474D-AB5C-3E70CE278488}"/>
              </a:ext>
            </a:extLst>
          </p:cNvPr>
          <p:cNvGraphicFramePr>
            <a:graphicFrameLocks noGrp="1"/>
          </p:cNvGraphicFramePr>
          <p:nvPr>
            <p:extLst/>
          </p:nvPr>
        </p:nvGraphicFramePr>
        <p:xfrm>
          <a:off x="555998" y="1576169"/>
          <a:ext cx="11159751" cy="4923497"/>
        </p:xfrm>
        <a:graphic>
          <a:graphicData uri="http://schemas.openxmlformats.org/drawingml/2006/table">
            <a:tbl>
              <a:tblPr firstRow="1" bandRow="1">
                <a:tableStyleId>{5C22544A-7EE6-4342-B048-85BDC9FD1C3A}</a:tableStyleId>
              </a:tblPr>
              <a:tblGrid>
                <a:gridCol w="3301627">
                  <a:extLst>
                    <a:ext uri="{9D8B030D-6E8A-4147-A177-3AD203B41FA5}">
                      <a16:colId xmlns:a16="http://schemas.microsoft.com/office/drawing/2014/main" val="3272501966"/>
                    </a:ext>
                  </a:extLst>
                </a:gridCol>
                <a:gridCol w="7858124">
                  <a:extLst>
                    <a:ext uri="{9D8B030D-6E8A-4147-A177-3AD203B41FA5}">
                      <a16:colId xmlns:a16="http://schemas.microsoft.com/office/drawing/2014/main" val="2459301866"/>
                    </a:ext>
                  </a:extLst>
                </a:gridCol>
              </a:tblGrid>
              <a:tr h="330315">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55008">
                <a:tc>
                  <a:txBody>
                    <a:bodyPr/>
                    <a:lstStyle/>
                    <a:p>
                      <a:pPr marL="0" algn="l" defTabSz="914192" rtl="0" eaLnBrk="1" latinLnBrk="0" hangingPunct="1"/>
                      <a:r>
                        <a:rPr lang="en-US" sz="1600" kern="1200">
                          <a:solidFill>
                            <a:schemeClr val="dk1"/>
                          </a:solidFill>
                          <a:latin typeface="Segoe UI Semilight" panose="020B0402040204020203" pitchFamily="34" charset="0"/>
                          <a:ea typeface="+mn-ea"/>
                          <a:cs typeface="Segoe UI Semilight" panose="020B0402040204020203" pitchFamily="34" charset="0"/>
                        </a:rPr>
                        <a:t>An open-source solution</a:t>
                      </a:r>
                    </a:p>
                  </a:txBody>
                  <a:tcPr anchor="ctr"/>
                </a:tc>
                <a:tc>
                  <a:txBody>
                    <a:bodyPr/>
                    <a:lstStyle/>
                    <a:p>
                      <a:r>
                        <a:rPr lang="en-US" sz="1600">
                          <a:latin typeface="Segoe UI Semilight" panose="020B0402040204020203" pitchFamily="34" charset="0"/>
                          <a:cs typeface="Segoe UI Semilight" panose="020B0402040204020203" pitchFamily="34" charset="0"/>
                        </a:rPr>
                        <a:t>Apache Storm is open-source, licensed under Apache License 2.0</a:t>
                      </a:r>
                    </a:p>
                  </a:txBody>
                  <a:tcPr anchor="ctr"/>
                </a:tc>
                <a:extLst>
                  <a:ext uri="{0D108BD9-81ED-4DB2-BD59-A6C34878D82A}">
                    <a16:rowId xmlns:a16="http://schemas.microsoft.com/office/drawing/2014/main" val="1212888764"/>
                  </a:ext>
                </a:extLst>
              </a:tr>
              <a:tr h="754207">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latin typeface="Segoe UI Semilight" panose="020B0402040204020203" pitchFamily="34" charset="0"/>
                          <a:cs typeface="Segoe UI Semilight" panose="020B0402040204020203" pitchFamily="34" charset="0"/>
                        </a:rPr>
                        <a:t>A hybrid, multi-cloud solution with choice of deployment models</a:t>
                      </a:r>
                    </a:p>
                  </a:txBody>
                  <a:tcPr anchor="ctr"/>
                </a:tc>
                <a:tc>
                  <a:txBody>
                    <a:bodyPr/>
                    <a:lstStyle/>
                    <a:p>
                      <a:r>
                        <a:rPr lang="en-US" sz="1600">
                          <a:latin typeface="Segoe UI Semilight" panose="020B0402040204020203" pitchFamily="34" charset="0"/>
                          <a:cs typeface="Segoe UI Semilight" panose="020B0402040204020203" pitchFamily="34" charset="0"/>
                        </a:rPr>
                        <a:t>Apache Storm is available as a managed service on Azure, as an IaaS solution on Azure VMs, on-premises and as an IaaS solution on other public clouds.</a:t>
                      </a:r>
                    </a:p>
                  </a:txBody>
                  <a:tcPr anchor="ctr"/>
                </a:tc>
                <a:extLst>
                  <a:ext uri="{0D108BD9-81ED-4DB2-BD59-A6C34878D82A}">
                    <a16:rowId xmlns:a16="http://schemas.microsoft.com/office/drawing/2014/main" val="3773402847"/>
                  </a:ext>
                </a:extLst>
              </a:tr>
              <a:tr h="754207">
                <a:tc>
                  <a:txBody>
                    <a:bodyPr/>
                    <a:lstStyle/>
                    <a:p>
                      <a:r>
                        <a:rPr lang="en-US" sz="1600">
                          <a:latin typeface="Segoe UI Semilight" panose="020B0402040204020203" pitchFamily="34" charset="0"/>
                          <a:cs typeface="Segoe UI Semilight" panose="020B0402040204020203" pitchFamily="34" charset="0"/>
                        </a:rPr>
                        <a:t>A highly scalable solution</a:t>
                      </a:r>
                    </a:p>
                  </a:txBody>
                  <a:tcPr anchor="ctr"/>
                </a:tc>
                <a:tc>
                  <a:txBody>
                    <a:bodyPr/>
                    <a:lstStyle/>
                    <a:p>
                      <a:r>
                        <a:rPr lang="en-US" sz="1600">
                          <a:latin typeface="Segoe UI Semilight" panose="020B0402040204020203" pitchFamily="34" charset="0"/>
                          <a:cs typeface="Segoe UI Semilight" panose="020B0402040204020203" pitchFamily="34" charset="0"/>
                        </a:rPr>
                        <a:t>Storm architecture uses parallelism across clusters to scale. </a:t>
                      </a:r>
                      <a:r>
                        <a:rPr lang="en-US" sz="1600">
                          <a:latin typeface="Segoe UI Semilight" panose="020B0402040204020203" pitchFamily="34" charset="0"/>
                          <a:cs typeface="Segoe UI Semilight" panose="020B0402040204020203" pitchFamily="34" charset="0"/>
                          <a:hlinkClick r:id="rId3"/>
                        </a:rPr>
                        <a:t>Powered by Apache Storm </a:t>
                      </a:r>
                      <a:r>
                        <a:rPr lang="en-US" sz="1600">
                          <a:latin typeface="Segoe UI Semilight" panose="020B0402040204020203" pitchFamily="34" charset="0"/>
                          <a:cs typeface="Segoe UI Semilight" panose="020B0402040204020203" pitchFamily="34" charset="0"/>
                        </a:rPr>
                        <a:t>list some of the companies using Storm at large scale. Apache Storm processes many </a:t>
                      </a:r>
                      <a:r>
                        <a:rPr lang="en-US" sz="1600" i="1">
                          <a:latin typeface="Segoe UI Semilight" panose="020B0402040204020203" pitchFamily="34" charset="0"/>
                          <a:cs typeface="Segoe UI Semilight" panose="020B0402040204020203" pitchFamily="34" charset="0"/>
                        </a:rPr>
                        <a:t>billions of messages per day </a:t>
                      </a:r>
                      <a:r>
                        <a:rPr lang="en-US" sz="1600">
                          <a:latin typeface="Segoe UI Semilight" panose="020B0402040204020203" pitchFamily="34" charset="0"/>
                          <a:cs typeface="Segoe UI Semilight" panose="020B0402040204020203" pitchFamily="34" charset="0"/>
                        </a:rPr>
                        <a:t>for some of the customers.</a:t>
                      </a:r>
                    </a:p>
                  </a:txBody>
                  <a:tcPr anchor="ctr"/>
                </a:tc>
                <a:extLst>
                  <a:ext uri="{0D108BD9-81ED-4DB2-BD59-A6C34878D82A}">
                    <a16:rowId xmlns:a16="http://schemas.microsoft.com/office/drawing/2014/main" val="3622420946"/>
                  </a:ext>
                </a:extLst>
              </a:tr>
              <a:tr h="632724">
                <a:tc>
                  <a:txBody>
                    <a:bodyPr/>
                    <a:lstStyle/>
                    <a:p>
                      <a:r>
                        <a:rPr lang="en-US" sz="1600">
                          <a:latin typeface="Segoe UI Semilight" panose="020B0402040204020203" pitchFamily="34" charset="0"/>
                          <a:cs typeface="Segoe UI Semilight" panose="020B0402040204020203" pitchFamily="34" charset="0"/>
                        </a:rPr>
                        <a:t>Integration with Apache Kafka</a:t>
                      </a:r>
                    </a:p>
                  </a:txBody>
                  <a:tcPr anchor="ctr"/>
                </a:tc>
                <a:tc>
                  <a:txBody>
                    <a:bodyPr/>
                    <a:lstStyle/>
                    <a:p>
                      <a:r>
                        <a:rPr lang="en-US" sz="1600">
                          <a:latin typeface="Segoe UI Semilight" panose="020B0402040204020203" pitchFamily="34" charset="0"/>
                          <a:cs typeface="Segoe UI Semilight" panose="020B0402040204020203" pitchFamily="34" charset="0"/>
                        </a:rPr>
                        <a:t>“Apache Kafka + Apache Storm” is a popular combination. There is an </a:t>
                      </a:r>
                      <a:r>
                        <a:rPr lang="en-US" sz="1600">
                          <a:latin typeface="Segoe UI Semilight" panose="020B0402040204020203" pitchFamily="34" charset="0"/>
                          <a:cs typeface="Segoe UI Semilight" panose="020B0402040204020203" pitchFamily="34" charset="0"/>
                          <a:hlinkClick r:id="rId4"/>
                        </a:rPr>
                        <a:t>Kafka Spout </a:t>
                      </a:r>
                      <a:r>
                        <a:rPr lang="en-US" sz="1600">
                          <a:latin typeface="Segoe UI Semilight" panose="020B0402040204020203" pitchFamily="34" charset="0"/>
                          <a:cs typeface="Segoe UI Semilight" panose="020B0402040204020203" pitchFamily="34" charset="0"/>
                        </a:rPr>
                        <a:t>that makes it easy to consume Kafka data in Apache Storm.</a:t>
                      </a:r>
                    </a:p>
                  </a:txBody>
                  <a:tcPr anchor="ctr"/>
                </a:tc>
                <a:extLst>
                  <a:ext uri="{0D108BD9-81ED-4DB2-BD59-A6C34878D82A}">
                    <a16:rowId xmlns:a16="http://schemas.microsoft.com/office/drawing/2014/main" val="3784778137"/>
                  </a:ext>
                </a:extLst>
              </a:tr>
              <a:tr h="632724">
                <a:tc>
                  <a:txBody>
                    <a:bodyPr/>
                    <a:lstStyle/>
                    <a:p>
                      <a:r>
                        <a:rPr lang="en-US" sz="1600">
                          <a:latin typeface="Segoe UI Semilight" panose="020B0402040204020203" pitchFamily="34" charset="0"/>
                          <a:cs typeface="Segoe UI Semilight" panose="020B0402040204020203" pitchFamily="34" charset="0"/>
                        </a:rPr>
                        <a:t>Extensibility</a:t>
                      </a:r>
                    </a:p>
                  </a:txBody>
                  <a:tcPr anchor="ctr"/>
                </a:tc>
                <a:tc>
                  <a:txBody>
                    <a:bodyPr/>
                    <a:lstStyle/>
                    <a:p>
                      <a:r>
                        <a:rPr lang="en-US" sz="1600">
                          <a:latin typeface="Segoe UI Semilight" panose="020B0402040204020203" pitchFamily="34" charset="0"/>
                          <a:cs typeface="Segoe UI Semilight" panose="020B0402040204020203" pitchFamily="34" charset="0"/>
                        </a:rPr>
                        <a:t>Apache Storm has no restrictions on the code that runs in Spouts and Bolts. So, it is easily extensible.</a:t>
                      </a:r>
                    </a:p>
                  </a:txBody>
                  <a:tcPr anchor="ctr"/>
                </a:tc>
                <a:extLst>
                  <a:ext uri="{0D108BD9-81ED-4DB2-BD59-A6C34878D82A}">
                    <a16:rowId xmlns:a16="http://schemas.microsoft.com/office/drawing/2014/main" val="1932757016"/>
                  </a:ext>
                </a:extLst>
              </a:tr>
              <a:tr h="632724">
                <a:tc>
                  <a:txBody>
                    <a:bodyPr/>
                    <a:lstStyle/>
                    <a:p>
                      <a:r>
                        <a:rPr lang="en-US" sz="1600">
                          <a:latin typeface="Segoe UI Semilight" panose="020B0402040204020203" pitchFamily="34" charset="0"/>
                          <a:cs typeface="Segoe UI Semilight" panose="020B0402040204020203" pitchFamily="34" charset="0"/>
                        </a:rPr>
                        <a:t>Windowing Support</a:t>
                      </a:r>
                    </a:p>
                  </a:txBody>
                  <a:tcPr anchor="ctr"/>
                </a:tc>
                <a:tc>
                  <a:txBody>
                    <a:bodyPr/>
                    <a:lstStyle/>
                    <a:p>
                      <a:r>
                        <a:rPr lang="en-US" sz="1600">
                          <a:latin typeface="Segoe UI Semilight" panose="020B0402040204020203" pitchFamily="34" charset="0"/>
                          <a:cs typeface="Segoe UI Semilight" panose="020B0402040204020203" pitchFamily="34" charset="0"/>
                        </a:rPr>
                        <a:t>While, Apache Storm itself has no support for windowing, the higher-level framework </a:t>
                      </a:r>
                      <a:r>
                        <a:rPr lang="en-US" sz="1600">
                          <a:latin typeface="Segoe UI Semilight" panose="020B0402040204020203" pitchFamily="34" charset="0"/>
                          <a:cs typeface="Segoe UI Semilight" panose="020B0402040204020203" pitchFamily="34" charset="0"/>
                          <a:hlinkClick r:id="rId5"/>
                        </a:rPr>
                        <a:t>Apache Trident </a:t>
                      </a:r>
                      <a:r>
                        <a:rPr lang="en-US" sz="1600">
                          <a:latin typeface="Segoe UI Semilight" panose="020B0402040204020203" pitchFamily="34" charset="0"/>
                          <a:cs typeface="Segoe UI Semilight" panose="020B0402040204020203" pitchFamily="34" charset="0"/>
                        </a:rPr>
                        <a:t>does. </a:t>
                      </a:r>
                    </a:p>
                  </a:txBody>
                  <a:tcPr anchor="ctr"/>
                </a:tc>
                <a:extLst>
                  <a:ext uri="{0D108BD9-81ED-4DB2-BD59-A6C34878D82A}">
                    <a16:rowId xmlns:a16="http://schemas.microsoft.com/office/drawing/2014/main" val="3366989912"/>
                  </a:ext>
                </a:extLst>
              </a:tr>
              <a:tr h="632724">
                <a:tc>
                  <a:txBody>
                    <a:bodyPr/>
                    <a:lstStyle/>
                    <a:p>
                      <a:r>
                        <a:rPr lang="en-US" sz="1600">
                          <a:latin typeface="Segoe UI Semilight" panose="020B0402040204020203" pitchFamily="34" charset="0"/>
                          <a:cs typeface="Segoe UI Semilight" panose="020B0402040204020203" pitchFamily="34" charset="0"/>
                        </a:rPr>
                        <a:t>Integration with Visual Studio </a:t>
                      </a:r>
                    </a:p>
                  </a:txBody>
                  <a:tcPr anchor="ctr"/>
                </a:tc>
                <a:tc>
                  <a:txBody>
                    <a:bodyPr/>
                    <a:lstStyle/>
                    <a:p>
                      <a:r>
                        <a:rPr lang="en-US" sz="1600" dirty="0">
                          <a:latin typeface="Segoe UI Semilight" panose="020B0402040204020203" pitchFamily="34" charset="0"/>
                          <a:cs typeface="Segoe UI Semilight" panose="020B0402040204020203" pitchFamily="34" charset="0"/>
                        </a:rPr>
                        <a:t>Apache Storm on HDInsight </a:t>
                      </a:r>
                      <a:r>
                        <a:rPr lang="en-US" sz="1600" dirty="0">
                          <a:latin typeface="Segoe UI Semilight" panose="020B0402040204020203" pitchFamily="34" charset="0"/>
                          <a:cs typeface="Segoe UI Semilight" panose="020B0402040204020203" pitchFamily="34" charset="0"/>
                          <a:hlinkClick r:id="rId6"/>
                        </a:rPr>
                        <a:t>integrates with Visual Studio </a:t>
                      </a:r>
                      <a:r>
                        <a:rPr lang="en-US" sz="1600" dirty="0">
                          <a:latin typeface="Segoe UI Semilight" panose="020B0402040204020203" pitchFamily="34" charset="0"/>
                          <a:cs typeface="Segoe UI Semilight" panose="020B0402040204020203" pitchFamily="34" charset="0"/>
                        </a:rPr>
                        <a:t>so that you can develop and deploy a Storm application without leaving Visual Studio.</a:t>
                      </a:r>
                    </a:p>
                  </a:txBody>
                  <a:tcPr anchor="ctr"/>
                </a:tc>
                <a:extLst>
                  <a:ext uri="{0D108BD9-81ED-4DB2-BD59-A6C34878D82A}">
                    <a16:rowId xmlns:a16="http://schemas.microsoft.com/office/drawing/2014/main" val="1069741416"/>
                  </a:ext>
                </a:extLst>
              </a:tr>
            </a:tbl>
          </a:graphicData>
        </a:graphic>
      </p:graphicFrame>
    </p:spTree>
    <p:extLst>
      <p:ext uri="{BB962C8B-B14F-4D97-AF65-F5344CB8AC3E}">
        <p14:creationId xmlns:p14="http://schemas.microsoft.com/office/powerpoint/2010/main" val="375550634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Data Processing</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3287631" cy="144655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Databricks</a:t>
            </a:r>
          </a:p>
          <a:p>
            <a:pPr marL="342900" indent="-342900">
              <a:lnSpc>
                <a:spcPct val="90000"/>
              </a:lnSpc>
              <a:spcAft>
                <a:spcPts val="600"/>
              </a:spcAft>
              <a:buFont typeface="Arial" panose="020B0604020202020204" pitchFamily="34" charset="0"/>
              <a:buChar char="•"/>
            </a:pPr>
            <a:r>
              <a:rPr lang="en-US" sz="2400" dirty="0">
                <a:solidFill>
                  <a:srgbClr val="0070C0"/>
                </a:solidFill>
              </a:rPr>
              <a:t>Azure HDInsight</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 Factory</a:t>
            </a:r>
          </a:p>
        </p:txBody>
      </p:sp>
      <p:sp>
        <p:nvSpPr>
          <p:cNvPr id="13" name="Rectangle: Rounded Corners 498">
            <a:extLst>
              <a:ext uri="{FF2B5EF4-FFF2-40B4-BE49-F238E27FC236}">
                <a16:creationId xmlns:a16="http://schemas.microsoft.com/office/drawing/2014/main" id="{86012EF5-F7D5-4FC4-ABC5-378FA761061A}"/>
              </a:ext>
            </a:extLst>
          </p:cNvPr>
          <p:cNvSpPr/>
          <p:nvPr/>
        </p:nvSpPr>
        <p:spPr bwMode="auto">
          <a:xfrm>
            <a:off x="4690108" y="854424"/>
            <a:ext cx="1377450" cy="2574576"/>
          </a:xfrm>
          <a:custGeom>
            <a:avLst/>
            <a:gdLst>
              <a:gd name="connsiteX0" fmla="*/ 0 w 1377450"/>
              <a:gd name="connsiteY0" fmla="*/ 129838 h 2565992"/>
              <a:gd name="connsiteX1" fmla="*/ 129838 w 1377450"/>
              <a:gd name="connsiteY1" fmla="*/ 0 h 2565992"/>
              <a:gd name="connsiteX2" fmla="*/ 1247612 w 1377450"/>
              <a:gd name="connsiteY2" fmla="*/ 0 h 2565992"/>
              <a:gd name="connsiteX3" fmla="*/ 1377450 w 1377450"/>
              <a:gd name="connsiteY3" fmla="*/ 129838 h 2565992"/>
              <a:gd name="connsiteX4" fmla="*/ 1377450 w 1377450"/>
              <a:gd name="connsiteY4" fmla="*/ 2436154 h 2565992"/>
              <a:gd name="connsiteX5" fmla="*/ 1247612 w 1377450"/>
              <a:gd name="connsiteY5" fmla="*/ 2565992 h 2565992"/>
              <a:gd name="connsiteX6" fmla="*/ 129838 w 1377450"/>
              <a:gd name="connsiteY6" fmla="*/ 2565992 h 2565992"/>
              <a:gd name="connsiteX7" fmla="*/ 0 w 1377450"/>
              <a:gd name="connsiteY7" fmla="*/ 2436154 h 2565992"/>
              <a:gd name="connsiteX8" fmla="*/ 0 w 1377450"/>
              <a:gd name="connsiteY8" fmla="*/ 129838 h 2565992"/>
              <a:gd name="connsiteX0" fmla="*/ 0 w 1377450"/>
              <a:gd name="connsiteY0" fmla="*/ 138422 h 2574576"/>
              <a:gd name="connsiteX1" fmla="*/ 129838 w 1377450"/>
              <a:gd name="connsiteY1" fmla="*/ 8584 h 2574576"/>
              <a:gd name="connsiteX2" fmla="*/ 1074470 w 1377450"/>
              <a:gd name="connsiteY2" fmla="*/ 0 h 2574576"/>
              <a:gd name="connsiteX3" fmla="*/ 1247612 w 1377450"/>
              <a:gd name="connsiteY3" fmla="*/ 8584 h 2574576"/>
              <a:gd name="connsiteX4" fmla="*/ 1377450 w 1377450"/>
              <a:gd name="connsiteY4" fmla="*/ 138422 h 2574576"/>
              <a:gd name="connsiteX5" fmla="*/ 1377450 w 1377450"/>
              <a:gd name="connsiteY5" fmla="*/ 2444738 h 2574576"/>
              <a:gd name="connsiteX6" fmla="*/ 1247612 w 1377450"/>
              <a:gd name="connsiteY6" fmla="*/ 2574576 h 2574576"/>
              <a:gd name="connsiteX7" fmla="*/ 129838 w 1377450"/>
              <a:gd name="connsiteY7" fmla="*/ 2574576 h 2574576"/>
              <a:gd name="connsiteX8" fmla="*/ 0 w 1377450"/>
              <a:gd name="connsiteY8" fmla="*/ 2444738 h 2574576"/>
              <a:gd name="connsiteX9" fmla="*/ 0 w 1377450"/>
              <a:gd name="connsiteY9" fmla="*/ 138422 h 257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450" h="2574576">
                <a:moveTo>
                  <a:pt x="0" y="138422"/>
                </a:moveTo>
                <a:cubicBezTo>
                  <a:pt x="0" y="66714"/>
                  <a:pt x="58130" y="8584"/>
                  <a:pt x="129838" y="8584"/>
                </a:cubicBezTo>
                <a:lnTo>
                  <a:pt x="1074470" y="0"/>
                </a:lnTo>
                <a:lnTo>
                  <a:pt x="1247612" y="8584"/>
                </a:lnTo>
                <a:cubicBezTo>
                  <a:pt x="1319320" y="8584"/>
                  <a:pt x="1377450" y="66714"/>
                  <a:pt x="1377450" y="138422"/>
                </a:cubicBezTo>
                <a:lnTo>
                  <a:pt x="1377450" y="2444738"/>
                </a:lnTo>
                <a:cubicBezTo>
                  <a:pt x="1377450" y="2516446"/>
                  <a:pt x="1319320" y="2574576"/>
                  <a:pt x="1247612" y="2574576"/>
                </a:cubicBezTo>
                <a:lnTo>
                  <a:pt x="129838" y="2574576"/>
                </a:lnTo>
                <a:cubicBezTo>
                  <a:pt x="58130" y="2574576"/>
                  <a:pt x="0" y="2516446"/>
                  <a:pt x="0" y="2444738"/>
                </a:cubicBezTo>
                <a:lnTo>
                  <a:pt x="0" y="138422"/>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16" name="Group 15">
            <a:extLst>
              <a:ext uri="{FF2B5EF4-FFF2-40B4-BE49-F238E27FC236}">
                <a16:creationId xmlns:a16="http://schemas.microsoft.com/office/drawing/2014/main" id="{1DDCD6D5-BB36-438C-8DFE-96B237BCC813}"/>
              </a:ext>
            </a:extLst>
          </p:cNvPr>
          <p:cNvGrpSpPr/>
          <p:nvPr/>
        </p:nvGrpSpPr>
        <p:grpSpPr>
          <a:xfrm>
            <a:off x="5047475" y="1656586"/>
            <a:ext cx="504826" cy="381083"/>
            <a:chOff x="7996238" y="2078038"/>
            <a:chExt cx="731838" cy="552450"/>
          </a:xfrm>
          <a:solidFill>
            <a:srgbClr val="0078D7"/>
          </a:solidFill>
        </p:grpSpPr>
        <p:sp>
          <p:nvSpPr>
            <p:cNvPr id="17" name="Freeform 5">
              <a:extLst>
                <a:ext uri="{FF2B5EF4-FFF2-40B4-BE49-F238E27FC236}">
                  <a16:creationId xmlns:a16="http://schemas.microsoft.com/office/drawing/2014/main" id="{89975195-B6FC-4D68-BB44-0390121FED11}"/>
                </a:ext>
              </a:extLst>
            </p:cNvPr>
            <p:cNvSpPr>
              <a:spLocks noEditPoints="1"/>
            </p:cNvSpPr>
            <p:nvPr/>
          </p:nvSpPr>
          <p:spPr bwMode="auto">
            <a:xfrm>
              <a:off x="8021638" y="2090738"/>
              <a:ext cx="706438" cy="539750"/>
            </a:xfrm>
            <a:custGeom>
              <a:avLst/>
              <a:gdLst>
                <a:gd name="T0" fmla="*/ 384 w 1064"/>
                <a:gd name="T1" fmla="*/ 666 h 813"/>
                <a:gd name="T2" fmla="*/ 317 w 1064"/>
                <a:gd name="T3" fmla="*/ 719 h 813"/>
                <a:gd name="T4" fmla="*/ 157 w 1064"/>
                <a:gd name="T5" fmla="*/ 776 h 813"/>
                <a:gd name="T6" fmla="*/ 22 w 1064"/>
                <a:gd name="T7" fmla="*/ 605 h 813"/>
                <a:gd name="T8" fmla="*/ 81 w 1064"/>
                <a:gd name="T9" fmla="*/ 501 h 813"/>
                <a:gd name="T10" fmla="*/ 21 w 1064"/>
                <a:gd name="T11" fmla="*/ 360 h 813"/>
                <a:gd name="T12" fmla="*/ 94 w 1064"/>
                <a:gd name="T13" fmla="*/ 242 h 813"/>
                <a:gd name="T14" fmla="*/ 98 w 1064"/>
                <a:gd name="T15" fmla="*/ 317 h 813"/>
                <a:gd name="T16" fmla="*/ 68 w 1064"/>
                <a:gd name="T17" fmla="*/ 347 h 813"/>
                <a:gd name="T18" fmla="*/ 154 w 1064"/>
                <a:gd name="T19" fmla="*/ 252 h 813"/>
                <a:gd name="T20" fmla="*/ 443 w 1064"/>
                <a:gd name="T21" fmla="*/ 110 h 813"/>
                <a:gd name="T22" fmla="*/ 705 w 1064"/>
                <a:gd name="T23" fmla="*/ 8 h 813"/>
                <a:gd name="T24" fmla="*/ 917 w 1064"/>
                <a:gd name="T25" fmla="*/ 176 h 813"/>
                <a:gd name="T26" fmla="*/ 1036 w 1064"/>
                <a:gd name="T27" fmla="*/ 157 h 813"/>
                <a:gd name="T28" fmla="*/ 867 w 1064"/>
                <a:gd name="T29" fmla="*/ 512 h 813"/>
                <a:gd name="T30" fmla="*/ 709 w 1064"/>
                <a:gd name="T31" fmla="*/ 568 h 813"/>
                <a:gd name="T32" fmla="*/ 677 w 1064"/>
                <a:gd name="T33" fmla="*/ 544 h 813"/>
                <a:gd name="T34" fmla="*/ 604 w 1064"/>
                <a:gd name="T35" fmla="*/ 743 h 813"/>
                <a:gd name="T36" fmla="*/ 493 w 1064"/>
                <a:gd name="T37" fmla="*/ 807 h 813"/>
                <a:gd name="T38" fmla="*/ 894 w 1064"/>
                <a:gd name="T39" fmla="*/ 186 h 813"/>
                <a:gd name="T40" fmla="*/ 810 w 1064"/>
                <a:gd name="T41" fmla="*/ 105 h 813"/>
                <a:gd name="T42" fmla="*/ 522 w 1064"/>
                <a:gd name="T43" fmla="*/ 67 h 813"/>
                <a:gd name="T44" fmla="*/ 467 w 1064"/>
                <a:gd name="T45" fmla="*/ 127 h 813"/>
                <a:gd name="T46" fmla="*/ 268 w 1064"/>
                <a:gd name="T47" fmla="*/ 332 h 813"/>
                <a:gd name="T48" fmla="*/ 362 w 1064"/>
                <a:gd name="T49" fmla="*/ 362 h 813"/>
                <a:gd name="T50" fmla="*/ 339 w 1064"/>
                <a:gd name="T51" fmla="*/ 518 h 813"/>
                <a:gd name="T52" fmla="*/ 510 w 1064"/>
                <a:gd name="T53" fmla="*/ 472 h 813"/>
                <a:gd name="T54" fmla="*/ 526 w 1064"/>
                <a:gd name="T55" fmla="*/ 261 h 813"/>
                <a:gd name="T56" fmla="*/ 546 w 1064"/>
                <a:gd name="T57" fmla="*/ 477 h 813"/>
                <a:gd name="T58" fmla="*/ 410 w 1064"/>
                <a:gd name="T59" fmla="*/ 539 h 813"/>
                <a:gd name="T60" fmla="*/ 284 w 1064"/>
                <a:gd name="T61" fmla="*/ 480 h 813"/>
                <a:gd name="T62" fmla="*/ 253 w 1064"/>
                <a:gd name="T63" fmla="*/ 314 h 813"/>
                <a:gd name="T64" fmla="*/ 334 w 1064"/>
                <a:gd name="T65" fmla="*/ 197 h 813"/>
                <a:gd name="T66" fmla="*/ 155 w 1064"/>
                <a:gd name="T67" fmla="*/ 620 h 813"/>
                <a:gd name="T68" fmla="*/ 170 w 1064"/>
                <a:gd name="T69" fmla="*/ 756 h 813"/>
                <a:gd name="T70" fmla="*/ 287 w 1064"/>
                <a:gd name="T71" fmla="*/ 727 h 813"/>
                <a:gd name="T72" fmla="*/ 321 w 1064"/>
                <a:gd name="T73" fmla="*/ 621 h 813"/>
                <a:gd name="T74" fmla="*/ 448 w 1064"/>
                <a:gd name="T75" fmla="*/ 625 h 813"/>
                <a:gd name="T76" fmla="*/ 459 w 1064"/>
                <a:gd name="T77" fmla="*/ 669 h 813"/>
                <a:gd name="T78" fmla="*/ 397 w 1064"/>
                <a:gd name="T79" fmla="*/ 709 h 813"/>
                <a:gd name="T80" fmla="*/ 549 w 1064"/>
                <a:gd name="T81" fmla="*/ 723 h 813"/>
                <a:gd name="T82" fmla="*/ 634 w 1064"/>
                <a:gd name="T83" fmla="*/ 509 h 813"/>
                <a:gd name="T84" fmla="*/ 719 w 1064"/>
                <a:gd name="T85" fmla="*/ 545 h 813"/>
                <a:gd name="T86" fmla="*/ 821 w 1064"/>
                <a:gd name="T87" fmla="*/ 501 h 813"/>
                <a:gd name="T88" fmla="*/ 734 w 1064"/>
                <a:gd name="T89" fmla="*/ 520 h 813"/>
                <a:gd name="T90" fmla="*/ 858 w 1064"/>
                <a:gd name="T91" fmla="*/ 487 h 813"/>
                <a:gd name="T92" fmla="*/ 1012 w 1064"/>
                <a:gd name="T93" fmla="*/ 158 h 813"/>
                <a:gd name="T94" fmla="*/ 914 w 1064"/>
                <a:gd name="T95" fmla="*/ 231 h 813"/>
                <a:gd name="T96" fmla="*/ 894 w 1064"/>
                <a:gd name="T97" fmla="*/ 334 h 813"/>
                <a:gd name="T98" fmla="*/ 877 w 1064"/>
                <a:gd name="T99" fmla="*/ 267 h 813"/>
                <a:gd name="T100" fmla="*/ 860 w 1064"/>
                <a:gd name="T101" fmla="*/ 259 h 813"/>
                <a:gd name="T102" fmla="*/ 895 w 1064"/>
                <a:gd name="T103" fmla="*/ 239 h 813"/>
                <a:gd name="T104" fmla="*/ 865 w 1064"/>
                <a:gd name="T105" fmla="*/ 213 h 813"/>
                <a:gd name="T106" fmla="*/ 847 w 1064"/>
                <a:gd name="T107" fmla="*/ 224 h 813"/>
                <a:gd name="T108" fmla="*/ 95 w 1064"/>
                <a:gd name="T109" fmla="*/ 534 h 813"/>
                <a:gd name="T110" fmla="*/ 105 w 1064"/>
                <a:gd name="T111" fmla="*/ 675 h 813"/>
                <a:gd name="T112" fmla="*/ 95 w 1064"/>
                <a:gd name="T113" fmla="*/ 534 h 813"/>
                <a:gd name="T114" fmla="*/ 588 w 1064"/>
                <a:gd name="T115" fmla="*/ 712 h 813"/>
                <a:gd name="T116" fmla="*/ 688 w 1064"/>
                <a:gd name="T117" fmla="*/ 693 h 813"/>
                <a:gd name="T118" fmla="*/ 68 w 1064"/>
                <a:gd name="T119" fmla="*/ 271 h 813"/>
                <a:gd name="T120" fmla="*/ 43 w 1064"/>
                <a:gd name="T121" fmla="*/ 369 h 813"/>
                <a:gd name="T122" fmla="*/ 70 w 1064"/>
                <a:gd name="T123" fmla="*/ 366 h 813"/>
                <a:gd name="T124" fmla="*/ 62 w 1064"/>
                <a:gd name="T125" fmla="*/ 318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4" h="813">
                  <a:moveTo>
                    <a:pt x="439" y="806"/>
                  </a:moveTo>
                  <a:cubicBezTo>
                    <a:pt x="407" y="787"/>
                    <a:pt x="389" y="757"/>
                    <a:pt x="375" y="723"/>
                  </a:cubicBezTo>
                  <a:cubicBezTo>
                    <a:pt x="368" y="704"/>
                    <a:pt x="362" y="684"/>
                    <a:pt x="384" y="666"/>
                  </a:cubicBezTo>
                  <a:cubicBezTo>
                    <a:pt x="368" y="665"/>
                    <a:pt x="355" y="664"/>
                    <a:pt x="342" y="664"/>
                  </a:cubicBezTo>
                  <a:cubicBezTo>
                    <a:pt x="334" y="664"/>
                    <a:pt x="330" y="667"/>
                    <a:pt x="331" y="674"/>
                  </a:cubicBezTo>
                  <a:cubicBezTo>
                    <a:pt x="334" y="692"/>
                    <a:pt x="326" y="706"/>
                    <a:pt x="317" y="719"/>
                  </a:cubicBezTo>
                  <a:cubicBezTo>
                    <a:pt x="309" y="730"/>
                    <a:pt x="307" y="742"/>
                    <a:pt x="306" y="754"/>
                  </a:cubicBezTo>
                  <a:cubicBezTo>
                    <a:pt x="304" y="790"/>
                    <a:pt x="289" y="802"/>
                    <a:pt x="253" y="800"/>
                  </a:cubicBezTo>
                  <a:cubicBezTo>
                    <a:pt x="219" y="798"/>
                    <a:pt x="188" y="787"/>
                    <a:pt x="157" y="776"/>
                  </a:cubicBezTo>
                  <a:cubicBezTo>
                    <a:pt x="128" y="765"/>
                    <a:pt x="119" y="748"/>
                    <a:pt x="132" y="720"/>
                  </a:cubicBezTo>
                  <a:cubicBezTo>
                    <a:pt x="137" y="708"/>
                    <a:pt x="135" y="705"/>
                    <a:pt x="122" y="702"/>
                  </a:cubicBezTo>
                  <a:cubicBezTo>
                    <a:pt x="73" y="694"/>
                    <a:pt x="33" y="654"/>
                    <a:pt x="22" y="605"/>
                  </a:cubicBezTo>
                  <a:cubicBezTo>
                    <a:pt x="20" y="593"/>
                    <a:pt x="21" y="585"/>
                    <a:pt x="31" y="578"/>
                  </a:cubicBezTo>
                  <a:cubicBezTo>
                    <a:pt x="47" y="567"/>
                    <a:pt x="61" y="551"/>
                    <a:pt x="72" y="535"/>
                  </a:cubicBezTo>
                  <a:cubicBezTo>
                    <a:pt x="77" y="524"/>
                    <a:pt x="83" y="514"/>
                    <a:pt x="81" y="501"/>
                  </a:cubicBezTo>
                  <a:cubicBezTo>
                    <a:pt x="76" y="473"/>
                    <a:pt x="74" y="445"/>
                    <a:pt x="77" y="416"/>
                  </a:cubicBezTo>
                  <a:cubicBezTo>
                    <a:pt x="77" y="409"/>
                    <a:pt x="77" y="404"/>
                    <a:pt x="67" y="403"/>
                  </a:cubicBezTo>
                  <a:cubicBezTo>
                    <a:pt x="40" y="401"/>
                    <a:pt x="27" y="384"/>
                    <a:pt x="21" y="360"/>
                  </a:cubicBezTo>
                  <a:cubicBezTo>
                    <a:pt x="20" y="351"/>
                    <a:pt x="0" y="331"/>
                    <a:pt x="13" y="301"/>
                  </a:cubicBezTo>
                  <a:cubicBezTo>
                    <a:pt x="27" y="271"/>
                    <a:pt x="53" y="255"/>
                    <a:pt x="82" y="243"/>
                  </a:cubicBezTo>
                  <a:cubicBezTo>
                    <a:pt x="86" y="242"/>
                    <a:pt x="90" y="239"/>
                    <a:pt x="94" y="242"/>
                  </a:cubicBezTo>
                  <a:cubicBezTo>
                    <a:pt x="98" y="246"/>
                    <a:pt x="94" y="251"/>
                    <a:pt x="93" y="254"/>
                  </a:cubicBezTo>
                  <a:cubicBezTo>
                    <a:pt x="88" y="263"/>
                    <a:pt x="90" y="271"/>
                    <a:pt x="94" y="280"/>
                  </a:cubicBezTo>
                  <a:cubicBezTo>
                    <a:pt x="101" y="291"/>
                    <a:pt x="101" y="305"/>
                    <a:pt x="98" y="317"/>
                  </a:cubicBezTo>
                  <a:cubicBezTo>
                    <a:pt x="96" y="323"/>
                    <a:pt x="94" y="326"/>
                    <a:pt x="88" y="321"/>
                  </a:cubicBezTo>
                  <a:cubicBezTo>
                    <a:pt x="85" y="318"/>
                    <a:pt x="84" y="313"/>
                    <a:pt x="78" y="315"/>
                  </a:cubicBezTo>
                  <a:cubicBezTo>
                    <a:pt x="79" y="326"/>
                    <a:pt x="73" y="337"/>
                    <a:pt x="68" y="347"/>
                  </a:cubicBezTo>
                  <a:cubicBezTo>
                    <a:pt x="71" y="350"/>
                    <a:pt x="74" y="350"/>
                    <a:pt x="77" y="349"/>
                  </a:cubicBezTo>
                  <a:cubicBezTo>
                    <a:pt x="94" y="342"/>
                    <a:pt x="105" y="326"/>
                    <a:pt x="113" y="310"/>
                  </a:cubicBezTo>
                  <a:cubicBezTo>
                    <a:pt x="124" y="288"/>
                    <a:pt x="137" y="269"/>
                    <a:pt x="154" y="252"/>
                  </a:cubicBezTo>
                  <a:cubicBezTo>
                    <a:pt x="207" y="199"/>
                    <a:pt x="274" y="176"/>
                    <a:pt x="346" y="167"/>
                  </a:cubicBezTo>
                  <a:cubicBezTo>
                    <a:pt x="361" y="164"/>
                    <a:pt x="373" y="159"/>
                    <a:pt x="383" y="148"/>
                  </a:cubicBezTo>
                  <a:cubicBezTo>
                    <a:pt x="400" y="130"/>
                    <a:pt x="416" y="112"/>
                    <a:pt x="443" y="110"/>
                  </a:cubicBezTo>
                  <a:cubicBezTo>
                    <a:pt x="449" y="110"/>
                    <a:pt x="451" y="105"/>
                    <a:pt x="454" y="101"/>
                  </a:cubicBezTo>
                  <a:cubicBezTo>
                    <a:pt x="493" y="53"/>
                    <a:pt x="544" y="22"/>
                    <a:pt x="604" y="8"/>
                  </a:cubicBezTo>
                  <a:cubicBezTo>
                    <a:pt x="631" y="3"/>
                    <a:pt x="682" y="0"/>
                    <a:pt x="705" y="8"/>
                  </a:cubicBezTo>
                  <a:cubicBezTo>
                    <a:pt x="737" y="19"/>
                    <a:pt x="764" y="38"/>
                    <a:pt x="791" y="58"/>
                  </a:cubicBezTo>
                  <a:cubicBezTo>
                    <a:pt x="808" y="72"/>
                    <a:pt x="823" y="89"/>
                    <a:pt x="842" y="100"/>
                  </a:cubicBezTo>
                  <a:cubicBezTo>
                    <a:pt x="874" y="120"/>
                    <a:pt x="899" y="144"/>
                    <a:pt x="917" y="176"/>
                  </a:cubicBezTo>
                  <a:cubicBezTo>
                    <a:pt x="922" y="184"/>
                    <a:pt x="926" y="185"/>
                    <a:pt x="934" y="182"/>
                  </a:cubicBezTo>
                  <a:cubicBezTo>
                    <a:pt x="948" y="175"/>
                    <a:pt x="959" y="163"/>
                    <a:pt x="969" y="150"/>
                  </a:cubicBezTo>
                  <a:cubicBezTo>
                    <a:pt x="991" y="123"/>
                    <a:pt x="1019" y="126"/>
                    <a:pt x="1036" y="157"/>
                  </a:cubicBezTo>
                  <a:cubicBezTo>
                    <a:pt x="1047" y="178"/>
                    <a:pt x="1053" y="200"/>
                    <a:pt x="1057" y="223"/>
                  </a:cubicBezTo>
                  <a:cubicBezTo>
                    <a:pt x="1064" y="269"/>
                    <a:pt x="1063" y="342"/>
                    <a:pt x="1054" y="390"/>
                  </a:cubicBezTo>
                  <a:cubicBezTo>
                    <a:pt x="1028" y="478"/>
                    <a:pt x="958" y="523"/>
                    <a:pt x="867" y="512"/>
                  </a:cubicBezTo>
                  <a:cubicBezTo>
                    <a:pt x="853" y="510"/>
                    <a:pt x="844" y="513"/>
                    <a:pt x="840" y="528"/>
                  </a:cubicBezTo>
                  <a:cubicBezTo>
                    <a:pt x="838" y="539"/>
                    <a:pt x="831" y="547"/>
                    <a:pt x="824" y="555"/>
                  </a:cubicBezTo>
                  <a:cubicBezTo>
                    <a:pt x="803" y="585"/>
                    <a:pt x="747" y="603"/>
                    <a:pt x="709" y="568"/>
                  </a:cubicBezTo>
                  <a:cubicBezTo>
                    <a:pt x="699" y="560"/>
                    <a:pt x="690" y="551"/>
                    <a:pt x="680" y="541"/>
                  </a:cubicBezTo>
                  <a:cubicBezTo>
                    <a:pt x="679" y="539"/>
                    <a:pt x="677" y="538"/>
                    <a:pt x="676" y="539"/>
                  </a:cubicBezTo>
                  <a:cubicBezTo>
                    <a:pt x="675" y="540"/>
                    <a:pt x="677" y="543"/>
                    <a:pt x="677" y="544"/>
                  </a:cubicBezTo>
                  <a:cubicBezTo>
                    <a:pt x="702" y="591"/>
                    <a:pt x="701" y="643"/>
                    <a:pt x="709" y="693"/>
                  </a:cubicBezTo>
                  <a:cubicBezTo>
                    <a:pt x="716" y="730"/>
                    <a:pt x="702" y="745"/>
                    <a:pt x="665" y="744"/>
                  </a:cubicBezTo>
                  <a:cubicBezTo>
                    <a:pt x="644" y="743"/>
                    <a:pt x="623" y="747"/>
                    <a:pt x="604" y="743"/>
                  </a:cubicBezTo>
                  <a:cubicBezTo>
                    <a:pt x="573" y="735"/>
                    <a:pt x="552" y="748"/>
                    <a:pt x="532" y="768"/>
                  </a:cubicBezTo>
                  <a:cubicBezTo>
                    <a:pt x="527" y="773"/>
                    <a:pt x="522" y="777"/>
                    <a:pt x="518" y="783"/>
                  </a:cubicBezTo>
                  <a:cubicBezTo>
                    <a:pt x="511" y="793"/>
                    <a:pt x="504" y="802"/>
                    <a:pt x="493" y="807"/>
                  </a:cubicBezTo>
                  <a:cubicBezTo>
                    <a:pt x="480" y="813"/>
                    <a:pt x="449" y="813"/>
                    <a:pt x="439" y="806"/>
                  </a:cubicBezTo>
                  <a:close/>
                  <a:moveTo>
                    <a:pt x="892" y="185"/>
                  </a:moveTo>
                  <a:cubicBezTo>
                    <a:pt x="892" y="186"/>
                    <a:pt x="893" y="186"/>
                    <a:pt x="894" y="186"/>
                  </a:cubicBezTo>
                  <a:cubicBezTo>
                    <a:pt x="894" y="185"/>
                    <a:pt x="894" y="184"/>
                    <a:pt x="894" y="184"/>
                  </a:cubicBezTo>
                  <a:cubicBezTo>
                    <a:pt x="874" y="152"/>
                    <a:pt x="855" y="119"/>
                    <a:pt x="808" y="121"/>
                  </a:cubicBezTo>
                  <a:cubicBezTo>
                    <a:pt x="816" y="115"/>
                    <a:pt x="816" y="111"/>
                    <a:pt x="810" y="105"/>
                  </a:cubicBezTo>
                  <a:cubicBezTo>
                    <a:pt x="783" y="80"/>
                    <a:pt x="755" y="57"/>
                    <a:pt x="721" y="41"/>
                  </a:cubicBezTo>
                  <a:cubicBezTo>
                    <a:pt x="695" y="27"/>
                    <a:pt x="667" y="22"/>
                    <a:pt x="637" y="26"/>
                  </a:cubicBezTo>
                  <a:cubicBezTo>
                    <a:pt x="596" y="32"/>
                    <a:pt x="557" y="46"/>
                    <a:pt x="522" y="67"/>
                  </a:cubicBezTo>
                  <a:cubicBezTo>
                    <a:pt x="505" y="78"/>
                    <a:pt x="490" y="91"/>
                    <a:pt x="480" y="111"/>
                  </a:cubicBezTo>
                  <a:cubicBezTo>
                    <a:pt x="497" y="113"/>
                    <a:pt x="513" y="109"/>
                    <a:pt x="532" y="113"/>
                  </a:cubicBezTo>
                  <a:cubicBezTo>
                    <a:pt x="509" y="122"/>
                    <a:pt x="488" y="124"/>
                    <a:pt x="467" y="127"/>
                  </a:cubicBezTo>
                  <a:cubicBezTo>
                    <a:pt x="448" y="130"/>
                    <a:pt x="431" y="134"/>
                    <a:pt x="417" y="148"/>
                  </a:cubicBezTo>
                  <a:cubicBezTo>
                    <a:pt x="376" y="191"/>
                    <a:pt x="335" y="234"/>
                    <a:pt x="299" y="281"/>
                  </a:cubicBezTo>
                  <a:cubicBezTo>
                    <a:pt x="287" y="297"/>
                    <a:pt x="276" y="313"/>
                    <a:pt x="268" y="332"/>
                  </a:cubicBezTo>
                  <a:cubicBezTo>
                    <a:pt x="262" y="348"/>
                    <a:pt x="263" y="363"/>
                    <a:pt x="274" y="376"/>
                  </a:cubicBezTo>
                  <a:cubicBezTo>
                    <a:pt x="285" y="393"/>
                    <a:pt x="299" y="407"/>
                    <a:pt x="309" y="426"/>
                  </a:cubicBezTo>
                  <a:cubicBezTo>
                    <a:pt x="327" y="404"/>
                    <a:pt x="344" y="384"/>
                    <a:pt x="362" y="362"/>
                  </a:cubicBezTo>
                  <a:cubicBezTo>
                    <a:pt x="364" y="371"/>
                    <a:pt x="360" y="375"/>
                    <a:pt x="357" y="380"/>
                  </a:cubicBezTo>
                  <a:cubicBezTo>
                    <a:pt x="343" y="405"/>
                    <a:pt x="328" y="429"/>
                    <a:pt x="316" y="455"/>
                  </a:cubicBezTo>
                  <a:cubicBezTo>
                    <a:pt x="300" y="486"/>
                    <a:pt x="307" y="502"/>
                    <a:pt x="339" y="518"/>
                  </a:cubicBezTo>
                  <a:cubicBezTo>
                    <a:pt x="345" y="521"/>
                    <a:pt x="351" y="523"/>
                    <a:pt x="359" y="525"/>
                  </a:cubicBezTo>
                  <a:cubicBezTo>
                    <a:pt x="381" y="530"/>
                    <a:pt x="402" y="522"/>
                    <a:pt x="421" y="509"/>
                  </a:cubicBezTo>
                  <a:cubicBezTo>
                    <a:pt x="449" y="493"/>
                    <a:pt x="476" y="475"/>
                    <a:pt x="510" y="472"/>
                  </a:cubicBezTo>
                  <a:cubicBezTo>
                    <a:pt x="521" y="471"/>
                    <a:pt x="526" y="466"/>
                    <a:pt x="529" y="456"/>
                  </a:cubicBezTo>
                  <a:cubicBezTo>
                    <a:pt x="537" y="432"/>
                    <a:pt x="537" y="407"/>
                    <a:pt x="534" y="381"/>
                  </a:cubicBezTo>
                  <a:cubicBezTo>
                    <a:pt x="528" y="342"/>
                    <a:pt x="523" y="301"/>
                    <a:pt x="526" y="261"/>
                  </a:cubicBezTo>
                  <a:cubicBezTo>
                    <a:pt x="527" y="251"/>
                    <a:pt x="526" y="241"/>
                    <a:pt x="536" y="231"/>
                  </a:cubicBezTo>
                  <a:cubicBezTo>
                    <a:pt x="538" y="273"/>
                    <a:pt x="542" y="312"/>
                    <a:pt x="552" y="350"/>
                  </a:cubicBezTo>
                  <a:cubicBezTo>
                    <a:pt x="562" y="393"/>
                    <a:pt x="561" y="435"/>
                    <a:pt x="546" y="477"/>
                  </a:cubicBezTo>
                  <a:cubicBezTo>
                    <a:pt x="543" y="486"/>
                    <a:pt x="539" y="490"/>
                    <a:pt x="529" y="491"/>
                  </a:cubicBezTo>
                  <a:cubicBezTo>
                    <a:pt x="508" y="492"/>
                    <a:pt x="488" y="499"/>
                    <a:pt x="469" y="509"/>
                  </a:cubicBezTo>
                  <a:cubicBezTo>
                    <a:pt x="450" y="518"/>
                    <a:pt x="429" y="528"/>
                    <a:pt x="410" y="539"/>
                  </a:cubicBezTo>
                  <a:cubicBezTo>
                    <a:pt x="375" y="555"/>
                    <a:pt x="342" y="553"/>
                    <a:pt x="313" y="526"/>
                  </a:cubicBezTo>
                  <a:cubicBezTo>
                    <a:pt x="306" y="522"/>
                    <a:pt x="300" y="516"/>
                    <a:pt x="294" y="511"/>
                  </a:cubicBezTo>
                  <a:cubicBezTo>
                    <a:pt x="282" y="503"/>
                    <a:pt x="278" y="493"/>
                    <a:pt x="284" y="480"/>
                  </a:cubicBezTo>
                  <a:cubicBezTo>
                    <a:pt x="300" y="450"/>
                    <a:pt x="286" y="427"/>
                    <a:pt x="266" y="406"/>
                  </a:cubicBezTo>
                  <a:cubicBezTo>
                    <a:pt x="265" y="406"/>
                    <a:pt x="265" y="405"/>
                    <a:pt x="264" y="405"/>
                  </a:cubicBezTo>
                  <a:cubicBezTo>
                    <a:pt x="236" y="377"/>
                    <a:pt x="233" y="348"/>
                    <a:pt x="253" y="314"/>
                  </a:cubicBezTo>
                  <a:cubicBezTo>
                    <a:pt x="277" y="274"/>
                    <a:pt x="303" y="234"/>
                    <a:pt x="336" y="200"/>
                  </a:cubicBezTo>
                  <a:cubicBezTo>
                    <a:pt x="336" y="199"/>
                    <a:pt x="336" y="197"/>
                    <a:pt x="335" y="196"/>
                  </a:cubicBezTo>
                  <a:cubicBezTo>
                    <a:pt x="334" y="196"/>
                    <a:pt x="334" y="197"/>
                    <a:pt x="334" y="197"/>
                  </a:cubicBezTo>
                  <a:cubicBezTo>
                    <a:pt x="310" y="198"/>
                    <a:pt x="288" y="205"/>
                    <a:pt x="267" y="213"/>
                  </a:cubicBezTo>
                  <a:cubicBezTo>
                    <a:pt x="157" y="253"/>
                    <a:pt x="93" y="354"/>
                    <a:pt x="103" y="470"/>
                  </a:cubicBezTo>
                  <a:cubicBezTo>
                    <a:pt x="108" y="524"/>
                    <a:pt x="128" y="575"/>
                    <a:pt x="155" y="620"/>
                  </a:cubicBezTo>
                  <a:cubicBezTo>
                    <a:pt x="174" y="649"/>
                    <a:pt x="174" y="677"/>
                    <a:pt x="165" y="706"/>
                  </a:cubicBezTo>
                  <a:cubicBezTo>
                    <a:pt x="163" y="714"/>
                    <a:pt x="160" y="721"/>
                    <a:pt x="158" y="727"/>
                  </a:cubicBezTo>
                  <a:cubicBezTo>
                    <a:pt x="152" y="742"/>
                    <a:pt x="155" y="750"/>
                    <a:pt x="170" y="756"/>
                  </a:cubicBezTo>
                  <a:cubicBezTo>
                    <a:pt x="197" y="765"/>
                    <a:pt x="224" y="772"/>
                    <a:pt x="252" y="775"/>
                  </a:cubicBezTo>
                  <a:cubicBezTo>
                    <a:pt x="274" y="777"/>
                    <a:pt x="282" y="770"/>
                    <a:pt x="282" y="748"/>
                  </a:cubicBezTo>
                  <a:cubicBezTo>
                    <a:pt x="282" y="740"/>
                    <a:pt x="281" y="733"/>
                    <a:pt x="287" y="727"/>
                  </a:cubicBezTo>
                  <a:cubicBezTo>
                    <a:pt x="305" y="707"/>
                    <a:pt x="310" y="683"/>
                    <a:pt x="310" y="656"/>
                  </a:cubicBezTo>
                  <a:cubicBezTo>
                    <a:pt x="310" y="635"/>
                    <a:pt x="308" y="614"/>
                    <a:pt x="313" y="593"/>
                  </a:cubicBezTo>
                  <a:cubicBezTo>
                    <a:pt x="317" y="603"/>
                    <a:pt x="320" y="612"/>
                    <a:pt x="321" y="621"/>
                  </a:cubicBezTo>
                  <a:cubicBezTo>
                    <a:pt x="322" y="635"/>
                    <a:pt x="330" y="639"/>
                    <a:pt x="343" y="640"/>
                  </a:cubicBezTo>
                  <a:cubicBezTo>
                    <a:pt x="372" y="644"/>
                    <a:pt x="402" y="642"/>
                    <a:pt x="431" y="639"/>
                  </a:cubicBezTo>
                  <a:cubicBezTo>
                    <a:pt x="441" y="638"/>
                    <a:pt x="446" y="634"/>
                    <a:pt x="448" y="625"/>
                  </a:cubicBezTo>
                  <a:cubicBezTo>
                    <a:pt x="450" y="617"/>
                    <a:pt x="454" y="609"/>
                    <a:pt x="457" y="601"/>
                  </a:cubicBezTo>
                  <a:cubicBezTo>
                    <a:pt x="458" y="601"/>
                    <a:pt x="459" y="601"/>
                    <a:pt x="459" y="601"/>
                  </a:cubicBezTo>
                  <a:cubicBezTo>
                    <a:pt x="459" y="624"/>
                    <a:pt x="459" y="646"/>
                    <a:pt x="459" y="669"/>
                  </a:cubicBezTo>
                  <a:cubicBezTo>
                    <a:pt x="453" y="668"/>
                    <a:pt x="451" y="660"/>
                    <a:pt x="446" y="662"/>
                  </a:cubicBezTo>
                  <a:cubicBezTo>
                    <a:pt x="429" y="671"/>
                    <a:pt x="411" y="678"/>
                    <a:pt x="398" y="693"/>
                  </a:cubicBezTo>
                  <a:cubicBezTo>
                    <a:pt x="394" y="697"/>
                    <a:pt x="394" y="703"/>
                    <a:pt x="397" y="709"/>
                  </a:cubicBezTo>
                  <a:cubicBezTo>
                    <a:pt x="407" y="735"/>
                    <a:pt x="420" y="760"/>
                    <a:pt x="442" y="778"/>
                  </a:cubicBezTo>
                  <a:cubicBezTo>
                    <a:pt x="455" y="789"/>
                    <a:pt x="478" y="789"/>
                    <a:pt x="488" y="777"/>
                  </a:cubicBezTo>
                  <a:cubicBezTo>
                    <a:pt x="505" y="755"/>
                    <a:pt x="526" y="738"/>
                    <a:pt x="549" y="723"/>
                  </a:cubicBezTo>
                  <a:cubicBezTo>
                    <a:pt x="584" y="699"/>
                    <a:pt x="605" y="664"/>
                    <a:pt x="622" y="626"/>
                  </a:cubicBezTo>
                  <a:cubicBezTo>
                    <a:pt x="635" y="600"/>
                    <a:pt x="642" y="573"/>
                    <a:pt x="649" y="546"/>
                  </a:cubicBezTo>
                  <a:cubicBezTo>
                    <a:pt x="655" y="521"/>
                    <a:pt x="655" y="522"/>
                    <a:pt x="634" y="509"/>
                  </a:cubicBezTo>
                  <a:cubicBezTo>
                    <a:pt x="620" y="501"/>
                    <a:pt x="606" y="493"/>
                    <a:pt x="601" y="474"/>
                  </a:cubicBezTo>
                  <a:cubicBezTo>
                    <a:pt x="604" y="475"/>
                    <a:pt x="606" y="475"/>
                    <a:pt x="607" y="476"/>
                  </a:cubicBezTo>
                  <a:cubicBezTo>
                    <a:pt x="645" y="497"/>
                    <a:pt x="687" y="513"/>
                    <a:pt x="719" y="545"/>
                  </a:cubicBezTo>
                  <a:cubicBezTo>
                    <a:pt x="721" y="548"/>
                    <a:pt x="725" y="550"/>
                    <a:pt x="728" y="552"/>
                  </a:cubicBezTo>
                  <a:cubicBezTo>
                    <a:pt x="770" y="579"/>
                    <a:pt x="814" y="561"/>
                    <a:pt x="823" y="512"/>
                  </a:cubicBezTo>
                  <a:cubicBezTo>
                    <a:pt x="824" y="508"/>
                    <a:pt x="828" y="503"/>
                    <a:pt x="821" y="501"/>
                  </a:cubicBezTo>
                  <a:cubicBezTo>
                    <a:pt x="815" y="501"/>
                    <a:pt x="814" y="505"/>
                    <a:pt x="812" y="509"/>
                  </a:cubicBezTo>
                  <a:cubicBezTo>
                    <a:pt x="798" y="542"/>
                    <a:pt x="776" y="551"/>
                    <a:pt x="744" y="539"/>
                  </a:cubicBezTo>
                  <a:cubicBezTo>
                    <a:pt x="735" y="535"/>
                    <a:pt x="731" y="530"/>
                    <a:pt x="734" y="520"/>
                  </a:cubicBezTo>
                  <a:cubicBezTo>
                    <a:pt x="741" y="498"/>
                    <a:pt x="745" y="476"/>
                    <a:pt x="740" y="450"/>
                  </a:cubicBezTo>
                  <a:cubicBezTo>
                    <a:pt x="747" y="454"/>
                    <a:pt x="753" y="455"/>
                    <a:pt x="758" y="458"/>
                  </a:cubicBezTo>
                  <a:cubicBezTo>
                    <a:pt x="790" y="472"/>
                    <a:pt x="823" y="482"/>
                    <a:pt x="858" y="487"/>
                  </a:cubicBezTo>
                  <a:cubicBezTo>
                    <a:pt x="961" y="501"/>
                    <a:pt x="1026" y="452"/>
                    <a:pt x="1040" y="350"/>
                  </a:cubicBezTo>
                  <a:cubicBezTo>
                    <a:pt x="1047" y="293"/>
                    <a:pt x="1039" y="238"/>
                    <a:pt x="1027" y="183"/>
                  </a:cubicBezTo>
                  <a:cubicBezTo>
                    <a:pt x="1025" y="174"/>
                    <a:pt x="1020" y="165"/>
                    <a:pt x="1012" y="158"/>
                  </a:cubicBezTo>
                  <a:cubicBezTo>
                    <a:pt x="1005" y="151"/>
                    <a:pt x="997" y="149"/>
                    <a:pt x="991" y="158"/>
                  </a:cubicBezTo>
                  <a:cubicBezTo>
                    <a:pt x="974" y="181"/>
                    <a:pt x="953" y="196"/>
                    <a:pt x="926" y="205"/>
                  </a:cubicBezTo>
                  <a:cubicBezTo>
                    <a:pt x="915" y="209"/>
                    <a:pt x="911" y="217"/>
                    <a:pt x="914" y="231"/>
                  </a:cubicBezTo>
                  <a:cubicBezTo>
                    <a:pt x="920" y="259"/>
                    <a:pt x="919" y="287"/>
                    <a:pt x="911" y="314"/>
                  </a:cubicBezTo>
                  <a:cubicBezTo>
                    <a:pt x="908" y="326"/>
                    <a:pt x="905" y="338"/>
                    <a:pt x="893" y="346"/>
                  </a:cubicBezTo>
                  <a:cubicBezTo>
                    <a:pt x="892" y="341"/>
                    <a:pt x="893" y="338"/>
                    <a:pt x="894" y="334"/>
                  </a:cubicBezTo>
                  <a:cubicBezTo>
                    <a:pt x="898" y="315"/>
                    <a:pt x="902" y="296"/>
                    <a:pt x="901" y="276"/>
                  </a:cubicBezTo>
                  <a:cubicBezTo>
                    <a:pt x="901" y="271"/>
                    <a:pt x="902" y="263"/>
                    <a:pt x="896" y="261"/>
                  </a:cubicBezTo>
                  <a:cubicBezTo>
                    <a:pt x="888" y="258"/>
                    <a:pt x="882" y="263"/>
                    <a:pt x="877" y="267"/>
                  </a:cubicBezTo>
                  <a:cubicBezTo>
                    <a:pt x="871" y="275"/>
                    <a:pt x="869" y="283"/>
                    <a:pt x="866" y="291"/>
                  </a:cubicBezTo>
                  <a:cubicBezTo>
                    <a:pt x="862" y="302"/>
                    <a:pt x="862" y="315"/>
                    <a:pt x="852" y="325"/>
                  </a:cubicBezTo>
                  <a:cubicBezTo>
                    <a:pt x="851" y="303"/>
                    <a:pt x="852" y="281"/>
                    <a:pt x="860" y="259"/>
                  </a:cubicBezTo>
                  <a:cubicBezTo>
                    <a:pt x="836" y="265"/>
                    <a:pt x="837" y="291"/>
                    <a:pt x="820" y="302"/>
                  </a:cubicBezTo>
                  <a:cubicBezTo>
                    <a:pt x="828" y="255"/>
                    <a:pt x="853" y="235"/>
                    <a:pt x="887" y="242"/>
                  </a:cubicBezTo>
                  <a:cubicBezTo>
                    <a:pt x="890" y="242"/>
                    <a:pt x="894" y="244"/>
                    <a:pt x="895" y="239"/>
                  </a:cubicBezTo>
                  <a:cubicBezTo>
                    <a:pt x="896" y="234"/>
                    <a:pt x="892" y="234"/>
                    <a:pt x="888" y="232"/>
                  </a:cubicBezTo>
                  <a:cubicBezTo>
                    <a:pt x="883" y="230"/>
                    <a:pt x="872" y="235"/>
                    <a:pt x="873" y="223"/>
                  </a:cubicBezTo>
                  <a:cubicBezTo>
                    <a:pt x="873" y="217"/>
                    <a:pt x="873" y="212"/>
                    <a:pt x="865" y="213"/>
                  </a:cubicBezTo>
                  <a:cubicBezTo>
                    <a:pt x="858" y="213"/>
                    <a:pt x="856" y="217"/>
                    <a:pt x="858" y="224"/>
                  </a:cubicBezTo>
                  <a:cubicBezTo>
                    <a:pt x="858" y="227"/>
                    <a:pt x="858" y="230"/>
                    <a:pt x="853" y="230"/>
                  </a:cubicBezTo>
                  <a:cubicBezTo>
                    <a:pt x="849" y="230"/>
                    <a:pt x="848" y="227"/>
                    <a:pt x="847" y="224"/>
                  </a:cubicBezTo>
                  <a:cubicBezTo>
                    <a:pt x="841" y="204"/>
                    <a:pt x="854" y="185"/>
                    <a:pt x="875" y="184"/>
                  </a:cubicBezTo>
                  <a:cubicBezTo>
                    <a:pt x="881" y="184"/>
                    <a:pt x="887" y="185"/>
                    <a:pt x="892" y="185"/>
                  </a:cubicBezTo>
                  <a:close/>
                  <a:moveTo>
                    <a:pt x="95" y="534"/>
                  </a:moveTo>
                  <a:cubicBezTo>
                    <a:pt x="86" y="556"/>
                    <a:pt x="73" y="569"/>
                    <a:pt x="59" y="581"/>
                  </a:cubicBezTo>
                  <a:cubicBezTo>
                    <a:pt x="45" y="594"/>
                    <a:pt x="45" y="607"/>
                    <a:pt x="52" y="622"/>
                  </a:cubicBezTo>
                  <a:cubicBezTo>
                    <a:pt x="64" y="645"/>
                    <a:pt x="81" y="663"/>
                    <a:pt x="105" y="675"/>
                  </a:cubicBezTo>
                  <a:cubicBezTo>
                    <a:pt x="114" y="680"/>
                    <a:pt x="124" y="682"/>
                    <a:pt x="134" y="681"/>
                  </a:cubicBezTo>
                  <a:cubicBezTo>
                    <a:pt x="148" y="679"/>
                    <a:pt x="158" y="664"/>
                    <a:pt x="151" y="653"/>
                  </a:cubicBezTo>
                  <a:cubicBezTo>
                    <a:pt x="130" y="617"/>
                    <a:pt x="111" y="579"/>
                    <a:pt x="95" y="534"/>
                  </a:cubicBezTo>
                  <a:close/>
                  <a:moveTo>
                    <a:pt x="665" y="565"/>
                  </a:moveTo>
                  <a:cubicBezTo>
                    <a:pt x="662" y="570"/>
                    <a:pt x="660" y="572"/>
                    <a:pt x="660" y="573"/>
                  </a:cubicBezTo>
                  <a:cubicBezTo>
                    <a:pt x="647" y="625"/>
                    <a:pt x="627" y="673"/>
                    <a:pt x="588" y="712"/>
                  </a:cubicBezTo>
                  <a:cubicBezTo>
                    <a:pt x="579" y="721"/>
                    <a:pt x="588" y="722"/>
                    <a:pt x="595" y="723"/>
                  </a:cubicBezTo>
                  <a:cubicBezTo>
                    <a:pt x="617" y="726"/>
                    <a:pt x="640" y="725"/>
                    <a:pt x="663" y="724"/>
                  </a:cubicBezTo>
                  <a:cubicBezTo>
                    <a:pt x="685" y="724"/>
                    <a:pt x="695" y="714"/>
                    <a:pt x="688" y="693"/>
                  </a:cubicBezTo>
                  <a:cubicBezTo>
                    <a:pt x="682" y="674"/>
                    <a:pt x="683" y="655"/>
                    <a:pt x="682" y="636"/>
                  </a:cubicBezTo>
                  <a:cubicBezTo>
                    <a:pt x="680" y="613"/>
                    <a:pt x="674" y="591"/>
                    <a:pt x="665" y="565"/>
                  </a:cubicBezTo>
                  <a:close/>
                  <a:moveTo>
                    <a:pt x="68" y="271"/>
                  </a:moveTo>
                  <a:cubicBezTo>
                    <a:pt x="50" y="280"/>
                    <a:pt x="38" y="292"/>
                    <a:pt x="27" y="308"/>
                  </a:cubicBezTo>
                  <a:cubicBezTo>
                    <a:pt x="22" y="316"/>
                    <a:pt x="19" y="326"/>
                    <a:pt x="25" y="334"/>
                  </a:cubicBezTo>
                  <a:cubicBezTo>
                    <a:pt x="34" y="345"/>
                    <a:pt x="37" y="357"/>
                    <a:pt x="43" y="369"/>
                  </a:cubicBezTo>
                  <a:cubicBezTo>
                    <a:pt x="49" y="383"/>
                    <a:pt x="65" y="388"/>
                    <a:pt x="81" y="384"/>
                  </a:cubicBezTo>
                  <a:cubicBezTo>
                    <a:pt x="98" y="379"/>
                    <a:pt x="96" y="366"/>
                    <a:pt x="98" y="353"/>
                  </a:cubicBezTo>
                  <a:cubicBezTo>
                    <a:pt x="87" y="359"/>
                    <a:pt x="80" y="365"/>
                    <a:pt x="70" y="366"/>
                  </a:cubicBezTo>
                  <a:cubicBezTo>
                    <a:pt x="61" y="367"/>
                    <a:pt x="55" y="363"/>
                    <a:pt x="51" y="355"/>
                  </a:cubicBezTo>
                  <a:cubicBezTo>
                    <a:pt x="47" y="349"/>
                    <a:pt x="50" y="345"/>
                    <a:pt x="55" y="340"/>
                  </a:cubicBezTo>
                  <a:cubicBezTo>
                    <a:pt x="61" y="334"/>
                    <a:pt x="63" y="326"/>
                    <a:pt x="62" y="318"/>
                  </a:cubicBezTo>
                  <a:cubicBezTo>
                    <a:pt x="62" y="302"/>
                    <a:pt x="60" y="286"/>
                    <a:pt x="68" y="27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8" name="Freeform 6">
              <a:extLst>
                <a:ext uri="{FF2B5EF4-FFF2-40B4-BE49-F238E27FC236}">
                  <a16:creationId xmlns:a16="http://schemas.microsoft.com/office/drawing/2014/main" id="{5DF8BFFD-63CA-4C25-BDB3-DF0D55955B19}"/>
                </a:ext>
              </a:extLst>
            </p:cNvPr>
            <p:cNvSpPr>
              <a:spLocks/>
            </p:cNvSpPr>
            <p:nvPr/>
          </p:nvSpPr>
          <p:spPr bwMode="auto">
            <a:xfrm>
              <a:off x="8001000" y="2241550"/>
              <a:ext cx="36513" cy="71437"/>
            </a:xfrm>
            <a:custGeom>
              <a:avLst/>
              <a:gdLst>
                <a:gd name="T0" fmla="*/ 6 w 55"/>
                <a:gd name="T1" fmla="*/ 109 h 109"/>
                <a:gd name="T2" fmla="*/ 55 w 55"/>
                <a:gd name="T3" fmla="*/ 0 h 109"/>
                <a:gd name="T4" fmla="*/ 6 w 55"/>
                <a:gd name="T5" fmla="*/ 109 h 109"/>
              </a:gdLst>
              <a:ahLst/>
              <a:cxnLst>
                <a:cxn ang="0">
                  <a:pos x="T0" y="T1"/>
                </a:cxn>
                <a:cxn ang="0">
                  <a:pos x="T2" y="T3"/>
                </a:cxn>
                <a:cxn ang="0">
                  <a:pos x="T4" y="T5"/>
                </a:cxn>
              </a:cxnLst>
              <a:rect l="0" t="0" r="r" b="b"/>
              <a:pathLst>
                <a:path w="55" h="109">
                  <a:moveTo>
                    <a:pt x="6" y="109"/>
                  </a:moveTo>
                  <a:cubicBezTo>
                    <a:pt x="10" y="60"/>
                    <a:pt x="19" y="38"/>
                    <a:pt x="55" y="0"/>
                  </a:cubicBezTo>
                  <a:cubicBezTo>
                    <a:pt x="11" y="33"/>
                    <a:pt x="0" y="46"/>
                    <a:pt x="6" y="109"/>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9" name="Freeform 7">
              <a:extLst>
                <a:ext uri="{FF2B5EF4-FFF2-40B4-BE49-F238E27FC236}">
                  <a16:creationId xmlns:a16="http://schemas.microsoft.com/office/drawing/2014/main" id="{D7E30917-1EF1-4970-88E6-FC5CB77DEB61}"/>
                </a:ext>
              </a:extLst>
            </p:cNvPr>
            <p:cNvSpPr>
              <a:spLocks/>
            </p:cNvSpPr>
            <p:nvPr/>
          </p:nvSpPr>
          <p:spPr bwMode="auto">
            <a:xfrm>
              <a:off x="8313738" y="2078038"/>
              <a:ext cx="55563" cy="53975"/>
            </a:xfrm>
            <a:custGeom>
              <a:avLst/>
              <a:gdLst>
                <a:gd name="T0" fmla="*/ 0 w 82"/>
                <a:gd name="T1" fmla="*/ 82 h 82"/>
                <a:gd name="T2" fmla="*/ 82 w 82"/>
                <a:gd name="T3" fmla="*/ 0 h 82"/>
                <a:gd name="T4" fmla="*/ 0 w 82"/>
                <a:gd name="T5" fmla="*/ 82 h 82"/>
              </a:gdLst>
              <a:ahLst/>
              <a:cxnLst>
                <a:cxn ang="0">
                  <a:pos x="T0" y="T1"/>
                </a:cxn>
                <a:cxn ang="0">
                  <a:pos x="T2" y="T3"/>
                </a:cxn>
                <a:cxn ang="0">
                  <a:pos x="T4" y="T5"/>
                </a:cxn>
              </a:cxnLst>
              <a:rect l="0" t="0" r="r" b="b"/>
              <a:pathLst>
                <a:path w="82" h="82">
                  <a:moveTo>
                    <a:pt x="0" y="82"/>
                  </a:moveTo>
                  <a:cubicBezTo>
                    <a:pt x="22" y="38"/>
                    <a:pt x="39" y="21"/>
                    <a:pt x="82" y="0"/>
                  </a:cubicBezTo>
                  <a:cubicBezTo>
                    <a:pt x="33" y="11"/>
                    <a:pt x="17" y="21"/>
                    <a:pt x="0" y="8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0" name="Freeform 8">
              <a:extLst>
                <a:ext uri="{FF2B5EF4-FFF2-40B4-BE49-F238E27FC236}">
                  <a16:creationId xmlns:a16="http://schemas.microsoft.com/office/drawing/2014/main" id="{CCE21D73-71CC-41D3-AB40-F29BCC748EE0}"/>
                </a:ext>
              </a:extLst>
            </p:cNvPr>
            <p:cNvSpPr>
              <a:spLocks/>
            </p:cNvSpPr>
            <p:nvPr/>
          </p:nvSpPr>
          <p:spPr bwMode="auto">
            <a:xfrm>
              <a:off x="7996238" y="2255838"/>
              <a:ext cx="14288" cy="30162"/>
            </a:xfrm>
            <a:custGeom>
              <a:avLst/>
              <a:gdLst>
                <a:gd name="T0" fmla="*/ 2 w 21"/>
                <a:gd name="T1" fmla="*/ 47 h 47"/>
                <a:gd name="T2" fmla="*/ 21 w 21"/>
                <a:gd name="T3" fmla="*/ 0 h 47"/>
                <a:gd name="T4" fmla="*/ 2 w 21"/>
                <a:gd name="T5" fmla="*/ 47 h 47"/>
              </a:gdLst>
              <a:ahLst/>
              <a:cxnLst>
                <a:cxn ang="0">
                  <a:pos x="T0" y="T1"/>
                </a:cxn>
                <a:cxn ang="0">
                  <a:pos x="T2" y="T3"/>
                </a:cxn>
                <a:cxn ang="0">
                  <a:pos x="T4" y="T5"/>
                </a:cxn>
              </a:cxnLst>
              <a:rect l="0" t="0" r="r" b="b"/>
              <a:pathLst>
                <a:path w="21" h="47">
                  <a:moveTo>
                    <a:pt x="2" y="47"/>
                  </a:moveTo>
                  <a:cubicBezTo>
                    <a:pt x="7" y="25"/>
                    <a:pt x="10" y="18"/>
                    <a:pt x="21" y="0"/>
                  </a:cubicBezTo>
                  <a:cubicBezTo>
                    <a:pt x="4" y="14"/>
                    <a:pt x="0" y="22"/>
                    <a:pt x="2" y="4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1" name="Freeform 9">
              <a:extLst>
                <a:ext uri="{FF2B5EF4-FFF2-40B4-BE49-F238E27FC236}">
                  <a16:creationId xmlns:a16="http://schemas.microsoft.com/office/drawing/2014/main" id="{38085D72-E6C6-4803-A07A-278717731D62}"/>
                </a:ext>
              </a:extLst>
            </p:cNvPr>
            <p:cNvSpPr>
              <a:spLocks/>
            </p:cNvSpPr>
            <p:nvPr/>
          </p:nvSpPr>
          <p:spPr bwMode="auto">
            <a:xfrm>
              <a:off x="8313738" y="2082800"/>
              <a:ext cx="28575" cy="22225"/>
            </a:xfrm>
            <a:custGeom>
              <a:avLst/>
              <a:gdLst>
                <a:gd name="T0" fmla="*/ 41 w 41"/>
                <a:gd name="T1" fmla="*/ 0 h 34"/>
                <a:gd name="T2" fmla="*/ 0 w 41"/>
                <a:gd name="T3" fmla="*/ 34 h 34"/>
                <a:gd name="T4" fmla="*/ 41 w 41"/>
                <a:gd name="T5" fmla="*/ 0 h 34"/>
              </a:gdLst>
              <a:ahLst/>
              <a:cxnLst>
                <a:cxn ang="0">
                  <a:pos x="T0" y="T1"/>
                </a:cxn>
                <a:cxn ang="0">
                  <a:pos x="T2" y="T3"/>
                </a:cxn>
                <a:cxn ang="0">
                  <a:pos x="T4" y="T5"/>
                </a:cxn>
              </a:cxnLst>
              <a:rect l="0" t="0" r="r" b="b"/>
              <a:pathLst>
                <a:path w="41" h="34">
                  <a:moveTo>
                    <a:pt x="41" y="0"/>
                  </a:moveTo>
                  <a:cubicBezTo>
                    <a:pt x="13" y="5"/>
                    <a:pt x="9" y="9"/>
                    <a:pt x="0" y="34"/>
                  </a:cubicBezTo>
                  <a:cubicBezTo>
                    <a:pt x="13" y="16"/>
                    <a:pt x="21" y="10"/>
                    <a:pt x="41" y="0"/>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2" name="Freeform 10">
              <a:extLst>
                <a:ext uri="{FF2B5EF4-FFF2-40B4-BE49-F238E27FC236}">
                  <a16:creationId xmlns:a16="http://schemas.microsoft.com/office/drawing/2014/main" id="{BCDD13DA-0BE7-4C32-A76E-89F89EFC6FA4}"/>
                </a:ext>
              </a:extLst>
            </p:cNvPr>
            <p:cNvSpPr>
              <a:spLocks/>
            </p:cNvSpPr>
            <p:nvPr/>
          </p:nvSpPr>
          <p:spPr bwMode="auto">
            <a:xfrm>
              <a:off x="8289925" y="2184400"/>
              <a:ext cx="88900" cy="85725"/>
            </a:xfrm>
            <a:custGeom>
              <a:avLst/>
              <a:gdLst>
                <a:gd name="T0" fmla="*/ 42 w 135"/>
                <a:gd name="T1" fmla="*/ 21 h 128"/>
                <a:gd name="T2" fmla="*/ 0 w 135"/>
                <a:gd name="T3" fmla="*/ 128 h 128"/>
                <a:gd name="T4" fmla="*/ 50 w 135"/>
                <a:gd name="T5" fmla="*/ 32 h 128"/>
                <a:gd name="T6" fmla="*/ 61 w 135"/>
                <a:gd name="T7" fmla="*/ 24 h 128"/>
                <a:gd name="T8" fmla="*/ 54 w 135"/>
                <a:gd name="T9" fmla="*/ 78 h 128"/>
                <a:gd name="T10" fmla="*/ 84 w 135"/>
                <a:gd name="T11" fmla="*/ 17 h 128"/>
                <a:gd name="T12" fmla="*/ 135 w 135"/>
                <a:gd name="T13" fmla="*/ 0 h 128"/>
                <a:gd name="T14" fmla="*/ 75 w 135"/>
                <a:gd name="T15" fmla="*/ 7 h 128"/>
                <a:gd name="T16" fmla="*/ 42 w 135"/>
                <a:gd name="T17" fmla="*/ 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28">
                  <a:moveTo>
                    <a:pt x="42" y="21"/>
                  </a:moveTo>
                  <a:cubicBezTo>
                    <a:pt x="23" y="38"/>
                    <a:pt x="6" y="103"/>
                    <a:pt x="0" y="128"/>
                  </a:cubicBezTo>
                  <a:cubicBezTo>
                    <a:pt x="8" y="107"/>
                    <a:pt x="31" y="47"/>
                    <a:pt x="50" y="32"/>
                  </a:cubicBezTo>
                  <a:cubicBezTo>
                    <a:pt x="54" y="28"/>
                    <a:pt x="57" y="26"/>
                    <a:pt x="61" y="24"/>
                  </a:cubicBezTo>
                  <a:cubicBezTo>
                    <a:pt x="48" y="45"/>
                    <a:pt x="50" y="49"/>
                    <a:pt x="54" y="78"/>
                  </a:cubicBezTo>
                  <a:cubicBezTo>
                    <a:pt x="57" y="49"/>
                    <a:pt x="67" y="38"/>
                    <a:pt x="84" y="17"/>
                  </a:cubicBezTo>
                  <a:cubicBezTo>
                    <a:pt x="101" y="13"/>
                    <a:pt x="118" y="7"/>
                    <a:pt x="135" y="0"/>
                  </a:cubicBezTo>
                  <a:cubicBezTo>
                    <a:pt x="116" y="1"/>
                    <a:pt x="95" y="5"/>
                    <a:pt x="75" y="7"/>
                  </a:cubicBezTo>
                  <a:cubicBezTo>
                    <a:pt x="57" y="7"/>
                    <a:pt x="54" y="7"/>
                    <a:pt x="42" y="2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3" name="Freeform 11">
              <a:extLst>
                <a:ext uri="{FF2B5EF4-FFF2-40B4-BE49-F238E27FC236}">
                  <a16:creationId xmlns:a16="http://schemas.microsoft.com/office/drawing/2014/main" id="{2578F426-835E-451E-848D-E709B9EF0ADC}"/>
                </a:ext>
              </a:extLst>
            </p:cNvPr>
            <p:cNvSpPr>
              <a:spLocks/>
            </p:cNvSpPr>
            <p:nvPr/>
          </p:nvSpPr>
          <p:spPr bwMode="auto">
            <a:xfrm>
              <a:off x="8440738" y="2182813"/>
              <a:ext cx="39688" cy="44450"/>
            </a:xfrm>
            <a:custGeom>
              <a:avLst/>
              <a:gdLst>
                <a:gd name="T0" fmla="*/ 5 w 61"/>
                <a:gd name="T1" fmla="*/ 67 h 67"/>
                <a:gd name="T2" fmla="*/ 61 w 61"/>
                <a:gd name="T3" fmla="*/ 0 h 67"/>
                <a:gd name="T4" fmla="*/ 5 w 61"/>
                <a:gd name="T5" fmla="*/ 67 h 67"/>
              </a:gdLst>
              <a:ahLst/>
              <a:cxnLst>
                <a:cxn ang="0">
                  <a:pos x="T0" y="T1"/>
                </a:cxn>
                <a:cxn ang="0">
                  <a:pos x="T2" y="T3"/>
                </a:cxn>
                <a:cxn ang="0">
                  <a:pos x="T4" y="T5"/>
                </a:cxn>
              </a:cxnLst>
              <a:rect l="0" t="0" r="r" b="b"/>
              <a:pathLst>
                <a:path w="61" h="67">
                  <a:moveTo>
                    <a:pt x="5" y="67"/>
                  </a:moveTo>
                  <a:cubicBezTo>
                    <a:pt x="11" y="42"/>
                    <a:pt x="23" y="17"/>
                    <a:pt x="61" y="0"/>
                  </a:cubicBezTo>
                  <a:cubicBezTo>
                    <a:pt x="9" y="11"/>
                    <a:pt x="0" y="34"/>
                    <a:pt x="5" y="6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4" name="Freeform 12">
              <a:extLst>
                <a:ext uri="{FF2B5EF4-FFF2-40B4-BE49-F238E27FC236}">
                  <a16:creationId xmlns:a16="http://schemas.microsoft.com/office/drawing/2014/main" id="{0B85D14D-796D-44F5-985F-64DB9D3B0C33}"/>
                </a:ext>
              </a:extLst>
            </p:cNvPr>
            <p:cNvSpPr>
              <a:spLocks/>
            </p:cNvSpPr>
            <p:nvPr/>
          </p:nvSpPr>
          <p:spPr bwMode="auto">
            <a:xfrm>
              <a:off x="8462963" y="2224088"/>
              <a:ext cx="84138" cy="63500"/>
            </a:xfrm>
            <a:custGeom>
              <a:avLst/>
              <a:gdLst>
                <a:gd name="T0" fmla="*/ 91 w 126"/>
                <a:gd name="T1" fmla="*/ 32 h 97"/>
                <a:gd name="T2" fmla="*/ 72 w 126"/>
                <a:gd name="T3" fmla="*/ 13 h 97"/>
                <a:gd name="T4" fmla="*/ 91 w 126"/>
                <a:gd name="T5" fmla="*/ 0 h 97"/>
                <a:gd name="T6" fmla="*/ 42 w 126"/>
                <a:gd name="T7" fmla="*/ 17 h 97"/>
                <a:gd name="T8" fmla="*/ 0 w 126"/>
                <a:gd name="T9" fmla="*/ 63 h 97"/>
                <a:gd name="T10" fmla="*/ 25 w 126"/>
                <a:gd name="T11" fmla="*/ 48 h 97"/>
                <a:gd name="T12" fmla="*/ 29 w 126"/>
                <a:gd name="T13" fmla="*/ 61 h 97"/>
                <a:gd name="T14" fmla="*/ 38 w 126"/>
                <a:gd name="T15" fmla="*/ 72 h 97"/>
                <a:gd name="T16" fmla="*/ 36 w 126"/>
                <a:gd name="T17" fmla="*/ 69 h 97"/>
                <a:gd name="T18" fmla="*/ 42 w 126"/>
                <a:gd name="T19" fmla="*/ 50 h 97"/>
                <a:gd name="T20" fmla="*/ 61 w 126"/>
                <a:gd name="T21" fmla="*/ 57 h 97"/>
                <a:gd name="T22" fmla="*/ 63 w 126"/>
                <a:gd name="T23" fmla="*/ 59 h 97"/>
                <a:gd name="T24" fmla="*/ 44 w 126"/>
                <a:gd name="T25" fmla="*/ 76 h 97"/>
                <a:gd name="T26" fmla="*/ 32 w 126"/>
                <a:gd name="T27" fmla="*/ 97 h 97"/>
                <a:gd name="T28" fmla="*/ 126 w 126"/>
                <a:gd name="T29" fmla="*/ 38 h 97"/>
                <a:gd name="T30" fmla="*/ 93 w 126"/>
                <a:gd name="T31" fmla="*/ 42 h 97"/>
                <a:gd name="T32" fmla="*/ 91 w 126"/>
                <a:gd name="T33" fmla="*/ 3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97">
                  <a:moveTo>
                    <a:pt x="91" y="32"/>
                  </a:moveTo>
                  <a:cubicBezTo>
                    <a:pt x="88" y="23"/>
                    <a:pt x="80" y="17"/>
                    <a:pt x="72" y="13"/>
                  </a:cubicBezTo>
                  <a:cubicBezTo>
                    <a:pt x="80" y="9"/>
                    <a:pt x="86" y="6"/>
                    <a:pt x="91" y="0"/>
                  </a:cubicBezTo>
                  <a:cubicBezTo>
                    <a:pt x="76" y="9"/>
                    <a:pt x="57" y="7"/>
                    <a:pt x="42" y="17"/>
                  </a:cubicBezTo>
                  <a:cubicBezTo>
                    <a:pt x="29" y="25"/>
                    <a:pt x="11" y="51"/>
                    <a:pt x="0" y="63"/>
                  </a:cubicBezTo>
                  <a:cubicBezTo>
                    <a:pt x="8" y="59"/>
                    <a:pt x="17" y="53"/>
                    <a:pt x="25" y="48"/>
                  </a:cubicBezTo>
                  <a:cubicBezTo>
                    <a:pt x="25" y="51"/>
                    <a:pt x="27" y="57"/>
                    <a:pt x="29" y="61"/>
                  </a:cubicBezTo>
                  <a:cubicBezTo>
                    <a:pt x="30" y="67"/>
                    <a:pt x="34" y="71"/>
                    <a:pt x="38" y="72"/>
                  </a:cubicBezTo>
                  <a:cubicBezTo>
                    <a:pt x="38" y="72"/>
                    <a:pt x="36" y="71"/>
                    <a:pt x="36" y="69"/>
                  </a:cubicBezTo>
                  <a:cubicBezTo>
                    <a:pt x="32" y="63"/>
                    <a:pt x="36" y="53"/>
                    <a:pt x="42" y="50"/>
                  </a:cubicBezTo>
                  <a:cubicBezTo>
                    <a:pt x="49" y="48"/>
                    <a:pt x="59" y="50"/>
                    <a:pt x="61" y="57"/>
                  </a:cubicBezTo>
                  <a:cubicBezTo>
                    <a:pt x="63" y="57"/>
                    <a:pt x="63" y="59"/>
                    <a:pt x="63" y="59"/>
                  </a:cubicBezTo>
                  <a:cubicBezTo>
                    <a:pt x="55" y="65"/>
                    <a:pt x="49" y="71"/>
                    <a:pt x="44" y="76"/>
                  </a:cubicBezTo>
                  <a:cubicBezTo>
                    <a:pt x="40" y="84"/>
                    <a:pt x="36" y="90"/>
                    <a:pt x="32" y="97"/>
                  </a:cubicBezTo>
                  <a:cubicBezTo>
                    <a:pt x="57" y="69"/>
                    <a:pt x="93" y="48"/>
                    <a:pt x="126" y="38"/>
                  </a:cubicBezTo>
                  <a:cubicBezTo>
                    <a:pt x="116" y="38"/>
                    <a:pt x="105" y="38"/>
                    <a:pt x="93" y="42"/>
                  </a:cubicBezTo>
                  <a:cubicBezTo>
                    <a:pt x="93" y="38"/>
                    <a:pt x="93" y="34"/>
                    <a:pt x="91" y="3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 name="Freeform 13">
              <a:extLst>
                <a:ext uri="{FF2B5EF4-FFF2-40B4-BE49-F238E27FC236}">
                  <a16:creationId xmlns:a16="http://schemas.microsoft.com/office/drawing/2014/main" id="{A1DD1831-9D5A-4C1A-9D06-F5A2EE6CC15C}"/>
                </a:ext>
              </a:extLst>
            </p:cNvPr>
            <p:cNvSpPr>
              <a:spLocks/>
            </p:cNvSpPr>
            <p:nvPr/>
          </p:nvSpPr>
          <p:spPr bwMode="auto">
            <a:xfrm>
              <a:off x="8496300" y="2371725"/>
              <a:ext cx="31750" cy="34925"/>
            </a:xfrm>
            <a:custGeom>
              <a:avLst/>
              <a:gdLst>
                <a:gd name="T0" fmla="*/ 4 w 48"/>
                <a:gd name="T1" fmla="*/ 27 h 52"/>
                <a:gd name="T2" fmla="*/ 0 w 48"/>
                <a:gd name="T3" fmla="*/ 52 h 52"/>
                <a:gd name="T4" fmla="*/ 12 w 48"/>
                <a:gd name="T5" fmla="*/ 25 h 52"/>
                <a:gd name="T6" fmla="*/ 27 w 48"/>
                <a:gd name="T7" fmla="*/ 12 h 52"/>
                <a:gd name="T8" fmla="*/ 48 w 48"/>
                <a:gd name="T9" fmla="*/ 0 h 52"/>
                <a:gd name="T10" fmla="*/ 25 w 48"/>
                <a:gd name="T11" fmla="*/ 4 h 52"/>
                <a:gd name="T12" fmla="*/ 4 w 48"/>
                <a:gd name="T13" fmla="*/ 27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 y="27"/>
                  </a:moveTo>
                  <a:cubicBezTo>
                    <a:pt x="4" y="35"/>
                    <a:pt x="2" y="44"/>
                    <a:pt x="0" y="52"/>
                  </a:cubicBezTo>
                  <a:cubicBezTo>
                    <a:pt x="4" y="42"/>
                    <a:pt x="8" y="33"/>
                    <a:pt x="12" y="25"/>
                  </a:cubicBezTo>
                  <a:cubicBezTo>
                    <a:pt x="16" y="16"/>
                    <a:pt x="18" y="16"/>
                    <a:pt x="27" y="12"/>
                  </a:cubicBezTo>
                  <a:cubicBezTo>
                    <a:pt x="33" y="8"/>
                    <a:pt x="42" y="4"/>
                    <a:pt x="48" y="0"/>
                  </a:cubicBezTo>
                  <a:cubicBezTo>
                    <a:pt x="42" y="2"/>
                    <a:pt x="31" y="4"/>
                    <a:pt x="25" y="4"/>
                  </a:cubicBezTo>
                  <a:cubicBezTo>
                    <a:pt x="10" y="8"/>
                    <a:pt x="8" y="12"/>
                    <a:pt x="4" y="2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33" name="Freeform 14">
              <a:extLst>
                <a:ext uri="{FF2B5EF4-FFF2-40B4-BE49-F238E27FC236}">
                  <a16:creationId xmlns:a16="http://schemas.microsoft.com/office/drawing/2014/main" id="{42C1DD74-5DD8-4179-81AD-4AC51548BB38}"/>
                </a:ext>
              </a:extLst>
            </p:cNvPr>
            <p:cNvSpPr>
              <a:spLocks/>
            </p:cNvSpPr>
            <p:nvPr/>
          </p:nvSpPr>
          <p:spPr bwMode="auto">
            <a:xfrm>
              <a:off x="8634413" y="2185988"/>
              <a:ext cx="60325" cy="44450"/>
            </a:xfrm>
            <a:custGeom>
              <a:avLst/>
              <a:gdLst>
                <a:gd name="T0" fmla="*/ 0 w 91"/>
                <a:gd name="T1" fmla="*/ 58 h 67"/>
                <a:gd name="T2" fmla="*/ 32 w 91"/>
                <a:gd name="T3" fmla="*/ 66 h 67"/>
                <a:gd name="T4" fmla="*/ 74 w 91"/>
                <a:gd name="T5" fmla="*/ 37 h 67"/>
                <a:gd name="T6" fmla="*/ 91 w 91"/>
                <a:gd name="T7" fmla="*/ 0 h 67"/>
                <a:gd name="T8" fmla="*/ 55 w 91"/>
                <a:gd name="T9" fmla="*/ 44 h 67"/>
                <a:gd name="T10" fmla="*/ 0 w 91"/>
                <a:gd name="T11" fmla="*/ 58 h 67"/>
              </a:gdLst>
              <a:ahLst/>
              <a:cxnLst>
                <a:cxn ang="0">
                  <a:pos x="T0" y="T1"/>
                </a:cxn>
                <a:cxn ang="0">
                  <a:pos x="T2" y="T3"/>
                </a:cxn>
                <a:cxn ang="0">
                  <a:pos x="T4" y="T5"/>
                </a:cxn>
                <a:cxn ang="0">
                  <a:pos x="T6" y="T7"/>
                </a:cxn>
                <a:cxn ang="0">
                  <a:pos x="T8" y="T9"/>
                </a:cxn>
                <a:cxn ang="0">
                  <a:pos x="T10" y="T11"/>
                </a:cxn>
              </a:cxnLst>
              <a:rect l="0" t="0" r="r" b="b"/>
              <a:pathLst>
                <a:path w="91" h="67">
                  <a:moveTo>
                    <a:pt x="0" y="58"/>
                  </a:moveTo>
                  <a:cubicBezTo>
                    <a:pt x="0" y="58"/>
                    <a:pt x="20" y="67"/>
                    <a:pt x="32" y="66"/>
                  </a:cubicBezTo>
                  <a:cubicBezTo>
                    <a:pt x="44" y="64"/>
                    <a:pt x="66" y="51"/>
                    <a:pt x="74" y="37"/>
                  </a:cubicBezTo>
                  <a:cubicBezTo>
                    <a:pt x="83" y="23"/>
                    <a:pt x="85" y="17"/>
                    <a:pt x="91" y="0"/>
                  </a:cubicBezTo>
                  <a:cubicBezTo>
                    <a:pt x="91" y="0"/>
                    <a:pt x="76" y="29"/>
                    <a:pt x="55" y="44"/>
                  </a:cubicBezTo>
                  <a:cubicBezTo>
                    <a:pt x="34" y="60"/>
                    <a:pt x="24" y="61"/>
                    <a:pt x="0" y="58"/>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pic>
        <p:nvPicPr>
          <p:cNvPr id="34" name="Picture 33">
            <a:extLst>
              <a:ext uri="{FF2B5EF4-FFF2-40B4-BE49-F238E27FC236}">
                <a16:creationId xmlns:a16="http://schemas.microsoft.com/office/drawing/2014/main" id="{36AB9698-2F58-43B1-B813-FBFAACA013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0225" y="895170"/>
            <a:ext cx="860866" cy="451476"/>
          </a:xfrm>
          <a:prstGeom prst="rect">
            <a:avLst/>
          </a:prstGeom>
        </p:spPr>
      </p:pic>
      <p:sp>
        <p:nvSpPr>
          <p:cNvPr id="35" name="Rectangle 34">
            <a:extLst>
              <a:ext uri="{FF2B5EF4-FFF2-40B4-BE49-F238E27FC236}">
                <a16:creationId xmlns:a16="http://schemas.microsoft.com/office/drawing/2014/main" id="{55EE1068-E863-46EC-B616-B685F3693F57}"/>
              </a:ext>
            </a:extLst>
          </p:cNvPr>
          <p:cNvSpPr/>
          <p:nvPr/>
        </p:nvSpPr>
        <p:spPr>
          <a:xfrm>
            <a:off x="4667404" y="1347746"/>
            <a:ext cx="1428596" cy="253916"/>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36" name="Rectangle 35">
            <a:extLst>
              <a:ext uri="{FF2B5EF4-FFF2-40B4-BE49-F238E27FC236}">
                <a16:creationId xmlns:a16="http://schemas.microsoft.com/office/drawing/2014/main" id="{8321A862-6DA4-471C-B031-304B0861D346}"/>
              </a:ext>
            </a:extLst>
          </p:cNvPr>
          <p:cNvSpPr/>
          <p:nvPr/>
        </p:nvSpPr>
        <p:spPr>
          <a:xfrm>
            <a:off x="4872114" y="2088049"/>
            <a:ext cx="901209" cy="253916"/>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37" name="Rectangle 36">
            <a:extLst>
              <a:ext uri="{FF2B5EF4-FFF2-40B4-BE49-F238E27FC236}">
                <a16:creationId xmlns:a16="http://schemas.microsoft.com/office/drawing/2014/main" id="{72715362-A4DB-4CCE-916F-C3A9005B4596}"/>
              </a:ext>
            </a:extLst>
          </p:cNvPr>
          <p:cNvSpPr/>
          <p:nvPr/>
        </p:nvSpPr>
        <p:spPr>
          <a:xfrm>
            <a:off x="4825321" y="2851919"/>
            <a:ext cx="986167" cy="577081"/>
          </a:xfrm>
          <a:prstGeom prst="rect">
            <a:avLst/>
          </a:prstGeom>
        </p:spPr>
        <p:txBody>
          <a:bodyPr wrap="none">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FA</a:t>
            </a: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CTORY</a:t>
            </a:r>
            <a:b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IR/SSIS</a:t>
            </a:r>
          </a:p>
        </p:txBody>
      </p:sp>
      <p:sp>
        <p:nvSpPr>
          <p:cNvPr id="38" name="TextBox 37">
            <a:extLst>
              <a:ext uri="{FF2B5EF4-FFF2-40B4-BE49-F238E27FC236}">
                <a16:creationId xmlns:a16="http://schemas.microsoft.com/office/drawing/2014/main" id="{8B63C311-E1C4-43B7-A0E0-8E919F41B30B}"/>
              </a:ext>
            </a:extLst>
          </p:cNvPr>
          <p:cNvSpPr txBox="1"/>
          <p:nvPr/>
        </p:nvSpPr>
        <p:spPr>
          <a:xfrm>
            <a:off x="4460570" y="316310"/>
            <a:ext cx="1484653" cy="683264"/>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DATA PROCESSING</a:t>
            </a:r>
          </a:p>
        </p:txBody>
      </p:sp>
      <p:pic>
        <p:nvPicPr>
          <p:cNvPr id="39" name="Picture 38">
            <a:extLst>
              <a:ext uri="{FF2B5EF4-FFF2-40B4-BE49-F238E27FC236}">
                <a16:creationId xmlns:a16="http://schemas.microsoft.com/office/drawing/2014/main" id="{4F5CC65E-63CD-4353-B626-BABCFC35FD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4449" y="2412713"/>
            <a:ext cx="426125" cy="426125"/>
          </a:xfrm>
          <a:prstGeom prst="rect">
            <a:avLst/>
          </a:prstGeom>
        </p:spPr>
      </p:pic>
    </p:spTree>
    <p:extLst>
      <p:ext uri="{BB962C8B-B14F-4D97-AF65-F5344CB8AC3E}">
        <p14:creationId xmlns:p14="http://schemas.microsoft.com/office/powerpoint/2010/main" val="286318354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51294DA-5614-4A5C-98F8-34EBF89B615D}"/>
              </a:ext>
            </a:extLst>
          </p:cNvPr>
          <p:cNvGraphicFramePr>
            <a:graphicFrameLocks noGrp="1"/>
          </p:cNvGraphicFramePr>
          <p:nvPr>
            <p:extLst>
              <p:ext uri="{D42A27DB-BD31-4B8C-83A1-F6EECF244321}">
                <p14:modId xmlns:p14="http://schemas.microsoft.com/office/powerpoint/2010/main" val="1381341990"/>
              </p:ext>
            </p:extLst>
          </p:nvPr>
        </p:nvGraphicFramePr>
        <p:xfrm>
          <a:off x="457200" y="1773973"/>
          <a:ext cx="11366500" cy="3529200"/>
        </p:xfrm>
        <a:graphic>
          <a:graphicData uri="http://schemas.openxmlformats.org/drawingml/2006/table">
            <a:tbl>
              <a:tblPr firstRow="1" bandRow="1">
                <a:tableStyleId>{5C22544A-7EE6-4342-B048-85BDC9FD1C3A}</a:tableStyleId>
              </a:tblPr>
              <a:tblGrid>
                <a:gridCol w="2231427">
                  <a:extLst>
                    <a:ext uri="{9D8B030D-6E8A-4147-A177-3AD203B41FA5}">
                      <a16:colId xmlns:a16="http://schemas.microsoft.com/office/drawing/2014/main" val="3085090280"/>
                    </a:ext>
                  </a:extLst>
                </a:gridCol>
                <a:gridCol w="9135073">
                  <a:extLst>
                    <a:ext uri="{9D8B030D-6E8A-4147-A177-3AD203B41FA5}">
                      <a16:colId xmlns:a16="http://schemas.microsoft.com/office/drawing/2014/main" val="3474397759"/>
                    </a:ext>
                  </a:extLst>
                </a:gridCol>
              </a:tblGrid>
              <a:tr h="518400">
                <a:tc>
                  <a:txBody>
                    <a:bodyPr/>
                    <a:lstStyle/>
                    <a:p>
                      <a:pPr algn="l"/>
                      <a:r>
                        <a:rPr lang="en-US" sz="1600" b="0" dirty="0">
                          <a:latin typeface="+mj-lt"/>
                        </a:rPr>
                        <a:t>Requirement</a:t>
                      </a:r>
                    </a:p>
                  </a:txBody>
                  <a:tcPr anchor="ctr">
                    <a:solidFill>
                      <a:schemeClr val="tx1"/>
                    </a:solidFill>
                  </a:tcPr>
                </a:tc>
                <a:tc>
                  <a:txBody>
                    <a:bodyPr/>
                    <a:lstStyle/>
                    <a:p>
                      <a:pPr algn="l"/>
                      <a:r>
                        <a:rPr lang="en-US" sz="1600" b="0" dirty="0">
                          <a:latin typeface="+mj-lt"/>
                        </a:rPr>
                        <a:t>Comment</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972000">
                <a:tc>
                  <a:txBody>
                    <a:bodyPr/>
                    <a:lstStyle/>
                    <a:p>
                      <a:r>
                        <a:rPr lang="en-US" sz="1600" dirty="0">
                          <a:solidFill>
                            <a:schemeClr val="bg1"/>
                          </a:solidFill>
                          <a:latin typeface="+mj-lt"/>
                        </a:rPr>
                        <a:t>Scalability</a:t>
                      </a:r>
                    </a:p>
                  </a:txBody>
                  <a:tcPr anchor="ctr">
                    <a:solidFill>
                      <a:schemeClr val="tx2"/>
                    </a:solidFill>
                  </a:tcPr>
                </a:tc>
                <a:tc>
                  <a:txBody>
                    <a:bodyPr/>
                    <a:lstStyle/>
                    <a:p>
                      <a:r>
                        <a:rPr lang="en-US" sz="1600" dirty="0">
                          <a:latin typeface="+mn-lt"/>
                        </a:rPr>
                        <a:t>The amount of data that needs to be processed at once can vary widely on any given day, or can grow over time. The batch data processing technology should scale to meet your needs with the level of granularity and within an acceptable time range for your solution.</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972000">
                <a:tc>
                  <a:txBody>
                    <a:bodyPr/>
                    <a:lstStyle/>
                    <a:p>
                      <a:r>
                        <a:rPr lang="en-US" sz="1600" dirty="0">
                          <a:solidFill>
                            <a:schemeClr val="bg1"/>
                          </a:solidFill>
                          <a:latin typeface="+mj-lt"/>
                        </a:rPr>
                        <a:t>Choice of language</a:t>
                      </a:r>
                    </a:p>
                  </a:txBody>
                  <a:tcPr anchor="ctr">
                    <a:solidFill>
                      <a:schemeClr val="tx2"/>
                    </a:solidFill>
                  </a:tcPr>
                </a:tc>
                <a:tc>
                  <a:txBody>
                    <a:bodyPr/>
                    <a:lstStyle/>
                    <a:p>
                      <a:r>
                        <a:rPr lang="en-US" sz="1600" dirty="0">
                          <a:latin typeface="+mn-lt"/>
                        </a:rPr>
                        <a:t>The batch data processing technology should provide a choice of languages with which to create batch operations, including Python, Java, U-SQL, HiveQL, and R.</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972000">
                <a:tc>
                  <a:txBody>
                    <a:bodyPr/>
                    <a:lstStyle/>
                    <a:p>
                      <a:r>
                        <a:rPr lang="en-US" sz="1600" dirty="0">
                          <a:solidFill>
                            <a:schemeClr val="bg1"/>
                          </a:solidFill>
                          <a:latin typeface="+mj-lt"/>
                        </a:rPr>
                        <a:t>Integration choices</a:t>
                      </a:r>
                    </a:p>
                  </a:txBody>
                  <a:tcPr anchor="ctr">
                    <a:solidFill>
                      <a:schemeClr val="tx2"/>
                    </a:solidFill>
                  </a:tcPr>
                </a:tc>
                <a:tc>
                  <a:txBody>
                    <a:bodyPr/>
                    <a:lstStyle/>
                    <a:p>
                      <a:r>
                        <a:rPr lang="en-US" sz="1600" dirty="0">
                          <a:latin typeface="+mn-lt"/>
                        </a:rPr>
                        <a:t>The batch data processing technology should allow you to choose a cloud-based data source from which to query, such as Azure Storage or Azure Data Lake Store. Some options allow additional integration options by also allowing you to query external relational data stores, such as SQL Data Warehouse.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bl>
          </a:graphicData>
        </a:graphic>
      </p:graphicFrame>
      <p:sp>
        <p:nvSpPr>
          <p:cNvPr id="10" name="Title 4">
            <a:extLst>
              <a:ext uri="{FF2B5EF4-FFF2-40B4-BE49-F238E27FC236}">
                <a16:creationId xmlns:a16="http://schemas.microsoft.com/office/drawing/2014/main" id="{BC5996CC-8245-4D1A-BFA6-2CE18A33FFDD}"/>
              </a:ext>
            </a:extLst>
          </p:cNvPr>
          <p:cNvSpPr>
            <a:spLocks noGrp="1"/>
          </p:cNvSpPr>
          <p:nvPr>
            <p:ph type="title"/>
          </p:nvPr>
        </p:nvSpPr>
        <p:spPr/>
        <p:txBody>
          <a:bodyPr/>
          <a:lstStyle/>
          <a:p>
            <a:r>
              <a:rPr lang="en-US" dirty="0"/>
              <a:t>Data preparation, transformation, processing requirements</a:t>
            </a:r>
          </a:p>
        </p:txBody>
      </p:sp>
    </p:spTree>
    <p:custDataLst>
      <p:tags r:id="rId1"/>
    </p:custDataLst>
    <p:extLst>
      <p:ext uri="{BB962C8B-B14F-4D97-AF65-F5344CB8AC3E}">
        <p14:creationId xmlns:p14="http://schemas.microsoft.com/office/powerpoint/2010/main" val="121589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2CD032B-170E-4A24-9FD3-E23517755B8D}"/>
              </a:ext>
            </a:extLst>
          </p:cNvPr>
          <p:cNvGraphicFramePr>
            <a:graphicFrameLocks noGrp="1"/>
          </p:cNvGraphicFramePr>
          <p:nvPr>
            <p:extLst/>
          </p:nvPr>
        </p:nvGraphicFramePr>
        <p:xfrm>
          <a:off x="466688" y="1773973"/>
          <a:ext cx="11231489" cy="4394712"/>
        </p:xfrm>
        <a:graphic>
          <a:graphicData uri="http://schemas.openxmlformats.org/drawingml/2006/table">
            <a:tbl>
              <a:tblPr firstRow="1" bandRow="1">
                <a:tableStyleId>{5C22544A-7EE6-4342-B048-85BDC9FD1C3A}</a:tableStyleId>
              </a:tblPr>
              <a:tblGrid>
                <a:gridCol w="1727489">
                  <a:extLst>
                    <a:ext uri="{9D8B030D-6E8A-4147-A177-3AD203B41FA5}">
                      <a16:colId xmlns:a16="http://schemas.microsoft.com/office/drawing/2014/main" val="2916345298"/>
                    </a:ext>
                  </a:extLst>
                </a:gridCol>
                <a:gridCol w="1584000">
                  <a:extLst>
                    <a:ext uri="{9D8B030D-6E8A-4147-A177-3AD203B41FA5}">
                      <a16:colId xmlns:a16="http://schemas.microsoft.com/office/drawing/2014/main" val="1816589600"/>
                    </a:ext>
                  </a:extLst>
                </a:gridCol>
                <a:gridCol w="1584000">
                  <a:extLst>
                    <a:ext uri="{9D8B030D-6E8A-4147-A177-3AD203B41FA5}">
                      <a16:colId xmlns:a16="http://schemas.microsoft.com/office/drawing/2014/main" val="2763336943"/>
                    </a:ext>
                  </a:extLst>
                </a:gridCol>
                <a:gridCol w="1584000">
                  <a:extLst>
                    <a:ext uri="{9D8B030D-6E8A-4147-A177-3AD203B41FA5}">
                      <a16:colId xmlns:a16="http://schemas.microsoft.com/office/drawing/2014/main" val="944673819"/>
                    </a:ext>
                  </a:extLst>
                </a:gridCol>
                <a:gridCol w="1584000">
                  <a:extLst>
                    <a:ext uri="{9D8B030D-6E8A-4147-A177-3AD203B41FA5}">
                      <a16:colId xmlns:a16="http://schemas.microsoft.com/office/drawing/2014/main" val="3791442874"/>
                    </a:ext>
                  </a:extLst>
                </a:gridCol>
                <a:gridCol w="1584000">
                  <a:extLst>
                    <a:ext uri="{9D8B030D-6E8A-4147-A177-3AD203B41FA5}">
                      <a16:colId xmlns:a16="http://schemas.microsoft.com/office/drawing/2014/main" val="3892580675"/>
                    </a:ext>
                  </a:extLst>
                </a:gridCol>
                <a:gridCol w="1584000">
                  <a:extLst>
                    <a:ext uri="{9D8B030D-6E8A-4147-A177-3AD203B41FA5}">
                      <a16:colId xmlns:a16="http://schemas.microsoft.com/office/drawing/2014/main" val="2658377976"/>
                    </a:ext>
                  </a:extLst>
                </a:gridCol>
              </a:tblGrid>
              <a:tr h="689803">
                <a:tc>
                  <a:txBody>
                    <a:bodyPr/>
                    <a:lstStyle/>
                    <a:p>
                      <a:endParaRPr lang="en-US" sz="14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1591584711"/>
                  </a:ext>
                </a:extLst>
              </a:tr>
              <a:tr h="689803">
                <a:tc>
                  <a:txBody>
                    <a:bodyPr/>
                    <a:lstStyle/>
                    <a:p>
                      <a:pPr>
                        <a:lnSpc>
                          <a:spcPct val="90000"/>
                        </a:lnSpc>
                      </a:pPr>
                      <a:r>
                        <a:rPr lang="en-US" sz="1400" dirty="0">
                          <a:solidFill>
                            <a:schemeClr val="bg1"/>
                          </a:solidFill>
                          <a:effectLst/>
                          <a:latin typeface="+mj-lt"/>
                        </a:rPr>
                        <a:t>Is a managed service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94495648"/>
                  </a:ext>
                </a:extLst>
              </a:tr>
              <a:tr h="470210">
                <a:tc>
                  <a:txBody>
                    <a:bodyPr/>
                    <a:lstStyle/>
                    <a:p>
                      <a:pPr>
                        <a:lnSpc>
                          <a:spcPct val="90000"/>
                        </a:lnSpc>
                      </a:pPr>
                      <a:r>
                        <a:rPr lang="en-US" sz="1400" dirty="0">
                          <a:solidFill>
                            <a:schemeClr val="bg1"/>
                          </a:solidFill>
                          <a:effectLst/>
                          <a:latin typeface="+mj-lt"/>
                        </a:rPr>
                        <a:t>Auto-scaling</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72866761"/>
                  </a:ext>
                </a:extLst>
              </a:tr>
              <a:tr h="470210">
                <a:tc>
                  <a:txBody>
                    <a:bodyPr/>
                    <a:lstStyle/>
                    <a:p>
                      <a:pPr>
                        <a:lnSpc>
                          <a:spcPct val="90000"/>
                        </a:lnSpc>
                      </a:pPr>
                      <a:r>
                        <a:rPr lang="en-US" sz="1400" dirty="0">
                          <a:solidFill>
                            <a:schemeClr val="bg1"/>
                          </a:solidFill>
                          <a:effectLst/>
                          <a:latin typeface="+mj-lt"/>
                        </a:rPr>
                        <a:t>Supports pausing compute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50684524"/>
                  </a:ext>
                </a:extLst>
              </a:tr>
              <a:tr h="470210">
                <a:tc>
                  <a:txBody>
                    <a:bodyPr/>
                    <a:lstStyle/>
                    <a:p>
                      <a:pPr>
                        <a:lnSpc>
                          <a:spcPct val="90000"/>
                        </a:lnSpc>
                      </a:pPr>
                      <a:r>
                        <a:rPr lang="en-US" sz="1400" dirty="0">
                          <a:solidFill>
                            <a:schemeClr val="bg1"/>
                          </a:solidFill>
                          <a:effectLst/>
                          <a:latin typeface="+mj-lt"/>
                        </a:rPr>
                        <a:t>Programmability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U-SQL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Python, Scala, Java, R, 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HiveQL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HiveQL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T-SQL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Python, Scala, Java, SQL, 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01023626"/>
                  </a:ext>
                </a:extLst>
              </a:tr>
              <a:tr h="689803">
                <a:tc>
                  <a:txBody>
                    <a:bodyPr/>
                    <a:lstStyle/>
                    <a:p>
                      <a:pPr>
                        <a:lnSpc>
                          <a:spcPct val="90000"/>
                        </a:lnSpc>
                      </a:pPr>
                      <a:r>
                        <a:rPr lang="en-US" sz="1400" dirty="0">
                          <a:solidFill>
                            <a:schemeClr val="bg1"/>
                          </a:solidFill>
                          <a:effectLst/>
                          <a:latin typeface="+mj-lt"/>
                        </a:rPr>
                        <a:t>Programming paradigm</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97506856"/>
                  </a:ext>
                </a:extLst>
              </a:tr>
              <a:tr h="909395">
                <a:tc>
                  <a:txBody>
                    <a:bodyPr/>
                    <a:lstStyle/>
                    <a:p>
                      <a:pPr>
                        <a:lnSpc>
                          <a:spcPct val="90000"/>
                        </a:lnSpc>
                      </a:pPr>
                      <a:r>
                        <a:rPr lang="en-US" sz="1400" dirty="0">
                          <a:solidFill>
                            <a:schemeClr val="bg1"/>
                          </a:solidFill>
                          <a:effectLst/>
                          <a:latin typeface="+mj-lt"/>
                        </a:rPr>
                        <a:t>Pricing model</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Per job (by job run per hour times analytics unit used)</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115434010"/>
                  </a:ext>
                </a:extLst>
              </a:tr>
            </a:tbl>
          </a:graphicData>
        </a:graphic>
      </p:graphicFrame>
      <p:sp>
        <p:nvSpPr>
          <p:cNvPr id="6" name="Text Placeholder 5">
            <a:extLst>
              <a:ext uri="{FF2B5EF4-FFF2-40B4-BE49-F238E27FC236}">
                <a16:creationId xmlns:a16="http://schemas.microsoft.com/office/drawing/2014/main" id="{8C2CE748-532B-43C8-9F7C-C775EBCB5EAB}"/>
              </a:ext>
            </a:extLst>
          </p:cNvPr>
          <p:cNvSpPr>
            <a:spLocks noGrp="1"/>
          </p:cNvSpPr>
          <p:nvPr>
            <p:ph type="body" sz="quarter" idx="10"/>
          </p:nvPr>
        </p:nvSpPr>
        <p:spPr/>
        <p:txBody>
          <a:bodyPr/>
          <a:lstStyle/>
          <a:p>
            <a:pPr marL="0" indent="0">
              <a:buNone/>
            </a:pPr>
            <a:r>
              <a:rPr lang="en-US" dirty="0"/>
              <a:t>A side-by-side comparison of general capabilities and features</a:t>
            </a:r>
          </a:p>
        </p:txBody>
      </p:sp>
      <p:sp>
        <p:nvSpPr>
          <p:cNvPr id="4" name="Title 3">
            <a:extLst>
              <a:ext uri="{FF2B5EF4-FFF2-40B4-BE49-F238E27FC236}">
                <a16:creationId xmlns:a16="http://schemas.microsoft.com/office/drawing/2014/main" id="{2EDD6C72-662D-4534-B9F2-42210E242C59}"/>
              </a:ext>
            </a:extLst>
          </p:cNvPr>
          <p:cNvSpPr>
            <a:spLocks noGrp="1"/>
          </p:cNvSpPr>
          <p:nvPr>
            <p:ph type="title"/>
          </p:nvPr>
        </p:nvSpPr>
        <p:spPr/>
        <p:txBody>
          <a:bodyPr/>
          <a:lstStyle/>
          <a:p>
            <a:r>
              <a:rPr lang="en-US" dirty="0"/>
              <a:t>Data Prep and Transformation Offerings (1/3)</a:t>
            </a:r>
          </a:p>
        </p:txBody>
      </p:sp>
      <p:sp>
        <p:nvSpPr>
          <p:cNvPr id="9" name="Title 1">
            <a:extLst>
              <a:ext uri="{FF2B5EF4-FFF2-40B4-BE49-F238E27FC236}">
                <a16:creationId xmlns:a16="http://schemas.microsoft.com/office/drawing/2014/main" id="{5B800492-4146-4335-83CC-D609EE36F560}"/>
              </a:ext>
            </a:extLst>
          </p:cNvPr>
          <p:cNvSpPr txBox="1">
            <a:spLocks/>
          </p:cNvSpPr>
          <p:nvPr/>
        </p:nvSpPr>
        <p:spPr>
          <a:xfrm>
            <a:off x="269240" y="-1120188"/>
            <a:ext cx="11655840" cy="899665"/>
          </a:xfrm>
          <a:prstGeom prst="rect">
            <a:avLst/>
          </a:prstGeom>
        </p:spPr>
        <p:txBody>
          <a:bodyPr vert="horz" wrap="square" lIns="457200"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custDataLst>
      <p:tags r:id="rId1"/>
    </p:custDataLst>
    <p:extLst>
      <p:ext uri="{BB962C8B-B14F-4D97-AF65-F5344CB8AC3E}">
        <p14:creationId xmlns:p14="http://schemas.microsoft.com/office/powerpoint/2010/main" val="377572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608253"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689528"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277979"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14635"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17600" y="3752932"/>
            <a:ext cx="640154" cy="64015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748286" y="3785231"/>
            <a:ext cx="589266" cy="575554"/>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109952" y="3747628"/>
            <a:ext cx="438324" cy="650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39"/>
          <p:cNvSpPr>
            <a:spLocks noChangeArrowheads="1"/>
          </p:cNvSpPr>
          <p:nvPr/>
        </p:nvSpPr>
        <p:spPr bwMode="auto">
          <a:xfrm>
            <a:off x="9312242" y="3757138"/>
            <a:ext cx="690740" cy="68348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3492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0" y="2055473"/>
            <a:ext cx="12192000" cy="1144502"/>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55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Azure. Cloud for all.</a:t>
            </a: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a:p>
            <a:pPr marL="0" marR="0" lvl="0" indent="0" algn="ctr" defTabSz="896386" rtl="0" eaLnBrk="1" fontAlgn="auto" latinLnBrk="0" hangingPunct="1">
              <a:lnSpc>
                <a:spcPct val="90000"/>
              </a:lnSpc>
              <a:spcBef>
                <a:spcPct val="0"/>
              </a:spcBef>
              <a:spcAft>
                <a:spcPts val="0"/>
              </a:spcAft>
              <a:buClrTx/>
              <a:buSzTx/>
              <a:buFontTx/>
              <a:buNone/>
              <a:tabLst/>
              <a:defRPr/>
            </a:pP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37677" y="476897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4962276"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250545"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606693" y="4768978"/>
            <a:ext cx="146910" cy="1469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860066" y="4837471"/>
            <a:ext cx="2042298" cy="4962"/>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160278" y="4835555"/>
            <a:ext cx="2019237" cy="781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467599" y="4835506"/>
            <a:ext cx="2071215" cy="6927"/>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10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5F2B6AE-72F6-4CFC-9BD5-36119D3AD794}"/>
              </a:ext>
            </a:extLst>
          </p:cNvPr>
          <p:cNvGraphicFramePr>
            <a:graphicFrameLocks noGrp="1"/>
          </p:cNvGraphicFramePr>
          <p:nvPr>
            <p:extLst/>
          </p:nvPr>
        </p:nvGraphicFramePr>
        <p:xfrm>
          <a:off x="457200" y="1773973"/>
          <a:ext cx="11240979" cy="3567012"/>
        </p:xfrm>
        <a:graphic>
          <a:graphicData uri="http://schemas.openxmlformats.org/drawingml/2006/table">
            <a:tbl>
              <a:tblPr firstRow="1" bandRow="1">
                <a:tableStyleId>{5C22544A-7EE6-4342-B048-85BDC9FD1C3A}</a:tableStyleId>
              </a:tblPr>
              <a:tblGrid>
                <a:gridCol w="1735358">
                  <a:extLst>
                    <a:ext uri="{9D8B030D-6E8A-4147-A177-3AD203B41FA5}">
                      <a16:colId xmlns:a16="http://schemas.microsoft.com/office/drawing/2014/main" val="1134656341"/>
                    </a:ext>
                  </a:extLst>
                </a:gridCol>
                <a:gridCol w="1580952">
                  <a:extLst>
                    <a:ext uri="{9D8B030D-6E8A-4147-A177-3AD203B41FA5}">
                      <a16:colId xmlns:a16="http://schemas.microsoft.com/office/drawing/2014/main" val="3916506836"/>
                    </a:ext>
                  </a:extLst>
                </a:gridCol>
                <a:gridCol w="1584101">
                  <a:extLst>
                    <a:ext uri="{9D8B030D-6E8A-4147-A177-3AD203B41FA5}">
                      <a16:colId xmlns:a16="http://schemas.microsoft.com/office/drawing/2014/main" val="3956053652"/>
                    </a:ext>
                  </a:extLst>
                </a:gridCol>
                <a:gridCol w="1584102">
                  <a:extLst>
                    <a:ext uri="{9D8B030D-6E8A-4147-A177-3AD203B41FA5}">
                      <a16:colId xmlns:a16="http://schemas.microsoft.com/office/drawing/2014/main" val="3685718054"/>
                    </a:ext>
                  </a:extLst>
                </a:gridCol>
                <a:gridCol w="1584101">
                  <a:extLst>
                    <a:ext uri="{9D8B030D-6E8A-4147-A177-3AD203B41FA5}">
                      <a16:colId xmlns:a16="http://schemas.microsoft.com/office/drawing/2014/main" val="1737767058"/>
                    </a:ext>
                  </a:extLst>
                </a:gridCol>
                <a:gridCol w="1597196">
                  <a:extLst>
                    <a:ext uri="{9D8B030D-6E8A-4147-A177-3AD203B41FA5}">
                      <a16:colId xmlns:a16="http://schemas.microsoft.com/office/drawing/2014/main" val="3759333775"/>
                    </a:ext>
                  </a:extLst>
                </a:gridCol>
                <a:gridCol w="1575169">
                  <a:extLst>
                    <a:ext uri="{9D8B030D-6E8A-4147-A177-3AD203B41FA5}">
                      <a16:colId xmlns:a16="http://schemas.microsoft.com/office/drawing/2014/main" val="873535772"/>
                    </a:ext>
                  </a:extLst>
                </a:gridCol>
              </a:tblGrid>
              <a:tr h="685892">
                <a:tc>
                  <a:txBody>
                    <a:bodyPr/>
                    <a:lstStyle/>
                    <a:p>
                      <a:endParaRPr lang="en-US" sz="1400" dirty="0"/>
                    </a:p>
                  </a:txBody>
                  <a:tcPr anchor="ctr">
                    <a:lnR w="12700" cap="flat" cmpd="sng" algn="ctr">
                      <a:solidFill>
                        <a:schemeClr val="accent2"/>
                      </a:solidFill>
                      <a:prstDash val="solid"/>
                      <a:round/>
                      <a:headEnd type="none" w="med" len="med"/>
                      <a:tailEnd type="none" w="med" len="med"/>
                    </a:lnR>
                    <a:no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483403956"/>
                  </a:ext>
                </a:extLst>
              </a:tr>
              <a:tr h="597663">
                <a:tc>
                  <a:txBody>
                    <a:bodyPr/>
                    <a:lstStyle/>
                    <a:p>
                      <a:r>
                        <a:rPr lang="en-US" sz="1400" dirty="0">
                          <a:solidFill>
                            <a:schemeClr val="bg1"/>
                          </a:solidFill>
                          <a:effectLst/>
                          <a:latin typeface="+mj-lt"/>
                        </a:rPr>
                        <a:t>Access Azure Data Lake Store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4242568"/>
                  </a:ext>
                </a:extLst>
              </a:tr>
              <a:tr h="594875">
                <a:tc>
                  <a:txBody>
                    <a:bodyPr/>
                    <a:lstStyle/>
                    <a:p>
                      <a:r>
                        <a:rPr lang="en-US" sz="1400" dirty="0">
                          <a:solidFill>
                            <a:schemeClr val="bg1"/>
                          </a:solidFill>
                          <a:effectLst/>
                          <a:latin typeface="+mj-lt"/>
                        </a:rPr>
                        <a:t>Query Azure Storage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55179814"/>
                  </a:ext>
                </a:extLst>
              </a:tr>
              <a:tr h="1688582">
                <a:tc>
                  <a:txBody>
                    <a:bodyPr/>
                    <a:lstStyle/>
                    <a:p>
                      <a:pPr>
                        <a:lnSpc>
                          <a:spcPct val="90000"/>
                        </a:lnSpc>
                      </a:pPr>
                      <a:r>
                        <a:rPr lang="en-US" sz="1400" dirty="0">
                          <a:solidFill>
                            <a:schemeClr val="bg1"/>
                          </a:solidFill>
                          <a:effectLst/>
                          <a:latin typeface="+mj-lt"/>
                        </a:rPr>
                        <a:t>Query external relational stores (like Azure SQL Database, SQL Server in virtual machine, or Azure SQL Data Warehouse)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43253171"/>
                  </a:ext>
                </a:extLst>
              </a:tr>
            </a:tbl>
          </a:graphicData>
        </a:graphic>
      </p:graphicFrame>
      <p:sp>
        <p:nvSpPr>
          <p:cNvPr id="10" name="Text Placeholder 9">
            <a:extLst>
              <a:ext uri="{FF2B5EF4-FFF2-40B4-BE49-F238E27FC236}">
                <a16:creationId xmlns:a16="http://schemas.microsoft.com/office/drawing/2014/main" id="{5C491D76-66D7-4320-A43F-ACB0AAA54FD3}"/>
              </a:ext>
            </a:extLst>
          </p:cNvPr>
          <p:cNvSpPr>
            <a:spLocks noGrp="1"/>
          </p:cNvSpPr>
          <p:nvPr>
            <p:ph type="body" sz="quarter" idx="10"/>
          </p:nvPr>
        </p:nvSpPr>
        <p:spPr/>
        <p:txBody>
          <a:bodyPr/>
          <a:lstStyle/>
          <a:p>
            <a:pPr marL="0" indent="0">
              <a:buNone/>
            </a:pPr>
            <a:r>
              <a:rPr lang="en-US" dirty="0"/>
              <a:t>A side-by-side comparison of integration capabilities</a:t>
            </a:r>
          </a:p>
        </p:txBody>
      </p:sp>
      <p:sp>
        <p:nvSpPr>
          <p:cNvPr id="6" name="Title 5">
            <a:extLst>
              <a:ext uri="{FF2B5EF4-FFF2-40B4-BE49-F238E27FC236}">
                <a16:creationId xmlns:a16="http://schemas.microsoft.com/office/drawing/2014/main" id="{EFF367FD-6FB5-44FE-AAE7-DBBD61012048}"/>
              </a:ext>
            </a:extLst>
          </p:cNvPr>
          <p:cNvSpPr>
            <a:spLocks noGrp="1"/>
          </p:cNvSpPr>
          <p:nvPr>
            <p:ph type="title"/>
          </p:nvPr>
        </p:nvSpPr>
        <p:spPr/>
        <p:txBody>
          <a:bodyPr/>
          <a:lstStyle/>
          <a:p>
            <a:r>
              <a:rPr lang="en-US" dirty="0"/>
              <a:t>Data Prep and Transformation Offerings (2/3)</a:t>
            </a:r>
          </a:p>
        </p:txBody>
      </p:sp>
    </p:spTree>
    <p:custDataLst>
      <p:tags r:id="rId1"/>
    </p:custDataLst>
    <p:extLst>
      <p:ext uri="{BB962C8B-B14F-4D97-AF65-F5344CB8AC3E}">
        <p14:creationId xmlns:p14="http://schemas.microsoft.com/office/powerpoint/2010/main" val="319549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3650A94-5D92-4A1D-8E0D-E801500BA604}"/>
              </a:ext>
            </a:extLst>
          </p:cNvPr>
          <p:cNvGraphicFramePr>
            <a:graphicFrameLocks noGrp="1"/>
          </p:cNvGraphicFramePr>
          <p:nvPr>
            <p:extLst/>
          </p:nvPr>
        </p:nvGraphicFramePr>
        <p:xfrm>
          <a:off x="457200" y="1773973"/>
          <a:ext cx="11232000" cy="2649216"/>
        </p:xfrm>
        <a:graphic>
          <a:graphicData uri="http://schemas.openxmlformats.org/drawingml/2006/table">
            <a:tbl>
              <a:tblPr firstRow="1" bandRow="1">
                <a:tableStyleId>{5C22544A-7EE6-4342-B048-85BDC9FD1C3A}</a:tableStyleId>
              </a:tblPr>
              <a:tblGrid>
                <a:gridCol w="1728000">
                  <a:extLst>
                    <a:ext uri="{9D8B030D-6E8A-4147-A177-3AD203B41FA5}">
                      <a16:colId xmlns:a16="http://schemas.microsoft.com/office/drawing/2014/main" val="855994437"/>
                    </a:ext>
                  </a:extLst>
                </a:gridCol>
                <a:gridCol w="1584000">
                  <a:extLst>
                    <a:ext uri="{9D8B030D-6E8A-4147-A177-3AD203B41FA5}">
                      <a16:colId xmlns:a16="http://schemas.microsoft.com/office/drawing/2014/main" val="2278839102"/>
                    </a:ext>
                  </a:extLst>
                </a:gridCol>
                <a:gridCol w="1584000">
                  <a:extLst>
                    <a:ext uri="{9D8B030D-6E8A-4147-A177-3AD203B41FA5}">
                      <a16:colId xmlns:a16="http://schemas.microsoft.com/office/drawing/2014/main" val="3456222516"/>
                    </a:ext>
                  </a:extLst>
                </a:gridCol>
                <a:gridCol w="1584000">
                  <a:extLst>
                    <a:ext uri="{9D8B030D-6E8A-4147-A177-3AD203B41FA5}">
                      <a16:colId xmlns:a16="http://schemas.microsoft.com/office/drawing/2014/main" val="3130151870"/>
                    </a:ext>
                  </a:extLst>
                </a:gridCol>
                <a:gridCol w="1584000">
                  <a:extLst>
                    <a:ext uri="{9D8B030D-6E8A-4147-A177-3AD203B41FA5}">
                      <a16:colId xmlns:a16="http://schemas.microsoft.com/office/drawing/2014/main" val="480111691"/>
                    </a:ext>
                  </a:extLst>
                </a:gridCol>
                <a:gridCol w="1584000">
                  <a:extLst>
                    <a:ext uri="{9D8B030D-6E8A-4147-A177-3AD203B41FA5}">
                      <a16:colId xmlns:a16="http://schemas.microsoft.com/office/drawing/2014/main" val="594546975"/>
                    </a:ext>
                  </a:extLst>
                </a:gridCol>
                <a:gridCol w="1584000">
                  <a:extLst>
                    <a:ext uri="{9D8B030D-6E8A-4147-A177-3AD203B41FA5}">
                      <a16:colId xmlns:a16="http://schemas.microsoft.com/office/drawing/2014/main" val="3764229895"/>
                    </a:ext>
                  </a:extLst>
                </a:gridCol>
              </a:tblGrid>
              <a:tr h="673013">
                <a:tc>
                  <a:txBody>
                    <a:bodyPr/>
                    <a:lstStyle/>
                    <a:p>
                      <a:endParaRPr lang="en-US" sz="1400" dirty="0"/>
                    </a:p>
                  </a:txBody>
                  <a:tcPr anchor="ctr">
                    <a:lnR w="12700" cap="flat" cmpd="sng" algn="ctr">
                      <a:solidFill>
                        <a:schemeClr val="accent2"/>
                      </a:solidFill>
                      <a:prstDash val="solid"/>
                      <a:round/>
                      <a:headEnd type="none" w="med" len="med"/>
                      <a:tailEnd type="none" w="med" len="med"/>
                    </a:lnR>
                    <a:no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1313850357"/>
                  </a:ext>
                </a:extLst>
              </a:tr>
              <a:tr h="641179">
                <a:tc>
                  <a:txBody>
                    <a:bodyPr/>
                    <a:lstStyle/>
                    <a:p>
                      <a:pPr>
                        <a:lnSpc>
                          <a:spcPct val="90000"/>
                        </a:lnSpc>
                      </a:pPr>
                      <a:r>
                        <a:rPr lang="en-US" sz="1400" dirty="0">
                          <a:solidFill>
                            <a:schemeClr val="bg1"/>
                          </a:solidFill>
                          <a:effectLst/>
                          <a:latin typeface="+mj-lt"/>
                        </a:rPr>
                        <a:t>Scale-out granularity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Per job</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Scale out by compute units (DWU)</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321757509"/>
                  </a:ext>
                </a:extLst>
              </a:tr>
              <a:tr h="627530">
                <a:tc>
                  <a:txBody>
                    <a:bodyPr/>
                    <a:lstStyle/>
                    <a:p>
                      <a:pPr>
                        <a:lnSpc>
                          <a:spcPct val="90000"/>
                        </a:lnSpc>
                      </a:pPr>
                      <a:r>
                        <a:rPr lang="en-US" sz="1400" dirty="0">
                          <a:solidFill>
                            <a:schemeClr val="bg1"/>
                          </a:solidFill>
                          <a:effectLst/>
                          <a:latin typeface="+mj-lt"/>
                        </a:rPr>
                        <a:t>Supports fast scale out (less than 1 minute)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09743916"/>
                  </a:ext>
                </a:extLst>
              </a:tr>
              <a:tr h="663388">
                <a:tc>
                  <a:txBody>
                    <a:bodyPr/>
                    <a:lstStyle/>
                    <a:p>
                      <a:pPr>
                        <a:lnSpc>
                          <a:spcPct val="90000"/>
                        </a:lnSpc>
                      </a:pPr>
                      <a:r>
                        <a:rPr lang="en-US" sz="1400" dirty="0">
                          <a:solidFill>
                            <a:schemeClr val="bg1"/>
                          </a:solidFill>
                          <a:effectLst/>
                          <a:latin typeface="+mj-lt"/>
                        </a:rPr>
                        <a:t>Supports in-memory caching of data</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7204259"/>
                  </a:ext>
                </a:extLst>
              </a:tr>
            </a:tbl>
          </a:graphicData>
        </a:graphic>
      </p:graphicFrame>
      <p:sp>
        <p:nvSpPr>
          <p:cNvPr id="6" name="Text Placeholder 5">
            <a:extLst>
              <a:ext uri="{FF2B5EF4-FFF2-40B4-BE49-F238E27FC236}">
                <a16:creationId xmlns:a16="http://schemas.microsoft.com/office/drawing/2014/main" id="{AB0AE2FE-5A46-4457-8E0F-84385FBA99E8}"/>
              </a:ext>
            </a:extLst>
          </p:cNvPr>
          <p:cNvSpPr>
            <a:spLocks noGrp="1"/>
          </p:cNvSpPr>
          <p:nvPr>
            <p:ph type="body" sz="quarter" idx="10"/>
          </p:nvPr>
        </p:nvSpPr>
        <p:spPr/>
        <p:txBody>
          <a:bodyPr/>
          <a:lstStyle/>
          <a:p>
            <a:pPr marL="0" indent="0">
              <a:buNone/>
            </a:pPr>
            <a:r>
              <a:rPr lang="en-US" dirty="0"/>
              <a:t>A side-by-side comparison of scalability capabilities</a:t>
            </a:r>
          </a:p>
        </p:txBody>
      </p:sp>
      <p:sp>
        <p:nvSpPr>
          <p:cNvPr id="3" name="Title 2">
            <a:extLst>
              <a:ext uri="{FF2B5EF4-FFF2-40B4-BE49-F238E27FC236}">
                <a16:creationId xmlns:a16="http://schemas.microsoft.com/office/drawing/2014/main" id="{34F2E334-22A8-46AC-9507-06002D88381F}"/>
              </a:ext>
            </a:extLst>
          </p:cNvPr>
          <p:cNvSpPr>
            <a:spLocks noGrp="1"/>
          </p:cNvSpPr>
          <p:nvPr>
            <p:ph type="title"/>
          </p:nvPr>
        </p:nvSpPr>
        <p:spPr/>
        <p:txBody>
          <a:bodyPr/>
          <a:lstStyle/>
          <a:p>
            <a:r>
              <a:rPr lang="en-US" dirty="0"/>
              <a:t>Data Prep and Transformation Offerings (3/3)</a:t>
            </a:r>
          </a:p>
        </p:txBody>
      </p:sp>
      <p:sp>
        <p:nvSpPr>
          <p:cNvPr id="9" name="Title 1">
            <a:extLst>
              <a:ext uri="{FF2B5EF4-FFF2-40B4-BE49-F238E27FC236}">
                <a16:creationId xmlns:a16="http://schemas.microsoft.com/office/drawing/2014/main" id="{208BCF2D-FF44-4857-B52A-11DB3A99A25E}"/>
              </a:ext>
            </a:extLst>
          </p:cNvPr>
          <p:cNvSpPr txBox="1">
            <a:spLocks/>
          </p:cNvSpPr>
          <p:nvPr/>
        </p:nvSpPr>
        <p:spPr>
          <a:xfrm>
            <a:off x="269240" y="-1297988"/>
            <a:ext cx="11655840" cy="899665"/>
          </a:xfrm>
          <a:prstGeom prst="rect">
            <a:avLst/>
          </a:prstGeom>
        </p:spPr>
        <p:txBody>
          <a:bodyPr vert="horz" wrap="square" lIns="457200"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custDataLst>
      <p:tags r:id="rId1"/>
    </p:custDataLst>
    <p:extLst>
      <p:ext uri="{BB962C8B-B14F-4D97-AF65-F5344CB8AC3E}">
        <p14:creationId xmlns:p14="http://schemas.microsoft.com/office/powerpoint/2010/main" val="324387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ACDE2BA-C951-4D3A-A795-67704FAB6CAB}"/>
              </a:ext>
            </a:extLst>
          </p:cNvPr>
          <p:cNvSpPr>
            <a:spLocks noGrp="1"/>
          </p:cNvSpPr>
          <p:nvPr>
            <p:ph type="body" sz="quarter" idx="10"/>
          </p:nvPr>
        </p:nvSpPr>
        <p:spPr/>
        <p:txBody>
          <a:bodyPr/>
          <a:lstStyle/>
          <a:p>
            <a:r>
              <a:rPr lang="en-US" dirty="0"/>
              <a:t>Include data transformation activities in orchestration pipelines</a:t>
            </a:r>
          </a:p>
        </p:txBody>
      </p:sp>
      <p:sp>
        <p:nvSpPr>
          <p:cNvPr id="7" name="Title 6">
            <a:extLst>
              <a:ext uri="{FF2B5EF4-FFF2-40B4-BE49-F238E27FC236}">
                <a16:creationId xmlns:a16="http://schemas.microsoft.com/office/drawing/2014/main" id="{BA1F5D23-909C-4A20-BB96-B09B317E7B95}"/>
              </a:ext>
            </a:extLst>
          </p:cNvPr>
          <p:cNvSpPr>
            <a:spLocks noGrp="1"/>
          </p:cNvSpPr>
          <p:nvPr>
            <p:ph type="title"/>
          </p:nvPr>
        </p:nvSpPr>
        <p:spPr/>
        <p:txBody>
          <a:bodyPr/>
          <a:lstStyle/>
          <a:p>
            <a:r>
              <a:rPr lang="en-US" dirty="0"/>
              <a:t>Azure Data Factory</a:t>
            </a:r>
          </a:p>
        </p:txBody>
      </p:sp>
      <p:sp>
        <p:nvSpPr>
          <p:cNvPr id="2" name="TextBox 1">
            <a:extLst>
              <a:ext uri="{FF2B5EF4-FFF2-40B4-BE49-F238E27FC236}">
                <a16:creationId xmlns:a16="http://schemas.microsoft.com/office/drawing/2014/main" id="{399DEC22-A3C3-49DF-B52E-62A9BE7F4E9F}"/>
              </a:ext>
            </a:extLst>
          </p:cNvPr>
          <p:cNvSpPr txBox="1"/>
          <p:nvPr/>
        </p:nvSpPr>
        <p:spPr>
          <a:xfrm>
            <a:off x="426424" y="1562986"/>
            <a:ext cx="9231438" cy="4459682"/>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HDInsight Compute Environments</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Spark</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Hive</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Pig</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Map/Reduce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Machine Learning Activities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Stored Procedures</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Azure SQL DB</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Azure SQL Data Warehouse</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SQL Server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Custom Code on Azure Batch</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Notebooks on Azure Databricks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Run SQL Server Integration Services (SSIS) packages on the ADF Integrated Runtime</a:t>
            </a:r>
          </a:p>
        </p:txBody>
      </p:sp>
    </p:spTree>
    <p:custDataLst>
      <p:tags r:id="rId1"/>
    </p:custDataLst>
    <p:extLst>
      <p:ext uri="{BB962C8B-B14F-4D97-AF65-F5344CB8AC3E}">
        <p14:creationId xmlns:p14="http://schemas.microsoft.com/office/powerpoint/2010/main" val="339394055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68080" y="159787"/>
            <a:ext cx="11655840" cy="580005"/>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29359" y="739792"/>
            <a:ext cx="7119758" cy="6164211"/>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Azure Databricks is a </a:t>
            </a:r>
            <a:r>
              <a:rPr kumimoji="0" lang="en-US" sz="2000" b="1"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first party </a:t>
            </a: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service on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Unlike with other clouds, it is not a Marketplace or 3</a:t>
            </a:r>
            <a:r>
              <a:rPr kumimoji="0" lang="en-US" sz="1800" b="0" i="0" u="none" strike="noStrike" kern="0" cap="none" spc="0" normalizeH="0" baseline="3000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rd</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 party hosted service. </a:t>
            </a:r>
          </a:p>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Azure Databricks is integrated seamlessly with Azure services:</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Portal: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Service an be launched directly from Azure Portal</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Storage Services: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Directly access data in Azure Blob Storage and Azure Data Lake Store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Active Directory: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For user authentication, eliminating the need to maintain two separate sets of uses in Databricks and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SQL DW</a:t>
            </a: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sym typeface="Wingdings" panose="05000000000000000000" pitchFamily="2" charset="2"/>
              </a:rPr>
              <a:t> and Azure Cosmos DB:</a:t>
            </a: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Enables you to combine structured and unstructured data for analytics</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Apache Kafka for HDInsight</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 Enables you to use Kafka as a streaming data source or sink</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Billing: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You get a single bill from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Power BI: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For rich data visualization</a:t>
            </a:r>
          </a:p>
          <a:p>
            <a:pPr marL="285750" marR="0" lvl="1" indent="-285750" algn="l" defTabSz="914367" rtl="0" eaLnBrk="1" fontAlgn="base" latinLnBrk="0" hangingPunct="1">
              <a:lnSpc>
                <a:spcPct val="90000"/>
              </a:lnSpc>
              <a:spcBef>
                <a:spcPts val="576"/>
              </a:spcBef>
              <a:spcAft>
                <a:spcPts val="600"/>
              </a:spcAft>
              <a:buClr>
                <a:srgbClr val="0078D7"/>
              </a:buClr>
              <a:buSzPct val="90000"/>
              <a:buFont typeface="Wingdings" panose="05000000000000000000" pitchFamily="2" charset="2"/>
              <a:buChar char="§"/>
              <a:tabLst>
                <a:tab pos="632806" algn="l"/>
              </a:tabLst>
              <a:defRPr/>
            </a:pP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No need to create a separate account with Databricks</a:t>
            </a: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panose="020B0502040204020203" pitchFamily="34" charset="0"/>
                <a:ea typeface="+mn-ea"/>
                <a:cs typeface="Segoe UI" panose="020B0502040204020203" pitchFamily="34" charset="0"/>
              </a:rPr>
              <a:t>.</a:t>
            </a: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7602278" y="2200940"/>
            <a:ext cx="4456357" cy="254599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477500" y="3808048"/>
            <a:ext cx="4968236" cy="820973"/>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Microsoft Azure</a:t>
            </a:r>
            <a:endParaRPr kumimoji="0" lang="en-US" sz="36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1840" y="2990475"/>
            <a:ext cx="257955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94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B483-C4A5-43A6-A27E-87B30F6DAE13}"/>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Azure Databricks Notebooks Overview</a:t>
            </a:r>
          </a:p>
        </p:txBody>
      </p:sp>
      <p:sp>
        <p:nvSpPr>
          <p:cNvPr id="5" name="Text Placeholder 4">
            <a:extLst>
              <a:ext uri="{FF2B5EF4-FFF2-40B4-BE49-F238E27FC236}">
                <a16:creationId xmlns:a16="http://schemas.microsoft.com/office/drawing/2014/main" id="{CF9DAE53-8551-4C86-8BE0-E30F798FCECC}"/>
              </a:ext>
            </a:extLst>
          </p:cNvPr>
          <p:cNvSpPr>
            <a:spLocks noGrp="1"/>
          </p:cNvSpPr>
          <p:nvPr>
            <p:ph type="body" sz="quarter" idx="11"/>
          </p:nvPr>
        </p:nvSpPr>
        <p:spPr>
          <a:xfrm>
            <a:off x="267684" y="963482"/>
            <a:ext cx="11655078" cy="461665"/>
          </a:xfrm>
        </p:spPr>
        <p:txBody>
          <a:bodyPr/>
          <a:lstStyle/>
          <a:p>
            <a:pPr algn="ctr"/>
            <a:r>
              <a:rPr lang="en-US" sz="2000"/>
              <a:t>Notebooks are a popular way to develop, and run, Spark Applications</a:t>
            </a:r>
          </a:p>
        </p:txBody>
      </p:sp>
      <p:sp>
        <p:nvSpPr>
          <p:cNvPr id="3" name="Rectangle 2">
            <a:extLst>
              <a:ext uri="{FF2B5EF4-FFF2-40B4-BE49-F238E27FC236}">
                <a16:creationId xmlns:a16="http://schemas.microsoft.com/office/drawing/2014/main" id="{570F6E7C-E781-4447-8D39-C95E6CD6C3B3}"/>
              </a:ext>
            </a:extLst>
          </p:cNvPr>
          <p:cNvSpPr/>
          <p:nvPr/>
        </p:nvSpPr>
        <p:spPr>
          <a:xfrm>
            <a:off x="0" y="2075272"/>
            <a:ext cx="6095999" cy="3377848"/>
          </a:xfrm>
          <a:prstGeom prst="rect">
            <a:avLst/>
          </a:prstGeom>
        </p:spPr>
        <p:txBody>
          <a:bodyPr wrap="square">
            <a:spAutoFit/>
          </a:bodyPr>
          <a:lstStyle/>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are not only for authoring Spark applications but can be </a:t>
            </a:r>
            <a:r>
              <a:rPr kumimoji="0" lang="en-US" sz="1600" b="0" i="1"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run/executed directly </a:t>
            </a: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on clusters</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400" b="0" i="0" u="none" strike="noStrike" kern="1200" cap="none" spc="0" normalizeH="0" baseline="0" noProof="0">
                <a:ln>
                  <a:noFill/>
                </a:ln>
                <a:solidFill>
                  <a:srgbClr val="E74C3C"/>
                </a:solidFill>
                <a:effectLst/>
                <a:uLnTx/>
                <a:uFillTx/>
                <a:latin typeface="Segoe UI Semilight" panose="020B0402040204020203" pitchFamily="34" charset="0"/>
                <a:ea typeface="+mn-ea"/>
                <a:cs typeface="Segoe UI Semilight" panose="020B0402040204020203" pitchFamily="34" charset="0"/>
              </a:rPr>
              <a:t>Shift+Enter</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1200" cap="none" spc="0" normalizeH="0" baseline="0" noProof="0">
                <a:ln>
                  <a:noFill/>
                </a:ln>
                <a:gradFill>
                  <a:gsLst>
                    <a:gs pos="85321">
                      <a:srgbClr val="505050"/>
                    </a:gs>
                    <a:gs pos="57000">
                      <a:srgbClr val="505050"/>
                    </a:gs>
                  </a:gsLst>
                </a:gradFill>
                <a:effectLst/>
                <a:uLnTx/>
                <a:uFillTx/>
                <a:latin typeface="Segoe UI Semilight" panose="020B0402040204020203" pitchFamily="34" charset="0"/>
                <a:ea typeface="+mn-ea"/>
                <a:cs typeface="Segoe UI Semilight" panose="020B0402040204020203" pitchFamily="34" charset="0"/>
              </a:rPr>
              <a:t>click the    at the top right of the cell in a notebook</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1200" cap="none" spc="0" normalizeH="0" baseline="0" noProof="0">
                <a:ln>
                  <a:noFill/>
                </a:ln>
                <a:gradFill>
                  <a:gsLst>
                    <a:gs pos="85321">
                      <a:srgbClr val="505050"/>
                    </a:gs>
                    <a:gs pos="57000">
                      <a:srgbClr val="505050"/>
                    </a:gs>
                  </a:gsLst>
                </a:gradFill>
                <a:effectLst/>
                <a:uLnTx/>
                <a:uFillTx/>
                <a:latin typeface="Segoe UI Semilight" panose="020B0402040204020203" pitchFamily="34" charset="0"/>
                <a:ea typeface="+mn-ea"/>
                <a:cs typeface="Segoe UI Semilight" panose="020B0402040204020203" pitchFamily="34" charset="0"/>
              </a:rPr>
              <a:t>Submit via Job</a:t>
            </a:r>
            <a:endPar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support fine grained permissions—so they can be </a:t>
            </a:r>
            <a:r>
              <a:rPr kumimoji="0" lang="en-US" sz="1600" b="0" i="1"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securely shared </a:t>
            </a: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with colleagues for collaboration (see following slide for details on permissions and abilities)</a:t>
            </a:r>
          </a:p>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are well-suited for prototyping, rapid development, exploration, discovery and iterative development</a:t>
            </a:r>
          </a:p>
        </p:txBody>
      </p:sp>
      <p:pic>
        <p:nvPicPr>
          <p:cNvPr id="11266" name="Picture 2" descr="Figure 5">
            <a:extLst>
              <a:ext uri="{FF2B5EF4-FFF2-40B4-BE49-F238E27FC236}">
                <a16:creationId xmlns:a16="http://schemas.microsoft.com/office/drawing/2014/main" id="{F0C5A1E9-7074-40A0-A6C5-CB63B702A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5514" y="2099117"/>
            <a:ext cx="5244294" cy="3047222"/>
          </a:xfrm>
          <a:prstGeom prst="rect">
            <a:avLst/>
          </a:prstGeom>
          <a:noFill/>
          <a:ln>
            <a:solidFill>
              <a:schemeClr val="accent6">
                <a:lumMod val="75000"/>
              </a:schemeClr>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13F144A-956F-4CE2-90E5-E9C29B27EFD3}"/>
              </a:ext>
            </a:extLst>
          </p:cNvPr>
          <p:cNvSpPr/>
          <p:nvPr/>
        </p:nvSpPr>
        <p:spPr>
          <a:xfrm>
            <a:off x="6305380" y="5146339"/>
            <a:ext cx="5629523" cy="276999"/>
          </a:xfrm>
          <a:prstGeom prst="rect">
            <a:avLst/>
          </a:prstGeom>
        </p:spPr>
        <p:txBody>
          <a:bodyPr wrap="square">
            <a:spAutoFit/>
          </a:bodyPr>
          <a:lstStyle/>
          <a:p>
            <a:pPr marL="181920" marR="0" lvl="1" indent="0" algn="l" defTabSz="895769" rtl="0" eaLnBrk="1" fontAlgn="auto" latinLnBrk="0" hangingPunct="1">
              <a:lnSpc>
                <a:spcPct val="100000"/>
              </a:lnSpc>
              <a:spcBef>
                <a:spcPts val="600"/>
              </a:spcBef>
              <a:spcAft>
                <a:spcPts val="300"/>
              </a:spcAft>
              <a:buClr>
                <a:srgbClr val="0078D7"/>
              </a:buClr>
              <a:buSzTx/>
              <a:buFontTx/>
              <a:buNone/>
              <a:tabLst>
                <a:tab pos="632806" algn="l"/>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Notebooks typically consist of code, data, visualization, comments and notes</a:t>
            </a:r>
          </a:p>
        </p:txBody>
      </p:sp>
      <p:grpSp>
        <p:nvGrpSpPr>
          <p:cNvPr id="9" name="Group 8">
            <a:extLst>
              <a:ext uri="{FF2B5EF4-FFF2-40B4-BE49-F238E27FC236}">
                <a16:creationId xmlns:a16="http://schemas.microsoft.com/office/drawing/2014/main" id="{74C070DB-F3AD-4F42-B025-DDFEB001F09D}"/>
              </a:ext>
            </a:extLst>
          </p:cNvPr>
          <p:cNvGrpSpPr/>
          <p:nvPr/>
        </p:nvGrpSpPr>
        <p:grpSpPr>
          <a:xfrm>
            <a:off x="1839028" y="3110957"/>
            <a:ext cx="180975" cy="209550"/>
            <a:chOff x="2029860" y="5410831"/>
            <a:chExt cx="180975" cy="209550"/>
          </a:xfrm>
        </p:grpSpPr>
        <p:sp>
          <p:nvSpPr>
            <p:cNvPr id="8" name="Rectangle 7">
              <a:extLst>
                <a:ext uri="{FF2B5EF4-FFF2-40B4-BE49-F238E27FC236}">
                  <a16:creationId xmlns:a16="http://schemas.microsoft.com/office/drawing/2014/main" id="{95231046-9CCD-41AB-8203-9DD830FB0C48}"/>
                </a:ext>
              </a:extLst>
            </p:cNvPr>
            <p:cNvSpPr/>
            <p:nvPr/>
          </p:nvSpPr>
          <p:spPr bwMode="auto">
            <a:xfrm>
              <a:off x="2029860" y="5410831"/>
              <a:ext cx="180975" cy="20955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Picture 6">
              <a:extLst>
                <a:ext uri="{FF2B5EF4-FFF2-40B4-BE49-F238E27FC236}">
                  <a16:creationId xmlns:a16="http://schemas.microsoft.com/office/drawing/2014/main" id="{49E6C537-DF3E-4D33-88C0-D5F3D7F8580B}"/>
                </a:ext>
              </a:extLst>
            </p:cNvPr>
            <p:cNvPicPr>
              <a:picLocks noChangeAspect="1"/>
            </p:cNvPicPr>
            <p:nvPr/>
          </p:nvPicPr>
          <p:blipFill>
            <a:blip r:embed="rId4"/>
            <a:stretch>
              <a:fillRect/>
            </a:stretch>
          </p:blipFill>
          <p:spPr>
            <a:xfrm>
              <a:off x="2029860" y="5410831"/>
              <a:ext cx="180975" cy="209550"/>
            </a:xfrm>
            <a:prstGeom prst="rect">
              <a:avLst/>
            </a:prstGeom>
            <a:ln>
              <a:solidFill>
                <a:schemeClr val="tx1"/>
              </a:solidFill>
            </a:ln>
          </p:spPr>
        </p:pic>
      </p:grpSp>
    </p:spTree>
    <p:extLst>
      <p:ext uri="{BB962C8B-B14F-4D97-AF65-F5344CB8AC3E}">
        <p14:creationId xmlns:p14="http://schemas.microsoft.com/office/powerpoint/2010/main" val="215386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ML &amp; AI</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5051383" cy="1855893"/>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Machine Learning Service</a:t>
            </a:r>
          </a:p>
          <a:p>
            <a:pPr marL="342900" indent="-342900">
              <a:lnSpc>
                <a:spcPct val="90000"/>
              </a:lnSpc>
              <a:spcAft>
                <a:spcPts val="600"/>
              </a:spcAft>
              <a:buFont typeface="Arial" panose="020B0604020202020204" pitchFamily="34" charset="0"/>
              <a:buChar char="•"/>
            </a:pPr>
            <a:r>
              <a:rPr lang="en-US" sz="2400" dirty="0">
                <a:solidFill>
                  <a:srgbClr val="0070C0"/>
                </a:solidFill>
              </a:rPr>
              <a:t>Azure Machine Learning Studio</a:t>
            </a:r>
          </a:p>
          <a:p>
            <a:pPr marL="342900" indent="-342900">
              <a:lnSpc>
                <a:spcPct val="90000"/>
              </a:lnSpc>
              <a:spcAft>
                <a:spcPts val="600"/>
              </a:spcAft>
              <a:buFont typeface="Arial" panose="020B0604020202020204" pitchFamily="34" charset="0"/>
              <a:buChar char="•"/>
            </a:pPr>
            <a:r>
              <a:rPr lang="en-US" sz="2400" dirty="0">
                <a:solidFill>
                  <a:srgbClr val="0070C0"/>
                </a:solidFill>
              </a:rPr>
              <a:t>Cognitive Services</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Databricks</a:t>
            </a:r>
          </a:p>
        </p:txBody>
      </p:sp>
      <p:sp>
        <p:nvSpPr>
          <p:cNvPr id="14" name="TextBox 13">
            <a:extLst>
              <a:ext uri="{FF2B5EF4-FFF2-40B4-BE49-F238E27FC236}">
                <a16:creationId xmlns:a16="http://schemas.microsoft.com/office/drawing/2014/main" id="{984FD38B-CC66-4655-A062-5447F4E3B8A9}"/>
              </a:ext>
            </a:extLst>
          </p:cNvPr>
          <p:cNvSpPr txBox="1"/>
          <p:nvPr/>
        </p:nvSpPr>
        <p:spPr>
          <a:xfrm>
            <a:off x="4920572" y="2253343"/>
            <a:ext cx="1004938" cy="5803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COGNITIVE SERVICES</a:t>
            </a:r>
          </a:p>
        </p:txBody>
      </p:sp>
      <p:pic>
        <p:nvPicPr>
          <p:cNvPr id="15" name="Picture 14">
            <a:extLst>
              <a:ext uri="{FF2B5EF4-FFF2-40B4-BE49-F238E27FC236}">
                <a16:creationId xmlns:a16="http://schemas.microsoft.com/office/drawing/2014/main" id="{3787FDBA-AFDE-47D8-8A20-1A87A89D52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8355" y="1871624"/>
            <a:ext cx="670390" cy="647646"/>
          </a:xfrm>
          <a:prstGeom prst="rect">
            <a:avLst/>
          </a:prstGeom>
          <a:noFill/>
        </p:spPr>
      </p:pic>
      <p:sp>
        <p:nvSpPr>
          <p:cNvPr id="16" name="Rectangle 15">
            <a:extLst>
              <a:ext uri="{FF2B5EF4-FFF2-40B4-BE49-F238E27FC236}">
                <a16:creationId xmlns:a16="http://schemas.microsoft.com/office/drawing/2014/main" id="{D990458F-2056-45BE-AC25-75BA4B5DA5A1}"/>
              </a:ext>
            </a:extLst>
          </p:cNvPr>
          <p:cNvSpPr/>
          <p:nvPr/>
        </p:nvSpPr>
        <p:spPr>
          <a:xfrm>
            <a:off x="5785628" y="2376002"/>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ML)</a:t>
            </a:r>
          </a:p>
        </p:txBody>
      </p:sp>
      <p:sp>
        <p:nvSpPr>
          <p:cNvPr id="17" name="Rectangle 16">
            <a:extLst>
              <a:ext uri="{FF2B5EF4-FFF2-40B4-BE49-F238E27FC236}">
                <a16:creationId xmlns:a16="http://schemas.microsoft.com/office/drawing/2014/main" id="{44CACB5C-385A-474A-B934-3E0E0A0C0DC8}"/>
              </a:ext>
            </a:extLst>
          </p:cNvPr>
          <p:cNvSpPr/>
          <p:nvPr/>
        </p:nvSpPr>
        <p:spPr bwMode="auto">
          <a:xfrm>
            <a:off x="4333836" y="2068614"/>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ectangle: Rounded Corners 134">
            <a:extLst>
              <a:ext uri="{FF2B5EF4-FFF2-40B4-BE49-F238E27FC236}">
                <a16:creationId xmlns:a16="http://schemas.microsoft.com/office/drawing/2014/main" id="{CC26F5BD-0FCD-45B4-838B-F2E0E1F2D0B6}"/>
              </a:ext>
            </a:extLst>
          </p:cNvPr>
          <p:cNvSpPr/>
          <p:nvPr/>
        </p:nvSpPr>
        <p:spPr bwMode="auto">
          <a:xfrm>
            <a:off x="4252360" y="1947307"/>
            <a:ext cx="2845705" cy="863601"/>
          </a:xfrm>
          <a:custGeom>
            <a:avLst/>
            <a:gdLst>
              <a:gd name="connsiteX0" fmla="*/ 0 w 2845705"/>
              <a:gd name="connsiteY0" fmla="*/ 139594 h 837546"/>
              <a:gd name="connsiteX1" fmla="*/ 139594 w 2845705"/>
              <a:gd name="connsiteY1" fmla="*/ 0 h 837546"/>
              <a:gd name="connsiteX2" fmla="*/ 2706111 w 2845705"/>
              <a:gd name="connsiteY2" fmla="*/ 0 h 837546"/>
              <a:gd name="connsiteX3" fmla="*/ 2845705 w 2845705"/>
              <a:gd name="connsiteY3" fmla="*/ 139594 h 837546"/>
              <a:gd name="connsiteX4" fmla="*/ 2845705 w 2845705"/>
              <a:gd name="connsiteY4" fmla="*/ 697952 h 837546"/>
              <a:gd name="connsiteX5" fmla="*/ 2706111 w 2845705"/>
              <a:gd name="connsiteY5" fmla="*/ 837546 h 837546"/>
              <a:gd name="connsiteX6" fmla="*/ 139594 w 2845705"/>
              <a:gd name="connsiteY6" fmla="*/ 837546 h 837546"/>
              <a:gd name="connsiteX7" fmla="*/ 0 w 2845705"/>
              <a:gd name="connsiteY7" fmla="*/ 697952 h 837546"/>
              <a:gd name="connsiteX8" fmla="*/ 0 w 2845705"/>
              <a:gd name="connsiteY8" fmla="*/ 139594 h 837546"/>
              <a:gd name="connsiteX0" fmla="*/ 0 w 2845705"/>
              <a:gd name="connsiteY0" fmla="*/ 162275 h 860227"/>
              <a:gd name="connsiteX1" fmla="*/ 139594 w 2845705"/>
              <a:gd name="connsiteY1" fmla="*/ 22681 h 860227"/>
              <a:gd name="connsiteX2" fmla="*/ 1541225 w 2845705"/>
              <a:gd name="connsiteY2" fmla="*/ 0 h 860227"/>
              <a:gd name="connsiteX3" fmla="*/ 2706111 w 2845705"/>
              <a:gd name="connsiteY3" fmla="*/ 22681 h 860227"/>
              <a:gd name="connsiteX4" fmla="*/ 2845705 w 2845705"/>
              <a:gd name="connsiteY4" fmla="*/ 162275 h 860227"/>
              <a:gd name="connsiteX5" fmla="*/ 2845705 w 2845705"/>
              <a:gd name="connsiteY5" fmla="*/ 720633 h 860227"/>
              <a:gd name="connsiteX6" fmla="*/ 2706111 w 2845705"/>
              <a:gd name="connsiteY6" fmla="*/ 860227 h 860227"/>
              <a:gd name="connsiteX7" fmla="*/ 139594 w 2845705"/>
              <a:gd name="connsiteY7" fmla="*/ 860227 h 860227"/>
              <a:gd name="connsiteX8" fmla="*/ 0 w 2845705"/>
              <a:gd name="connsiteY8" fmla="*/ 720633 h 860227"/>
              <a:gd name="connsiteX9" fmla="*/ 0 w 2845705"/>
              <a:gd name="connsiteY9" fmla="*/ 162275 h 860227"/>
              <a:gd name="connsiteX0" fmla="*/ 0 w 2845705"/>
              <a:gd name="connsiteY0" fmla="*/ 162275 h 863601"/>
              <a:gd name="connsiteX1" fmla="*/ 139594 w 2845705"/>
              <a:gd name="connsiteY1" fmla="*/ 22681 h 863601"/>
              <a:gd name="connsiteX2" fmla="*/ 1541225 w 2845705"/>
              <a:gd name="connsiteY2" fmla="*/ 0 h 863601"/>
              <a:gd name="connsiteX3" fmla="*/ 2706111 w 2845705"/>
              <a:gd name="connsiteY3" fmla="*/ 22681 h 863601"/>
              <a:gd name="connsiteX4" fmla="*/ 2845705 w 2845705"/>
              <a:gd name="connsiteY4" fmla="*/ 162275 h 863601"/>
              <a:gd name="connsiteX5" fmla="*/ 2845705 w 2845705"/>
              <a:gd name="connsiteY5" fmla="*/ 720633 h 863601"/>
              <a:gd name="connsiteX6" fmla="*/ 2706111 w 2845705"/>
              <a:gd name="connsiteY6" fmla="*/ 860227 h 863601"/>
              <a:gd name="connsiteX7" fmla="*/ 1515825 w 2845705"/>
              <a:gd name="connsiteY7" fmla="*/ 863601 h 863601"/>
              <a:gd name="connsiteX8" fmla="*/ 139594 w 2845705"/>
              <a:gd name="connsiteY8" fmla="*/ 860227 h 863601"/>
              <a:gd name="connsiteX9" fmla="*/ 0 w 2845705"/>
              <a:gd name="connsiteY9" fmla="*/ 720633 h 863601"/>
              <a:gd name="connsiteX10" fmla="*/ 0 w 2845705"/>
              <a:gd name="connsiteY10" fmla="*/ 162275 h 86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5705" h="863601">
                <a:moveTo>
                  <a:pt x="0" y="162275"/>
                </a:moveTo>
                <a:cubicBezTo>
                  <a:pt x="0" y="85179"/>
                  <a:pt x="62498" y="22681"/>
                  <a:pt x="139594" y="22681"/>
                </a:cubicBezTo>
                <a:lnTo>
                  <a:pt x="1541225" y="0"/>
                </a:lnTo>
                <a:lnTo>
                  <a:pt x="2706111" y="22681"/>
                </a:lnTo>
                <a:cubicBezTo>
                  <a:pt x="2783207" y="22681"/>
                  <a:pt x="2845705" y="85179"/>
                  <a:pt x="2845705" y="162275"/>
                </a:cubicBezTo>
                <a:lnTo>
                  <a:pt x="2845705" y="720633"/>
                </a:lnTo>
                <a:cubicBezTo>
                  <a:pt x="2845705" y="797729"/>
                  <a:pt x="2783207" y="860227"/>
                  <a:pt x="2706111" y="860227"/>
                </a:cubicBezTo>
                <a:lnTo>
                  <a:pt x="1515825" y="863601"/>
                </a:lnTo>
                <a:lnTo>
                  <a:pt x="139594" y="860227"/>
                </a:lnTo>
                <a:cubicBezTo>
                  <a:pt x="62498" y="860227"/>
                  <a:pt x="0" y="797729"/>
                  <a:pt x="0" y="720633"/>
                </a:cubicBezTo>
                <a:lnTo>
                  <a:pt x="0" y="162275"/>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19" name="Picture 22" descr="Image result for Azure ML icon">
            <a:extLst>
              <a:ext uri="{FF2B5EF4-FFF2-40B4-BE49-F238E27FC236}">
                <a16:creationId xmlns:a16="http://schemas.microsoft.com/office/drawing/2014/main" id="{81821229-849A-441A-90C7-7B21ECA869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9057" y="2015948"/>
            <a:ext cx="342248" cy="342248"/>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a:extLst>
              <a:ext uri="{FF2B5EF4-FFF2-40B4-BE49-F238E27FC236}">
                <a16:creationId xmlns:a16="http://schemas.microsoft.com/office/drawing/2014/main" id="{5E4D9FE4-5613-4392-A3E2-4CF27F7344D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71967" y="2018898"/>
            <a:ext cx="543746" cy="321176"/>
          </a:xfrm>
          <a:prstGeom prst="rect">
            <a:avLst/>
          </a:prstGeom>
        </p:spPr>
      </p:pic>
      <p:sp>
        <p:nvSpPr>
          <p:cNvPr id="21" name="TextBox 20">
            <a:extLst>
              <a:ext uri="{FF2B5EF4-FFF2-40B4-BE49-F238E27FC236}">
                <a16:creationId xmlns:a16="http://schemas.microsoft.com/office/drawing/2014/main" id="{4E83482D-16B9-452B-8499-24176B67505C}"/>
              </a:ext>
            </a:extLst>
          </p:cNvPr>
          <p:cNvSpPr txBox="1"/>
          <p:nvPr/>
        </p:nvSpPr>
        <p:spPr>
          <a:xfrm>
            <a:off x="4174917" y="2274489"/>
            <a:ext cx="1004938" cy="434918"/>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AZURE ML</a:t>
            </a:r>
          </a:p>
        </p:txBody>
      </p:sp>
    </p:spTree>
    <p:extLst>
      <p:ext uri="{BB962C8B-B14F-4D97-AF65-F5344CB8AC3E}">
        <p14:creationId xmlns:p14="http://schemas.microsoft.com/office/powerpoint/2010/main" val="386240617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26D9-51D8-42A0-9253-0BE99AA29B22}"/>
              </a:ext>
            </a:extLst>
          </p:cNvPr>
          <p:cNvSpPr>
            <a:spLocks noGrp="1"/>
          </p:cNvSpPr>
          <p:nvPr>
            <p:ph type="title"/>
          </p:nvPr>
        </p:nvSpPr>
        <p:spPr>
          <a:xfrm>
            <a:off x="482129" y="76745"/>
            <a:ext cx="11306469" cy="813819"/>
          </a:xfrm>
        </p:spPr>
        <p:txBody>
          <a:bodyPr/>
          <a:lstStyle/>
          <a:p>
            <a:pPr defTabSz="914225">
              <a:lnSpc>
                <a:spcPct val="100000"/>
              </a:lnSpc>
              <a:spcBef>
                <a:spcPts val="0"/>
              </a:spcBef>
            </a:pPr>
            <a:r>
              <a:rPr lang="en-US" sz="3200" kern="0" spc="49" dirty="0">
                <a:solidFill>
                  <a:srgbClr val="0078D7"/>
                </a:solidFill>
                <a:latin typeface="Segoe UI Semilight" charset="0"/>
                <a:ea typeface="Segoe UI Semilight" charset="0"/>
                <a:cs typeface="Segoe UI Semilight" charset="0"/>
              </a:rPr>
              <a:t>Machine Learning &amp; AI Portfolio</a:t>
            </a:r>
            <a:br>
              <a:rPr lang="en-US" sz="3200" kern="0" spc="49" dirty="0">
                <a:solidFill>
                  <a:srgbClr val="0078D7"/>
                </a:solidFill>
                <a:latin typeface="Segoe UI Semilight" charset="0"/>
                <a:ea typeface="Segoe UI Semilight" charset="0"/>
                <a:cs typeface="Segoe UI Semilight" charset="0"/>
              </a:rPr>
            </a:br>
            <a:r>
              <a:rPr lang="en-US" sz="1568" spc="98" dirty="0">
                <a:ln>
                  <a:noFill/>
                </a:ln>
                <a:solidFill>
                  <a:schemeClr val="tx1"/>
                </a:solidFill>
                <a:latin typeface="Segoe UI Semilight"/>
                <a:cs typeface="Segoe UI Light" panose="020B0502040204020203" pitchFamily="34" charset="0"/>
              </a:rPr>
              <a:t>When to use what?</a:t>
            </a:r>
            <a:br>
              <a:rPr lang="en-US" sz="1568" spc="98" dirty="0">
                <a:ln>
                  <a:noFill/>
                </a:ln>
                <a:solidFill>
                  <a:schemeClr val="tx1"/>
                </a:solidFill>
                <a:latin typeface="Segoe UI Semilight"/>
                <a:cs typeface="Segoe UI Light" panose="020B0502040204020203" pitchFamily="34" charset="0"/>
              </a:rPr>
            </a:br>
            <a:endParaRPr lang="en-US" sz="1568" spc="98" dirty="0">
              <a:ln>
                <a:noFill/>
              </a:ln>
              <a:solidFill>
                <a:schemeClr val="tx1"/>
              </a:solidFill>
              <a:latin typeface="Segoe UI Semilight"/>
              <a:cs typeface="Segoe UI Light" panose="020B0502040204020203" pitchFamily="34" charset="0"/>
            </a:endParaRPr>
          </a:p>
        </p:txBody>
      </p:sp>
      <p:sp>
        <p:nvSpPr>
          <p:cNvPr id="8" name="Rectangle 7">
            <a:extLst>
              <a:ext uri="{FF2B5EF4-FFF2-40B4-BE49-F238E27FC236}">
                <a16:creationId xmlns:a16="http://schemas.microsoft.com/office/drawing/2014/main" id="{A00CE5A4-BDCD-495D-982E-68B1B0633465}"/>
              </a:ext>
            </a:extLst>
          </p:cNvPr>
          <p:cNvSpPr/>
          <p:nvPr/>
        </p:nvSpPr>
        <p:spPr>
          <a:xfrm>
            <a:off x="264637" y="5643981"/>
            <a:ext cx="3044425" cy="6796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light" charset="0"/>
              </a:rPr>
              <a:t>What engine(s) do you want to use?</a:t>
            </a:r>
          </a:p>
        </p:txBody>
      </p:sp>
      <p:sp>
        <p:nvSpPr>
          <p:cNvPr id="9" name="Rectangle 8">
            <a:extLst>
              <a:ext uri="{FF2B5EF4-FFF2-40B4-BE49-F238E27FC236}">
                <a16:creationId xmlns:a16="http://schemas.microsoft.com/office/drawing/2014/main" id="{93FCE40B-A99B-40E6-BE0D-8EE696972122}"/>
              </a:ext>
            </a:extLst>
          </p:cNvPr>
          <p:cNvSpPr/>
          <p:nvPr/>
        </p:nvSpPr>
        <p:spPr>
          <a:xfrm>
            <a:off x="267991" y="4721343"/>
            <a:ext cx="2765224" cy="430334"/>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Deployment target</a:t>
            </a:r>
          </a:p>
        </p:txBody>
      </p:sp>
      <p:sp>
        <p:nvSpPr>
          <p:cNvPr id="10" name="Rectangle 9">
            <a:extLst>
              <a:ext uri="{FF2B5EF4-FFF2-40B4-BE49-F238E27FC236}">
                <a16:creationId xmlns:a16="http://schemas.microsoft.com/office/drawing/2014/main" id="{7157B3E8-C41C-45DE-BECC-CD1F6B235A7C}"/>
              </a:ext>
            </a:extLst>
          </p:cNvPr>
          <p:cNvSpPr/>
          <p:nvPr/>
        </p:nvSpPr>
        <p:spPr>
          <a:xfrm>
            <a:off x="267991" y="3832213"/>
            <a:ext cx="2765224" cy="6796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Which experience do you want?</a:t>
            </a:r>
          </a:p>
        </p:txBody>
      </p:sp>
      <p:sp>
        <p:nvSpPr>
          <p:cNvPr id="12" name="Rectangle 11">
            <a:extLst>
              <a:ext uri="{FF2B5EF4-FFF2-40B4-BE49-F238E27FC236}">
                <a16:creationId xmlns:a16="http://schemas.microsoft.com/office/drawing/2014/main" id="{537AD293-3DBB-446E-A4D6-4F119C2B6DF3}"/>
              </a:ext>
            </a:extLst>
          </p:cNvPr>
          <p:cNvSpPr/>
          <p:nvPr/>
        </p:nvSpPr>
        <p:spPr>
          <a:xfrm>
            <a:off x="269240" y="2133187"/>
            <a:ext cx="3660400" cy="6796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Build your own or consume pre-trained models?</a:t>
            </a:r>
          </a:p>
        </p:txBody>
      </p:sp>
      <p:sp>
        <p:nvSpPr>
          <p:cNvPr id="14" name="Rectangle 13">
            <a:extLst>
              <a:ext uri="{FF2B5EF4-FFF2-40B4-BE49-F238E27FC236}">
                <a16:creationId xmlns:a16="http://schemas.microsoft.com/office/drawing/2014/main" id="{47DFBEEC-8DA2-4F5F-9B28-5837DBEB29AA}"/>
              </a:ext>
            </a:extLst>
          </p:cNvPr>
          <p:cNvSpPr/>
          <p:nvPr/>
        </p:nvSpPr>
        <p:spPr>
          <a:xfrm>
            <a:off x="4079044" y="1241853"/>
            <a:ext cx="1233941" cy="738664"/>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Microsoft ML &amp; AI products</a:t>
            </a:r>
          </a:p>
        </p:txBody>
      </p:sp>
      <p:sp>
        <p:nvSpPr>
          <p:cNvPr id="16" name="Rectangle 15">
            <a:extLst>
              <a:ext uri="{FF2B5EF4-FFF2-40B4-BE49-F238E27FC236}">
                <a16:creationId xmlns:a16="http://schemas.microsoft.com/office/drawing/2014/main" id="{A845B773-D69B-477A-B1A8-900F3E3D30D9}"/>
              </a:ext>
            </a:extLst>
          </p:cNvPr>
          <p:cNvSpPr/>
          <p:nvPr/>
        </p:nvSpPr>
        <p:spPr>
          <a:xfrm>
            <a:off x="4079044" y="2211394"/>
            <a:ext cx="1233941" cy="523220"/>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Build your own</a:t>
            </a:r>
          </a:p>
        </p:txBody>
      </p:sp>
      <p:sp>
        <p:nvSpPr>
          <p:cNvPr id="18" name="Rectangle 17">
            <a:extLst>
              <a:ext uri="{FF2B5EF4-FFF2-40B4-BE49-F238E27FC236}">
                <a16:creationId xmlns:a16="http://schemas.microsoft.com/office/drawing/2014/main" id="{32858C4C-F943-47BD-84BD-125FF396EC41}"/>
              </a:ext>
            </a:extLst>
          </p:cNvPr>
          <p:cNvSpPr/>
          <p:nvPr/>
        </p:nvSpPr>
        <p:spPr>
          <a:xfrm>
            <a:off x="4079044" y="3196215"/>
            <a:ext cx="1233941"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Azure Machine Learning</a:t>
            </a:r>
          </a:p>
        </p:txBody>
      </p:sp>
      <p:sp>
        <p:nvSpPr>
          <p:cNvPr id="20" name="Rectangle 19">
            <a:extLst>
              <a:ext uri="{FF2B5EF4-FFF2-40B4-BE49-F238E27FC236}">
                <a16:creationId xmlns:a16="http://schemas.microsoft.com/office/drawing/2014/main" id="{E331EFF1-0460-4548-88A7-8706F3592193}"/>
              </a:ext>
            </a:extLst>
          </p:cNvPr>
          <p:cNvSpPr/>
          <p:nvPr/>
        </p:nvSpPr>
        <p:spPr>
          <a:xfrm>
            <a:off x="4078677" y="4018141"/>
            <a:ext cx="1234678" cy="307777"/>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Code first</a:t>
            </a:r>
          </a:p>
        </p:txBody>
      </p:sp>
      <p:sp>
        <p:nvSpPr>
          <p:cNvPr id="22" name="Rectangle 21">
            <a:extLst>
              <a:ext uri="{FF2B5EF4-FFF2-40B4-BE49-F238E27FC236}">
                <a16:creationId xmlns:a16="http://schemas.microsoft.com/office/drawing/2014/main" id="{D2BF9C72-EEBF-4CDD-AD69-8E4B66BE1C9F}"/>
              </a:ext>
            </a:extLst>
          </p:cNvPr>
          <p:cNvSpPr/>
          <p:nvPr/>
        </p:nvSpPr>
        <p:spPr>
          <a:xfrm>
            <a:off x="4208488" y="4464906"/>
            <a:ext cx="975054" cy="954107"/>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(On-</a:t>
            </a:r>
            <a:r>
              <a:rPr kumimoji="0" lang="en-US" sz="1400" b="1" i="0" u="none" strike="noStrike" kern="0" cap="none" spc="49" normalizeH="0" baseline="0" noProof="0" err="1">
                <a:ln>
                  <a:noFill/>
                </a:ln>
                <a:solidFill>
                  <a:srgbClr val="505050"/>
                </a:solidFill>
                <a:effectLst/>
                <a:uLnTx/>
                <a:uFillTx/>
                <a:latin typeface="Segoe UI Semibold" charset="0"/>
                <a:ea typeface="+mn-ea"/>
                <a:cs typeface="Segoe UI Semibold" charset="0"/>
              </a:rPr>
              <a:t>prem</a:t>
            </a: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t>
            </a:r>
            <a:b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b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ML Server</a:t>
            </a:r>
          </a:p>
        </p:txBody>
      </p:sp>
      <p:sp>
        <p:nvSpPr>
          <p:cNvPr id="24" name="Rectangle 23">
            <a:extLst>
              <a:ext uri="{FF2B5EF4-FFF2-40B4-BE49-F238E27FC236}">
                <a16:creationId xmlns:a16="http://schemas.microsoft.com/office/drawing/2014/main" id="{16052956-0124-499B-8C38-9DC404AD9604}"/>
              </a:ext>
            </a:extLst>
          </p:cNvPr>
          <p:cNvSpPr/>
          <p:nvPr/>
        </p:nvSpPr>
        <p:spPr>
          <a:xfrm>
            <a:off x="3748486" y="5795510"/>
            <a:ext cx="914426"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On-</a:t>
            </a:r>
            <a:r>
              <a:rPr kumimoji="0" lang="en-US" sz="1400" b="1" i="0" u="none" strike="noStrike" kern="0" cap="none" spc="49" normalizeH="0" baseline="0" noProof="0" err="1">
                <a:ln>
                  <a:noFill/>
                </a:ln>
                <a:solidFill>
                  <a:srgbClr val="505050"/>
                </a:solidFill>
                <a:effectLst/>
                <a:uLnTx/>
                <a:uFillTx/>
                <a:latin typeface="Segoe UI Semibold" charset="0"/>
                <a:ea typeface="+mn-ea"/>
                <a:cs typeface="Segoe UI Semibold" charset="0"/>
              </a:rPr>
              <a:t>prem</a:t>
            </a: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 Hadoop</a:t>
            </a:r>
          </a:p>
        </p:txBody>
      </p:sp>
      <p:sp>
        <p:nvSpPr>
          <p:cNvPr id="26" name="Rectangle 25">
            <a:extLst>
              <a:ext uri="{FF2B5EF4-FFF2-40B4-BE49-F238E27FC236}">
                <a16:creationId xmlns:a16="http://schemas.microsoft.com/office/drawing/2014/main" id="{59CB8BE4-5C8C-4A15-A021-922CDD230BA8}"/>
              </a:ext>
            </a:extLst>
          </p:cNvPr>
          <p:cNvSpPr/>
          <p:nvPr/>
        </p:nvSpPr>
        <p:spPr>
          <a:xfrm>
            <a:off x="4763725" y="5795510"/>
            <a:ext cx="914426" cy="52322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SQL Server </a:t>
            </a:r>
          </a:p>
        </p:txBody>
      </p:sp>
      <p:sp>
        <p:nvSpPr>
          <p:cNvPr id="28" name="Rectangle 27">
            <a:extLst>
              <a:ext uri="{FF2B5EF4-FFF2-40B4-BE49-F238E27FC236}">
                <a16:creationId xmlns:a16="http://schemas.microsoft.com/office/drawing/2014/main" id="{274627C8-BBE7-4719-BA54-4FC726EB75DF}"/>
              </a:ext>
            </a:extLst>
          </p:cNvPr>
          <p:cNvSpPr/>
          <p:nvPr/>
        </p:nvSpPr>
        <p:spPr>
          <a:xfrm>
            <a:off x="6067218" y="4710215"/>
            <a:ext cx="1145873"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AML (Preview)</a:t>
            </a:r>
          </a:p>
        </p:txBody>
      </p:sp>
      <p:sp>
        <p:nvSpPr>
          <p:cNvPr id="30" name="Rectangle 29">
            <a:extLst>
              <a:ext uri="{FF2B5EF4-FFF2-40B4-BE49-F238E27FC236}">
                <a16:creationId xmlns:a16="http://schemas.microsoft.com/office/drawing/2014/main" id="{CC45C4A6-F73F-43B8-97F2-B439AB07C8A0}"/>
              </a:ext>
            </a:extLst>
          </p:cNvPr>
          <p:cNvSpPr/>
          <p:nvPr/>
        </p:nvSpPr>
        <p:spPr>
          <a:xfrm>
            <a:off x="5678151" y="5768355"/>
            <a:ext cx="914426" cy="52322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SQL Server</a:t>
            </a:r>
          </a:p>
        </p:txBody>
      </p:sp>
      <p:sp>
        <p:nvSpPr>
          <p:cNvPr id="32" name="Rectangle 31">
            <a:extLst>
              <a:ext uri="{FF2B5EF4-FFF2-40B4-BE49-F238E27FC236}">
                <a16:creationId xmlns:a16="http://schemas.microsoft.com/office/drawing/2014/main" id="{20C8237F-F2AD-40E1-A21E-E0F33DE7B78E}"/>
              </a:ext>
            </a:extLst>
          </p:cNvPr>
          <p:cNvSpPr/>
          <p:nvPr/>
        </p:nvSpPr>
        <p:spPr>
          <a:xfrm>
            <a:off x="6693390" y="5768355"/>
            <a:ext cx="914426"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Hadoop</a:t>
            </a:r>
          </a:p>
        </p:txBody>
      </p:sp>
      <p:sp>
        <p:nvSpPr>
          <p:cNvPr id="34" name="Rectangle 33">
            <a:extLst>
              <a:ext uri="{FF2B5EF4-FFF2-40B4-BE49-F238E27FC236}">
                <a16:creationId xmlns:a16="http://schemas.microsoft.com/office/drawing/2014/main" id="{75CD90E1-C363-45D7-9410-2125A5A66228}"/>
              </a:ext>
            </a:extLst>
          </p:cNvPr>
          <p:cNvSpPr/>
          <p:nvPr/>
        </p:nvSpPr>
        <p:spPr>
          <a:xfrm>
            <a:off x="7607816" y="5768355"/>
            <a:ext cx="1000331" cy="52322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Azure Batch</a:t>
            </a:r>
          </a:p>
        </p:txBody>
      </p:sp>
      <p:sp>
        <p:nvSpPr>
          <p:cNvPr id="36" name="Rectangle 35">
            <a:extLst>
              <a:ext uri="{FF2B5EF4-FFF2-40B4-BE49-F238E27FC236}">
                <a16:creationId xmlns:a16="http://schemas.microsoft.com/office/drawing/2014/main" id="{62930F2D-A90E-4362-A959-FA0B1337DA44}"/>
              </a:ext>
            </a:extLst>
          </p:cNvPr>
          <p:cNvSpPr/>
          <p:nvPr/>
        </p:nvSpPr>
        <p:spPr>
          <a:xfrm>
            <a:off x="8658552" y="5768355"/>
            <a:ext cx="1015242"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DSVM</a:t>
            </a:r>
          </a:p>
        </p:txBody>
      </p:sp>
      <p:sp>
        <p:nvSpPr>
          <p:cNvPr id="38" name="Rectangle 37">
            <a:extLst>
              <a:ext uri="{FF2B5EF4-FFF2-40B4-BE49-F238E27FC236}">
                <a16:creationId xmlns:a16="http://schemas.microsoft.com/office/drawing/2014/main" id="{834BF3B1-9D60-40B0-B0D9-62A9D75BBD0B}"/>
              </a:ext>
            </a:extLst>
          </p:cNvPr>
          <p:cNvSpPr/>
          <p:nvPr/>
        </p:nvSpPr>
        <p:spPr>
          <a:xfrm>
            <a:off x="9724200" y="5768355"/>
            <a:ext cx="914426"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Spark</a:t>
            </a:r>
          </a:p>
        </p:txBody>
      </p:sp>
      <p:sp>
        <p:nvSpPr>
          <p:cNvPr id="42" name="Rectangle 41">
            <a:extLst>
              <a:ext uri="{FF2B5EF4-FFF2-40B4-BE49-F238E27FC236}">
                <a16:creationId xmlns:a16="http://schemas.microsoft.com/office/drawing/2014/main" id="{48B510BA-873E-47AC-AD6D-A804E4617003}"/>
              </a:ext>
            </a:extLst>
          </p:cNvPr>
          <p:cNvSpPr/>
          <p:nvPr/>
        </p:nvSpPr>
        <p:spPr>
          <a:xfrm>
            <a:off x="7150604" y="4049828"/>
            <a:ext cx="1407387"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Visual tooling</a:t>
            </a:r>
          </a:p>
        </p:txBody>
      </p:sp>
      <p:sp>
        <p:nvSpPr>
          <p:cNvPr id="44" name="Rectangle 43">
            <a:extLst>
              <a:ext uri="{FF2B5EF4-FFF2-40B4-BE49-F238E27FC236}">
                <a16:creationId xmlns:a16="http://schemas.microsoft.com/office/drawing/2014/main" id="{6B603F56-966C-4560-A771-27A0ADC6074E}"/>
              </a:ext>
            </a:extLst>
          </p:cNvPr>
          <p:cNvSpPr/>
          <p:nvPr/>
        </p:nvSpPr>
        <p:spPr>
          <a:xfrm>
            <a:off x="7315988" y="4731662"/>
            <a:ext cx="1076620"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AML Studio</a:t>
            </a:r>
          </a:p>
        </p:txBody>
      </p:sp>
      <p:sp>
        <p:nvSpPr>
          <p:cNvPr id="46" name="Rectangle 45">
            <a:extLst>
              <a:ext uri="{FF2B5EF4-FFF2-40B4-BE49-F238E27FC236}">
                <a16:creationId xmlns:a16="http://schemas.microsoft.com/office/drawing/2014/main" id="{1F5D7714-20C9-464B-8B6B-2ABCE178EE44}"/>
              </a:ext>
            </a:extLst>
          </p:cNvPr>
          <p:cNvSpPr/>
          <p:nvPr/>
        </p:nvSpPr>
        <p:spPr>
          <a:xfrm>
            <a:off x="10908119" y="2297241"/>
            <a:ext cx="1164831"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Consume</a:t>
            </a:r>
          </a:p>
        </p:txBody>
      </p:sp>
      <p:sp>
        <p:nvSpPr>
          <p:cNvPr id="48" name="Rectangle 47">
            <a:extLst>
              <a:ext uri="{FF2B5EF4-FFF2-40B4-BE49-F238E27FC236}">
                <a16:creationId xmlns:a16="http://schemas.microsoft.com/office/drawing/2014/main" id="{5607AB1E-004D-4200-9AA3-54F30E4F5EC0}"/>
              </a:ext>
            </a:extLst>
          </p:cNvPr>
          <p:cNvSpPr/>
          <p:nvPr/>
        </p:nvSpPr>
        <p:spPr>
          <a:xfrm>
            <a:off x="10908119" y="3142651"/>
            <a:ext cx="1164831"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Cognitive services, bots</a:t>
            </a:r>
          </a:p>
        </p:txBody>
      </p:sp>
      <p:cxnSp>
        <p:nvCxnSpPr>
          <p:cNvPr id="54" name="Straight Arrow Connector 53">
            <a:extLst>
              <a:ext uri="{FF2B5EF4-FFF2-40B4-BE49-F238E27FC236}">
                <a16:creationId xmlns:a16="http://schemas.microsoft.com/office/drawing/2014/main" id="{E1DE7AE9-ADD5-4089-B3E6-09766A655E28}"/>
              </a:ext>
            </a:extLst>
          </p:cNvPr>
          <p:cNvCxnSpPr>
            <a:cxnSpLocks/>
            <a:stCxn id="14" idx="2"/>
            <a:endCxn id="16" idx="0"/>
          </p:cNvCxnSpPr>
          <p:nvPr/>
        </p:nvCxnSpPr>
        <p:spPr>
          <a:xfrm>
            <a:off x="4696015" y="1980517"/>
            <a:ext cx="0" cy="23087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48BCA353-D4C1-4B68-92E2-3785CA7E5291}"/>
              </a:ext>
            </a:extLst>
          </p:cNvPr>
          <p:cNvCxnSpPr>
            <a:cxnSpLocks/>
            <a:stCxn id="14" idx="2"/>
            <a:endCxn id="46" idx="0"/>
          </p:cNvCxnSpPr>
          <p:nvPr/>
        </p:nvCxnSpPr>
        <p:spPr>
          <a:xfrm rot="16200000" flipH="1">
            <a:off x="7934913" y="-1258381"/>
            <a:ext cx="316724" cy="6794520"/>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02A89DB-F407-4AEE-A504-5534AD610150}"/>
              </a:ext>
            </a:extLst>
          </p:cNvPr>
          <p:cNvCxnSpPr>
            <a:stCxn id="46" idx="2"/>
            <a:endCxn id="48" idx="0"/>
          </p:cNvCxnSpPr>
          <p:nvPr/>
        </p:nvCxnSpPr>
        <p:spPr>
          <a:xfrm>
            <a:off x="11490535" y="2605018"/>
            <a:ext cx="0" cy="53763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664D9DC-9218-4CEC-9F8C-B7AD2D58224F}"/>
              </a:ext>
            </a:extLst>
          </p:cNvPr>
          <p:cNvCxnSpPr>
            <a:cxnSpLocks/>
            <a:stCxn id="16" idx="2"/>
            <a:endCxn id="18" idx="0"/>
          </p:cNvCxnSpPr>
          <p:nvPr/>
        </p:nvCxnSpPr>
        <p:spPr>
          <a:xfrm>
            <a:off x="4696015" y="2734614"/>
            <a:ext cx="0" cy="461601"/>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DC69CAB-2AF3-4B5D-97A8-E47C14D0343A}"/>
              </a:ext>
            </a:extLst>
          </p:cNvPr>
          <p:cNvCxnSpPr>
            <a:cxnSpLocks/>
            <a:stCxn id="18" idx="2"/>
            <a:endCxn id="42" idx="0"/>
          </p:cNvCxnSpPr>
          <p:nvPr/>
        </p:nvCxnSpPr>
        <p:spPr>
          <a:xfrm rot="16200000" flipH="1">
            <a:off x="6217682" y="2413211"/>
            <a:ext cx="114949" cy="315828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77B7A99-ABF9-4125-A69D-B3823E78CF0D}"/>
              </a:ext>
            </a:extLst>
          </p:cNvPr>
          <p:cNvCxnSpPr>
            <a:cxnSpLocks/>
            <a:stCxn id="18" idx="2"/>
            <a:endCxn id="20" idx="0"/>
          </p:cNvCxnSpPr>
          <p:nvPr/>
        </p:nvCxnSpPr>
        <p:spPr>
          <a:xfrm>
            <a:off x="4696015" y="3934879"/>
            <a:ext cx="1" cy="83262"/>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574A75F-DF0C-4653-9444-8E340791FE88}"/>
              </a:ext>
            </a:extLst>
          </p:cNvPr>
          <p:cNvCxnSpPr>
            <a:cxnSpLocks/>
            <a:stCxn id="42" idx="2"/>
            <a:endCxn id="44" idx="0"/>
          </p:cNvCxnSpPr>
          <p:nvPr/>
        </p:nvCxnSpPr>
        <p:spPr>
          <a:xfrm>
            <a:off x="7854298" y="4357605"/>
            <a:ext cx="0" cy="37405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FDE66FF6-6CEB-4AFB-8999-3346CD021522}"/>
              </a:ext>
            </a:extLst>
          </p:cNvPr>
          <p:cNvCxnSpPr>
            <a:cxnSpLocks/>
            <a:stCxn id="20" idx="2"/>
            <a:endCxn id="28" idx="0"/>
          </p:cNvCxnSpPr>
          <p:nvPr/>
        </p:nvCxnSpPr>
        <p:spPr>
          <a:xfrm rot="16200000" flipH="1">
            <a:off x="5475937" y="3545996"/>
            <a:ext cx="384297" cy="1944139"/>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A9E3576-FF35-47D1-AAA4-8F8628C68BA0}"/>
              </a:ext>
            </a:extLst>
          </p:cNvPr>
          <p:cNvCxnSpPr>
            <a:cxnSpLocks/>
            <a:stCxn id="20" idx="2"/>
            <a:endCxn id="22" idx="0"/>
          </p:cNvCxnSpPr>
          <p:nvPr/>
        </p:nvCxnSpPr>
        <p:spPr>
          <a:xfrm flipH="1">
            <a:off x="4696015" y="4325918"/>
            <a:ext cx="1" cy="13898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0E55839-5B12-49F0-B8CA-0F0C61726579}"/>
              </a:ext>
            </a:extLst>
          </p:cNvPr>
          <p:cNvCxnSpPr>
            <a:cxnSpLocks/>
            <a:stCxn id="22" idx="2"/>
            <a:endCxn id="26" idx="0"/>
          </p:cNvCxnSpPr>
          <p:nvPr/>
        </p:nvCxnSpPr>
        <p:spPr>
          <a:xfrm rot="16200000" flipH="1">
            <a:off x="4770228" y="5344799"/>
            <a:ext cx="376497" cy="524923"/>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8903ED4-43C5-4323-B6DA-776728004EA3}"/>
              </a:ext>
            </a:extLst>
          </p:cNvPr>
          <p:cNvCxnSpPr>
            <a:cxnSpLocks/>
            <a:stCxn id="22" idx="2"/>
            <a:endCxn id="24" idx="0"/>
          </p:cNvCxnSpPr>
          <p:nvPr/>
        </p:nvCxnSpPr>
        <p:spPr>
          <a:xfrm rot="5400000">
            <a:off x="4262609" y="5362103"/>
            <a:ext cx="376497" cy="49031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0D240FB6-D436-47C8-B752-DE3233F60A39}"/>
              </a:ext>
            </a:extLst>
          </p:cNvPr>
          <p:cNvCxnSpPr>
            <a:cxnSpLocks/>
            <a:stCxn id="28" idx="2"/>
            <a:endCxn id="30" idx="0"/>
          </p:cNvCxnSpPr>
          <p:nvPr/>
        </p:nvCxnSpPr>
        <p:spPr>
          <a:xfrm rot="5400000">
            <a:off x="6228022" y="5356222"/>
            <a:ext cx="319476" cy="504791"/>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67B69F8-0F94-45D4-A1DB-27D9B488CF48}"/>
              </a:ext>
            </a:extLst>
          </p:cNvPr>
          <p:cNvCxnSpPr>
            <a:cxnSpLocks/>
            <a:stCxn id="28" idx="2"/>
            <a:endCxn id="32" idx="0"/>
          </p:cNvCxnSpPr>
          <p:nvPr/>
        </p:nvCxnSpPr>
        <p:spPr>
          <a:xfrm rot="16200000" flipH="1">
            <a:off x="6735641" y="5353393"/>
            <a:ext cx="319476" cy="510448"/>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9B369524-7A16-4FD1-9E4F-F6DC0BA106F1}"/>
              </a:ext>
            </a:extLst>
          </p:cNvPr>
          <p:cNvCxnSpPr>
            <a:cxnSpLocks/>
            <a:stCxn id="28" idx="2"/>
            <a:endCxn id="34" idx="0"/>
          </p:cNvCxnSpPr>
          <p:nvPr/>
        </p:nvCxnSpPr>
        <p:spPr>
          <a:xfrm rot="16200000" flipH="1">
            <a:off x="7214330" y="4874703"/>
            <a:ext cx="319476" cy="1467827"/>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C5D62AF1-35A7-4D4C-B3DB-B3653AF6166E}"/>
              </a:ext>
            </a:extLst>
          </p:cNvPr>
          <p:cNvCxnSpPr>
            <a:cxnSpLocks/>
            <a:stCxn id="28" idx="2"/>
            <a:endCxn id="36" idx="0"/>
          </p:cNvCxnSpPr>
          <p:nvPr/>
        </p:nvCxnSpPr>
        <p:spPr>
          <a:xfrm rot="16200000" flipH="1">
            <a:off x="7743426" y="4345608"/>
            <a:ext cx="319476" cy="252601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B7F84A27-DA15-404F-8E2A-B551BEA6FB6E}"/>
              </a:ext>
            </a:extLst>
          </p:cNvPr>
          <p:cNvCxnSpPr>
            <a:cxnSpLocks/>
            <a:stCxn id="28" idx="2"/>
            <a:endCxn id="38" idx="0"/>
          </p:cNvCxnSpPr>
          <p:nvPr/>
        </p:nvCxnSpPr>
        <p:spPr>
          <a:xfrm rot="16200000" flipH="1">
            <a:off x="8251046" y="3837988"/>
            <a:ext cx="319476" cy="354125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4E73E4E-C9F8-45EE-8FD2-82FF083A212A}"/>
              </a:ext>
            </a:extLst>
          </p:cNvPr>
          <p:cNvCxnSpPr>
            <a:cxnSpLocks/>
            <a:endCxn id="49" idx="0"/>
          </p:cNvCxnSpPr>
          <p:nvPr/>
        </p:nvCxnSpPr>
        <p:spPr>
          <a:xfrm>
            <a:off x="4696014" y="2657645"/>
            <a:ext cx="4610905" cy="393107"/>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F49F267-479F-4CD8-BFB9-A9AD4017F9DB}"/>
              </a:ext>
            </a:extLst>
          </p:cNvPr>
          <p:cNvSpPr/>
          <p:nvPr/>
        </p:nvSpPr>
        <p:spPr>
          <a:xfrm>
            <a:off x="8658799" y="3050752"/>
            <a:ext cx="1296239"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Spark ML, </a:t>
            </a:r>
            <a:r>
              <a:rPr kumimoji="0" lang="en-US" sz="1400" b="1" i="0" u="none" strike="noStrike" kern="0" cap="none" spc="49" normalizeH="0" baseline="0" noProof="0" dirty="0" err="1">
                <a:ln>
                  <a:noFill/>
                </a:ln>
                <a:solidFill>
                  <a:srgbClr val="505050"/>
                </a:solidFill>
                <a:effectLst/>
                <a:uLnTx/>
                <a:uFillTx/>
                <a:latin typeface="Segoe UI Semibold" charset="0"/>
                <a:ea typeface="+mn-ea"/>
                <a:cs typeface="Segoe UI Semibold" charset="0"/>
              </a:rPr>
              <a:t>SparkR</a:t>
            </a: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 </a:t>
            </a:r>
            <a:r>
              <a:rPr kumimoji="0" lang="en-US" sz="1400" b="1" i="0" u="none" strike="noStrike" kern="0" cap="none" spc="49" normalizeH="0" baseline="0" noProof="0" dirty="0" err="1">
                <a:ln>
                  <a:noFill/>
                </a:ln>
                <a:solidFill>
                  <a:srgbClr val="505050"/>
                </a:solidFill>
                <a:effectLst/>
                <a:uLnTx/>
                <a:uFillTx/>
                <a:latin typeface="Segoe UI Semibold" charset="0"/>
                <a:ea typeface="+mn-ea"/>
                <a:cs typeface="Segoe UI Semibold" charset="0"/>
              </a:rPr>
              <a:t>SparklyR</a:t>
            </a:r>
            <a:endPar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endParaRPr>
          </a:p>
        </p:txBody>
      </p:sp>
      <p:cxnSp>
        <p:nvCxnSpPr>
          <p:cNvPr id="58" name="Connector: Elbow 57">
            <a:extLst>
              <a:ext uri="{FF2B5EF4-FFF2-40B4-BE49-F238E27FC236}">
                <a16:creationId xmlns:a16="http://schemas.microsoft.com/office/drawing/2014/main" id="{DBD3CF2E-83AA-4BD1-83FC-A4BCD658B209}"/>
              </a:ext>
            </a:extLst>
          </p:cNvPr>
          <p:cNvCxnSpPr>
            <a:cxnSpLocks/>
            <a:stCxn id="49" idx="2"/>
            <a:endCxn id="76" idx="0"/>
          </p:cNvCxnSpPr>
          <p:nvPr/>
        </p:nvCxnSpPr>
        <p:spPr>
          <a:xfrm rot="16200000" flipH="1">
            <a:off x="10109160" y="2987174"/>
            <a:ext cx="255091" cy="185957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5CABAF-1BC1-484F-A897-CC2FEF145230}"/>
              </a:ext>
            </a:extLst>
          </p:cNvPr>
          <p:cNvCxnSpPr>
            <a:cxnSpLocks/>
            <a:stCxn id="49" idx="2"/>
            <a:endCxn id="75" idx="0"/>
          </p:cNvCxnSpPr>
          <p:nvPr/>
        </p:nvCxnSpPr>
        <p:spPr>
          <a:xfrm>
            <a:off x="9306919" y="3789416"/>
            <a:ext cx="0" cy="255092"/>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B0E9CD2B-CB5A-495D-A626-AC5A3FCDD01B}"/>
              </a:ext>
            </a:extLst>
          </p:cNvPr>
          <p:cNvSpPr/>
          <p:nvPr/>
        </p:nvSpPr>
        <p:spPr>
          <a:xfrm>
            <a:off x="8658799" y="4044508"/>
            <a:ext cx="1296239"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Notebooks</a:t>
            </a:r>
          </a:p>
        </p:txBody>
      </p:sp>
      <p:sp>
        <p:nvSpPr>
          <p:cNvPr id="76" name="Rectangle 75">
            <a:extLst>
              <a:ext uri="{FF2B5EF4-FFF2-40B4-BE49-F238E27FC236}">
                <a16:creationId xmlns:a16="http://schemas.microsoft.com/office/drawing/2014/main" id="{32440B87-3EC0-48AE-BFD8-782735B35F3D}"/>
              </a:ext>
            </a:extLst>
          </p:cNvPr>
          <p:cNvSpPr/>
          <p:nvPr/>
        </p:nvSpPr>
        <p:spPr>
          <a:xfrm>
            <a:off x="10518372" y="4044507"/>
            <a:ext cx="1296239"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Jobs</a:t>
            </a:r>
          </a:p>
        </p:txBody>
      </p:sp>
      <p:cxnSp>
        <p:nvCxnSpPr>
          <p:cNvPr id="84" name="Connector: Elbow 83">
            <a:extLst>
              <a:ext uri="{FF2B5EF4-FFF2-40B4-BE49-F238E27FC236}">
                <a16:creationId xmlns:a16="http://schemas.microsoft.com/office/drawing/2014/main" id="{82952F1E-9F37-479B-91A3-9FF53FE59076}"/>
              </a:ext>
            </a:extLst>
          </p:cNvPr>
          <p:cNvCxnSpPr>
            <a:cxnSpLocks/>
            <a:stCxn id="75" idx="2"/>
            <a:endCxn id="86" idx="0"/>
          </p:cNvCxnSpPr>
          <p:nvPr/>
        </p:nvCxnSpPr>
        <p:spPr>
          <a:xfrm rot="16200000" flipH="1">
            <a:off x="10068026" y="3591177"/>
            <a:ext cx="337359" cy="185957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940D4C2A-B0BC-4DC2-B45A-B377A11DC21F}"/>
              </a:ext>
            </a:extLst>
          </p:cNvPr>
          <p:cNvSpPr/>
          <p:nvPr/>
        </p:nvSpPr>
        <p:spPr>
          <a:xfrm>
            <a:off x="10518372" y="4689644"/>
            <a:ext cx="1296239" cy="52322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Azure Databricks</a:t>
            </a:r>
          </a:p>
        </p:txBody>
      </p:sp>
      <p:cxnSp>
        <p:nvCxnSpPr>
          <p:cNvPr id="88" name="Straight Arrow Connector 87">
            <a:extLst>
              <a:ext uri="{FF2B5EF4-FFF2-40B4-BE49-F238E27FC236}">
                <a16:creationId xmlns:a16="http://schemas.microsoft.com/office/drawing/2014/main" id="{82BA84DF-51F4-42AD-8C77-6A2BDEBA95D0}"/>
              </a:ext>
            </a:extLst>
          </p:cNvPr>
          <p:cNvCxnSpPr>
            <a:cxnSpLocks/>
            <a:stCxn id="76" idx="2"/>
          </p:cNvCxnSpPr>
          <p:nvPr/>
        </p:nvCxnSpPr>
        <p:spPr>
          <a:xfrm flipH="1">
            <a:off x="11165288" y="4352284"/>
            <a:ext cx="1204" cy="33735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9188353-E88C-4D3E-9FF8-924CF915831B}"/>
              </a:ext>
            </a:extLst>
          </p:cNvPr>
          <p:cNvCxnSpPr>
            <a:cxnSpLocks/>
            <a:endCxn id="92" idx="0"/>
          </p:cNvCxnSpPr>
          <p:nvPr/>
        </p:nvCxnSpPr>
        <p:spPr>
          <a:xfrm>
            <a:off x="11165287" y="4910725"/>
            <a:ext cx="5220" cy="85762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47211AAE-3A20-41BD-AE19-4A0D63661485}"/>
              </a:ext>
            </a:extLst>
          </p:cNvPr>
          <p:cNvSpPr/>
          <p:nvPr/>
        </p:nvSpPr>
        <p:spPr>
          <a:xfrm>
            <a:off x="10713294" y="5768354"/>
            <a:ext cx="914426"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Spark</a:t>
            </a:r>
          </a:p>
        </p:txBody>
      </p:sp>
    </p:spTree>
    <p:extLst>
      <p:ext uri="{BB962C8B-B14F-4D97-AF65-F5344CB8AC3E}">
        <p14:creationId xmlns:p14="http://schemas.microsoft.com/office/powerpoint/2010/main" val="288530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a:xfrm>
            <a:off x="268080" y="260656"/>
            <a:ext cx="11655840" cy="899537"/>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ML Modeling Requirements</a:t>
            </a:r>
          </a:p>
        </p:txBody>
      </p:sp>
      <p:graphicFrame>
        <p:nvGraphicFramePr>
          <p:cNvPr id="2" name="Table 1">
            <a:extLst>
              <a:ext uri="{FF2B5EF4-FFF2-40B4-BE49-F238E27FC236}">
                <a16:creationId xmlns:a16="http://schemas.microsoft.com/office/drawing/2014/main" id="{951294DA-5614-4A5C-98F8-34EBF89B615D}"/>
              </a:ext>
            </a:extLst>
          </p:cNvPr>
          <p:cNvGraphicFramePr>
            <a:graphicFrameLocks noGrp="1"/>
          </p:cNvGraphicFramePr>
          <p:nvPr>
            <p:extLst>
              <p:ext uri="{D42A27DB-BD31-4B8C-83A1-F6EECF244321}">
                <p14:modId xmlns:p14="http://schemas.microsoft.com/office/powerpoint/2010/main" val="3721301804"/>
              </p:ext>
            </p:extLst>
          </p:nvPr>
        </p:nvGraphicFramePr>
        <p:xfrm>
          <a:off x="653144" y="1160193"/>
          <a:ext cx="11096552" cy="5114628"/>
        </p:xfrm>
        <a:graphic>
          <a:graphicData uri="http://schemas.openxmlformats.org/drawingml/2006/table">
            <a:tbl>
              <a:tblPr firstRow="1" bandRow="1">
                <a:tableStyleId>{00A15C55-8517-42AA-B614-E9B94910E393}</a:tableStyleId>
              </a:tblPr>
              <a:tblGrid>
                <a:gridCol w="2178432">
                  <a:extLst>
                    <a:ext uri="{9D8B030D-6E8A-4147-A177-3AD203B41FA5}">
                      <a16:colId xmlns:a16="http://schemas.microsoft.com/office/drawing/2014/main" val="3085090280"/>
                    </a:ext>
                  </a:extLst>
                </a:gridCol>
                <a:gridCol w="8918120">
                  <a:extLst>
                    <a:ext uri="{9D8B030D-6E8A-4147-A177-3AD203B41FA5}">
                      <a16:colId xmlns:a16="http://schemas.microsoft.com/office/drawing/2014/main" val="3474397759"/>
                    </a:ext>
                  </a:extLst>
                </a:gridCol>
              </a:tblGrid>
              <a:tr h="435767">
                <a:tc>
                  <a:txBody>
                    <a:bodyPr/>
                    <a:lstStyle/>
                    <a:p>
                      <a:pPr algn="ctr"/>
                      <a:r>
                        <a:rPr lang="en-US" dirty="0"/>
                        <a:t>Requirement</a:t>
                      </a:r>
                    </a:p>
                  </a:txBody>
                  <a:tcPr anchor="ctr"/>
                </a:tc>
                <a:tc>
                  <a:txBody>
                    <a:bodyPr/>
                    <a:lstStyle/>
                    <a:p>
                      <a:pPr algn="ctr"/>
                      <a:r>
                        <a:rPr lang="en-US"/>
                        <a:t>Comment</a:t>
                      </a:r>
                    </a:p>
                  </a:txBody>
                  <a:tcPr anchor="ctr"/>
                </a:tc>
                <a:extLst>
                  <a:ext uri="{0D108BD9-81ED-4DB2-BD59-A6C34878D82A}">
                    <a16:rowId xmlns:a16="http://schemas.microsoft.com/office/drawing/2014/main" val="3526405670"/>
                  </a:ext>
                </a:extLst>
              </a:tr>
              <a:tr h="652226">
                <a:tc>
                  <a:txBody>
                    <a:bodyPr/>
                    <a:lstStyle/>
                    <a:p>
                      <a:r>
                        <a:rPr lang="en-US" sz="1400"/>
                        <a:t>Scale for Training</a:t>
                      </a:r>
                      <a:endParaRPr lang="en-US" sz="1400">
                        <a:latin typeface="+mn-lt"/>
                      </a:endParaRPr>
                    </a:p>
                  </a:txBody>
                  <a:tcPr anchor="ctr"/>
                </a:tc>
                <a:tc>
                  <a:txBody>
                    <a:bodyPr/>
                    <a:lstStyle/>
                    <a:p>
                      <a:r>
                        <a:rPr lang="en-US" sz="1400"/>
                        <a:t>The ML service should be able to train models on very large amounts of data (TBs or PBs) within specified time intervals. Ideally the ML service can train models in parallel on distributed framework running on a cluster.</a:t>
                      </a:r>
                      <a:endParaRPr lang="en-US" sz="1400">
                        <a:latin typeface="+mn-lt"/>
                      </a:endParaRPr>
                    </a:p>
                  </a:txBody>
                  <a:tcPr anchor="ctr"/>
                </a:tc>
                <a:extLst>
                  <a:ext uri="{0D108BD9-81ED-4DB2-BD59-A6C34878D82A}">
                    <a16:rowId xmlns:a16="http://schemas.microsoft.com/office/drawing/2014/main" val="2884594221"/>
                  </a:ext>
                </a:extLst>
              </a:tr>
              <a:tr h="608880">
                <a:tc>
                  <a:txBody>
                    <a:bodyPr/>
                    <a:lstStyle/>
                    <a:p>
                      <a:r>
                        <a:rPr lang="en-US" sz="1400"/>
                        <a:t>Choice of Language</a:t>
                      </a:r>
                      <a:endParaRPr lang="en-US" sz="1400">
                        <a:latin typeface="+mn-lt"/>
                      </a:endParaRPr>
                    </a:p>
                  </a:txBody>
                  <a:tcPr anchor="ctr"/>
                </a:tc>
                <a:tc>
                  <a:txBody>
                    <a:bodyPr/>
                    <a:lstStyle/>
                    <a:p>
                      <a:r>
                        <a:rPr lang="en-US" sz="1400"/>
                        <a:t>The ML service should provide a choice of languages with which to author training scripts and programs, including Python and R.</a:t>
                      </a:r>
                      <a:endParaRPr lang="en-US" sz="1400">
                        <a:latin typeface="+mn-lt"/>
                      </a:endParaRPr>
                    </a:p>
                  </a:txBody>
                  <a:tcPr anchor="ctr"/>
                </a:tc>
                <a:extLst>
                  <a:ext uri="{0D108BD9-81ED-4DB2-BD59-A6C34878D82A}">
                    <a16:rowId xmlns:a16="http://schemas.microsoft.com/office/drawing/2014/main" val="3486309687"/>
                  </a:ext>
                </a:extLst>
              </a:tr>
              <a:tr h="608880">
                <a:tc>
                  <a:txBody>
                    <a:bodyPr/>
                    <a:lstStyle/>
                    <a:p>
                      <a:r>
                        <a:rPr lang="en-US" sz="1400"/>
                        <a:t>Choice of Algorithms</a:t>
                      </a:r>
                      <a:endParaRPr lang="en-US" sz="1400">
                        <a:latin typeface="+mn-lt"/>
                      </a:endParaRPr>
                    </a:p>
                  </a:txBody>
                  <a:tcPr anchor="ctr"/>
                </a:tc>
                <a:tc>
                  <a:txBody>
                    <a:bodyPr/>
                    <a:lstStyle/>
                    <a:p>
                      <a:r>
                        <a:rPr lang="en-US" sz="1400"/>
                        <a:t>The ML service should provide a choice of algorithms across multiple categories (Regression, Classification, Clustering, Collaborative Filtering, etc.) so that the most accurate and efficient models can be developed. </a:t>
                      </a:r>
                      <a:endParaRPr lang="en-US" sz="1400">
                        <a:latin typeface="+mn-lt"/>
                      </a:endParaRPr>
                    </a:p>
                  </a:txBody>
                  <a:tcPr anchor="ctr"/>
                </a:tc>
                <a:extLst>
                  <a:ext uri="{0D108BD9-81ED-4DB2-BD59-A6C34878D82A}">
                    <a16:rowId xmlns:a16="http://schemas.microsoft.com/office/drawing/2014/main" val="3925366304"/>
                  </a:ext>
                </a:extLst>
              </a:tr>
              <a:tr h="608880">
                <a:tc>
                  <a:txBody>
                    <a:bodyPr/>
                    <a:lstStyle/>
                    <a:p>
                      <a:r>
                        <a:rPr lang="en-US" sz="1400"/>
                        <a:t>Capture Training History </a:t>
                      </a:r>
                      <a:endParaRPr lang="en-US" sz="1400">
                        <a:latin typeface="+mn-lt"/>
                      </a:endParaRPr>
                    </a:p>
                  </a:txBody>
                  <a:tcPr anchor="ctr"/>
                </a:tc>
                <a:tc>
                  <a:txBody>
                    <a:bodyPr/>
                    <a:lstStyle/>
                    <a:p>
                      <a:r>
                        <a:rPr lang="en-US" sz="1400"/>
                        <a:t>The ML service should enable the evaluation of model performance over time. This should enable spotting regressions in model performance, and support returning to a previous state that yielded better performance.</a:t>
                      </a:r>
                      <a:endParaRPr lang="en-US" sz="1400">
                        <a:latin typeface="+mn-lt"/>
                      </a:endParaRPr>
                    </a:p>
                  </a:txBody>
                  <a:tcPr anchor="ctr"/>
                </a:tc>
                <a:extLst>
                  <a:ext uri="{0D108BD9-81ED-4DB2-BD59-A6C34878D82A}">
                    <a16:rowId xmlns:a16="http://schemas.microsoft.com/office/drawing/2014/main" val="1101621496"/>
                  </a:ext>
                </a:extLst>
              </a:tr>
              <a:tr h="608880">
                <a:tc>
                  <a:txBody>
                    <a:bodyPr/>
                    <a:lstStyle/>
                    <a:p>
                      <a:r>
                        <a:rPr lang="en-US" sz="1400"/>
                        <a:t>Enable Collaboration &amp; Review</a:t>
                      </a:r>
                      <a:endParaRPr lang="en-US" sz="1400">
                        <a:latin typeface="+mn-lt"/>
                      </a:endParaRPr>
                    </a:p>
                  </a:txBody>
                  <a:tcPr anchor="ctr"/>
                </a:tc>
                <a:tc>
                  <a:txBody>
                    <a:bodyPr/>
                    <a:lstStyle/>
                    <a:p>
                      <a:r>
                        <a:rPr lang="en-US" sz="1400"/>
                        <a:t>The training approach should be fully documented, ideally capturing prose descriptions along with code. The ML service should enable peers to easily collaborate in training, as well as share the documented training artifacts with stakeholders.</a:t>
                      </a:r>
                      <a:endParaRPr lang="en-US" sz="1400">
                        <a:latin typeface="+mn-lt"/>
                      </a:endParaRPr>
                    </a:p>
                  </a:txBody>
                  <a:tcPr anchor="ctr"/>
                </a:tc>
                <a:extLst>
                  <a:ext uri="{0D108BD9-81ED-4DB2-BD59-A6C34878D82A}">
                    <a16:rowId xmlns:a16="http://schemas.microsoft.com/office/drawing/2014/main" val="2316208820"/>
                  </a:ext>
                </a:extLst>
              </a:tr>
              <a:tr h="608880">
                <a:tc>
                  <a:txBody>
                    <a:bodyPr/>
                    <a:lstStyle/>
                    <a:p>
                      <a:r>
                        <a:rPr lang="en-US" sz="1400"/>
                        <a:t>Graphical Tools</a:t>
                      </a:r>
                      <a:endParaRPr lang="en-US" sz="1400">
                        <a:latin typeface="+mn-lt"/>
                      </a:endParaRPr>
                    </a:p>
                  </a:txBody>
                  <a:tcPr anchor="ctr"/>
                </a:tc>
                <a:tc>
                  <a:txBody>
                    <a:bodyPr/>
                    <a:lstStyle/>
                    <a:p>
                      <a:r>
                        <a:rPr lang="en-US" sz="1400"/>
                        <a:t>In addition to programmatic APIs, graphical tools should be available to author the training process as a graph—to help business analysts visualize the flow and to improve analyst’s productivity.</a:t>
                      </a:r>
                      <a:endParaRPr lang="en-US" sz="1400">
                        <a:latin typeface="+mn-lt"/>
                      </a:endParaRPr>
                    </a:p>
                  </a:txBody>
                  <a:tcPr anchor="ctr"/>
                </a:tc>
                <a:extLst>
                  <a:ext uri="{0D108BD9-81ED-4DB2-BD59-A6C34878D82A}">
                    <a16:rowId xmlns:a16="http://schemas.microsoft.com/office/drawing/2014/main" val="289331940"/>
                  </a:ext>
                </a:extLst>
              </a:tr>
              <a:tr h="859595">
                <a:tc>
                  <a:txBody>
                    <a:bodyPr/>
                    <a:lstStyle/>
                    <a:p>
                      <a:r>
                        <a:rPr lang="en-US" sz="1400"/>
                        <a:t>Support for Deep Learning</a:t>
                      </a:r>
                      <a:endParaRPr lang="en-US" sz="1400">
                        <a:latin typeface="+mn-lt"/>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Deep Learning Frameworks—and GPU clusters to run them—are becoming popular. The ML service should support popular Deep Learning framework such as </a:t>
                      </a:r>
                      <a:r>
                        <a:rPr lang="en-US" sz="1400" dirty="0">
                          <a:hlinkClick r:id="rId3"/>
                        </a:rPr>
                        <a:t>Microsoft Cognitive Toolkit (CNTK)</a:t>
                      </a:r>
                      <a:r>
                        <a:rPr lang="en-US" sz="1400" dirty="0"/>
                        <a:t>, </a:t>
                      </a:r>
                      <a:r>
                        <a:rPr lang="en-US" sz="1400" dirty="0" err="1">
                          <a:hlinkClick r:id="rId4"/>
                        </a:rPr>
                        <a:t>BigDL</a:t>
                      </a:r>
                      <a:r>
                        <a:rPr lang="en-US" sz="1400" dirty="0"/>
                        <a:t> and </a:t>
                      </a:r>
                      <a:r>
                        <a:rPr lang="en-US" sz="1400" dirty="0">
                          <a:hlinkClick r:id="rId5"/>
                        </a:rPr>
                        <a:t>TensorFlow</a:t>
                      </a:r>
                      <a:endParaRPr lang="en-US" sz="1400" dirty="0">
                        <a:solidFill>
                          <a:schemeClr val="accent5"/>
                        </a:solidFill>
                        <a:latin typeface="Segoe UI Semilight" panose="020B0402040204020203" pitchFamily="34" charset="0"/>
                      </a:endParaRPr>
                    </a:p>
                  </a:txBody>
                  <a:tcPr anchor="ctr"/>
                </a:tc>
                <a:extLst>
                  <a:ext uri="{0D108BD9-81ED-4DB2-BD59-A6C34878D82A}">
                    <a16:rowId xmlns:a16="http://schemas.microsoft.com/office/drawing/2014/main" val="2926380461"/>
                  </a:ext>
                </a:extLst>
              </a:tr>
            </a:tbl>
          </a:graphicData>
        </a:graphic>
      </p:graphicFrame>
    </p:spTree>
    <p:extLst>
      <p:ext uri="{BB962C8B-B14F-4D97-AF65-F5344CB8AC3E}">
        <p14:creationId xmlns:p14="http://schemas.microsoft.com/office/powerpoint/2010/main" val="411917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2CD02A-271C-4233-BB69-5B002A24901D}"/>
              </a:ext>
            </a:extLst>
          </p:cNvPr>
          <p:cNvSpPr>
            <a:spLocks noGrp="1"/>
          </p:cNvSpPr>
          <p:nvPr>
            <p:ph type="title"/>
          </p:nvPr>
        </p:nvSpPr>
        <p:spPr>
          <a:xfrm>
            <a:off x="427980" y="0"/>
            <a:ext cx="11336039" cy="637953"/>
          </a:xfrm>
        </p:spPr>
        <p:txBody>
          <a:bodyPr/>
          <a:lstStyle/>
          <a:p>
            <a:r>
              <a:rPr lang="en-US" dirty="0"/>
              <a:t>ML Options on Azure</a:t>
            </a:r>
          </a:p>
        </p:txBody>
      </p:sp>
      <p:sp>
        <p:nvSpPr>
          <p:cNvPr id="5" name="TextBox 4">
            <a:extLst>
              <a:ext uri="{FF2B5EF4-FFF2-40B4-BE49-F238E27FC236}">
                <a16:creationId xmlns:a16="http://schemas.microsoft.com/office/drawing/2014/main" id="{E24431A3-EC27-4907-9BDF-7DAC84B8FD4B}"/>
              </a:ext>
            </a:extLst>
          </p:cNvPr>
          <p:cNvSpPr txBox="1"/>
          <p:nvPr/>
        </p:nvSpPr>
        <p:spPr>
          <a:xfrm>
            <a:off x="0" y="697483"/>
            <a:ext cx="12110484" cy="615860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Azure Machine Learning Service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Python SDK, CLI, Portal UI; </a:t>
            </a:r>
            <a:r>
              <a:rPr lang="en-US" sz="2000" dirty="0" err="1">
                <a:gradFill>
                  <a:gsLst>
                    <a:gs pos="2917">
                      <a:schemeClr val="tx1"/>
                    </a:gs>
                    <a:gs pos="30000">
                      <a:schemeClr val="tx1"/>
                    </a:gs>
                  </a:gsLst>
                  <a:lin ang="5400000" scaled="0"/>
                </a:gradFill>
              </a:rPr>
              <a:t>Jupyter</a:t>
            </a:r>
            <a:r>
              <a:rPr lang="en-US" sz="2000" dirty="0">
                <a:gradFill>
                  <a:gsLst>
                    <a:gs pos="2917">
                      <a:schemeClr val="tx1"/>
                    </a:gs>
                    <a:gs pos="30000">
                      <a:schemeClr val="tx1"/>
                    </a:gs>
                  </a:gsLst>
                  <a:lin ang="5400000" scaled="0"/>
                </a:gradFill>
              </a:rPr>
              <a:t> notebooks, Visual Studio Code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Compute environments include containers, Kubernetes, IoT Edge devices, Azure Databricks, batch VMs, etc.</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Broad library support: </a:t>
            </a:r>
            <a:r>
              <a:rPr lang="en-US" sz="2000" dirty="0" err="1">
                <a:gradFill>
                  <a:gsLst>
                    <a:gs pos="2917">
                      <a:schemeClr val="tx1"/>
                    </a:gs>
                    <a:gs pos="30000">
                      <a:schemeClr val="tx1"/>
                    </a:gs>
                  </a:gsLst>
                  <a:lin ang="5400000" scaled="0"/>
                </a:gradFill>
              </a:rPr>
              <a:t>Scikit</a:t>
            </a:r>
            <a:r>
              <a:rPr lang="en-US" sz="2000" dirty="0">
                <a:gradFill>
                  <a:gsLst>
                    <a:gs pos="2917">
                      <a:schemeClr val="tx1"/>
                    </a:gs>
                    <a:gs pos="30000">
                      <a:schemeClr val="tx1"/>
                    </a:gs>
                  </a:gsLst>
                  <a:lin ang="5400000" scaled="0"/>
                </a:gradFill>
              </a:rPr>
              <a:t>-learn, </a:t>
            </a:r>
            <a:r>
              <a:rPr lang="en-US" sz="2000" dirty="0" err="1">
                <a:gradFill>
                  <a:gsLst>
                    <a:gs pos="2917">
                      <a:schemeClr val="tx1"/>
                    </a:gs>
                    <a:gs pos="30000">
                      <a:schemeClr val="tx1"/>
                    </a:gs>
                  </a:gsLst>
                  <a:lin ang="5400000" scaled="0"/>
                </a:gradFill>
              </a:rPr>
              <a:t>Tensorflow</a:t>
            </a:r>
            <a:r>
              <a:rPr lang="en-US" sz="2000" dirty="0">
                <a:gradFill>
                  <a:gsLst>
                    <a:gs pos="2917">
                      <a:schemeClr val="tx1"/>
                    </a:gs>
                    <a:gs pos="30000">
                      <a:schemeClr val="tx1"/>
                    </a:gs>
                  </a:gsLst>
                  <a:lin ang="5400000" scaled="0"/>
                </a:gradFill>
              </a:rPr>
              <a:t>, </a:t>
            </a:r>
            <a:r>
              <a:rPr lang="en-US" sz="2000" dirty="0" err="1">
                <a:gradFill>
                  <a:gsLst>
                    <a:gs pos="2917">
                      <a:schemeClr val="tx1"/>
                    </a:gs>
                    <a:gs pos="30000">
                      <a:schemeClr val="tx1"/>
                    </a:gs>
                  </a:gsLst>
                  <a:lin ang="5400000" scaled="0"/>
                </a:gradFill>
              </a:rPr>
              <a:t>Pytorch</a:t>
            </a:r>
            <a:r>
              <a:rPr lang="en-US" sz="2000" dirty="0">
                <a:gradFill>
                  <a:gsLst>
                    <a:gs pos="2917">
                      <a:schemeClr val="tx1"/>
                    </a:gs>
                    <a:gs pos="30000">
                      <a:schemeClr val="tx1"/>
                    </a:gs>
                  </a:gsLst>
                  <a:lin ang="5400000" scaled="0"/>
                </a:gradFill>
              </a:rPr>
              <a:t>, CNTK, more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Automated ML: evaluate many models and settings to find the best model</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Azure Databricks</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Spark and notebooks experience; single engine for all processing</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Broad library support: </a:t>
            </a:r>
            <a:r>
              <a:rPr lang="en-US" sz="2000" dirty="0" err="1">
                <a:gradFill>
                  <a:gsLst>
                    <a:gs pos="2917">
                      <a:schemeClr val="tx1"/>
                    </a:gs>
                    <a:gs pos="30000">
                      <a:schemeClr val="tx1"/>
                    </a:gs>
                  </a:gsLst>
                  <a:lin ang="5400000" scaled="0"/>
                </a:gradFill>
              </a:rPr>
              <a:t>Tensorflow</a:t>
            </a:r>
            <a:r>
              <a:rPr lang="en-US" sz="2000" dirty="0">
                <a:gradFill>
                  <a:gsLst>
                    <a:gs pos="2917">
                      <a:schemeClr val="tx1"/>
                    </a:gs>
                    <a:gs pos="30000">
                      <a:schemeClr val="tx1"/>
                    </a:gs>
                  </a:gsLst>
                  <a:lin ang="5400000" scaled="0"/>
                </a:gradFill>
              </a:rPr>
              <a:t>, CNTK, </a:t>
            </a:r>
            <a:r>
              <a:rPr lang="en-US" sz="2000" dirty="0" err="1">
                <a:gradFill>
                  <a:gsLst>
                    <a:gs pos="2917">
                      <a:schemeClr val="tx1"/>
                    </a:gs>
                    <a:gs pos="30000">
                      <a:schemeClr val="tx1"/>
                    </a:gs>
                  </a:gsLst>
                  <a:lin ang="5400000" scaled="0"/>
                </a:gradFill>
              </a:rPr>
              <a:t>BigDL</a:t>
            </a:r>
            <a:r>
              <a:rPr lang="en-US" sz="2000" dirty="0">
                <a:gradFill>
                  <a:gsLst>
                    <a:gs pos="2917">
                      <a:schemeClr val="tx1"/>
                    </a:gs>
                    <a:gs pos="30000">
                      <a:schemeClr val="tx1"/>
                    </a:gs>
                  </a:gsLst>
                  <a:lin ang="5400000" scaled="0"/>
                </a:gradFill>
              </a:rPr>
              <a:t>, more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Azure Machine Learning Studio</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Graphical, browser-based tool; excellent for non-professional data scientists</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Very easy training, evaluation, operationalization to REST API web service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ML Server</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On SQL Server, on premise, in cloud on HDInsight</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Data Science Virtual Machine (DSVM)</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Pre-configured VMs (Linux and Windows) with major tools installed</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GPU configurations available</a:t>
            </a:r>
          </a:p>
        </p:txBody>
      </p:sp>
    </p:spTree>
    <p:extLst>
      <p:ext uri="{BB962C8B-B14F-4D97-AF65-F5344CB8AC3E}">
        <p14:creationId xmlns:p14="http://schemas.microsoft.com/office/powerpoint/2010/main" val="414601484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Semilight"/>
              <a:cs typeface="Segoe UI" pitchFamily="34" charset="0"/>
            </a:endParaRPr>
          </a:p>
        </p:txBody>
      </p:sp>
      <p:cxnSp>
        <p:nvCxnSpPr>
          <p:cNvPr id="13" name="Straight Connector 12"/>
          <p:cNvCxnSpPr/>
          <p:nvPr/>
        </p:nvCxnSpPr>
        <p:spPr>
          <a:xfrm>
            <a:off x="1" y="3313059"/>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F17D20-2F5A-4851-B595-1D4BBC639D7C}"/>
              </a:ext>
            </a:extLst>
          </p:cNvPr>
          <p:cNvSpPr txBox="1"/>
          <p:nvPr/>
        </p:nvSpPr>
        <p:spPr>
          <a:xfrm>
            <a:off x="9896997" y="3982337"/>
            <a:ext cx="1919968" cy="177917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000" b="1" i="0" u="none" strike="noStrike" kern="1200" cap="none" spc="0" normalizeH="0" baseline="0" noProof="0">
              <a:ln>
                <a:noFill/>
              </a:ln>
              <a:gradFill>
                <a:gsLst>
                  <a:gs pos="11628">
                    <a:schemeClr val="tx1"/>
                  </a:gs>
                  <a:gs pos="54000">
                    <a:schemeClr val="tx1"/>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21635"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Knowledge</a:t>
            </a:r>
          </a:p>
          <a:p>
            <a:pPr algn="ctr" defTabSz="914139">
              <a:lnSpc>
                <a:spcPct val="90000"/>
              </a:lnSpc>
              <a:spcAft>
                <a:spcPts val="575"/>
              </a:spcAft>
              <a:defRPr/>
            </a:pPr>
            <a:r>
              <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Map complex information and data in order to solve specific tasks</a:t>
            </a:r>
            <a:r>
              <a:rPr lang="en-US" sz="1200" dirty="0">
                <a:gradFill>
                  <a:gsLst>
                    <a:gs pos="11628">
                      <a:schemeClr val="tx1"/>
                    </a:gs>
                    <a:gs pos="54000">
                      <a:schemeClr val="tx1"/>
                    </a:gs>
                  </a:gsLst>
                  <a:lin ang="5400000" scaled="0"/>
                </a:gradFill>
                <a:latin typeface="Segoe UI" panose="020B0502040204020203" pitchFamily="34" charset="0"/>
                <a:cs typeface="Segoe UI" panose="020B0502040204020203" pitchFamily="34" charset="0"/>
              </a:rPr>
              <a:t> </a:t>
            </a:r>
            <a:endPar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2297" y="2870431"/>
            <a:ext cx="1138644" cy="1142839"/>
          </a:xfrm>
          <a:prstGeom prst="ellipse">
            <a:avLst/>
          </a:prstGeom>
        </p:spPr>
      </p:pic>
      <p:sp>
        <p:nvSpPr>
          <p:cNvPr id="21" name="TextBox 20">
            <a:extLst>
              <a:ext uri="{FF2B5EF4-FFF2-40B4-BE49-F238E27FC236}">
                <a16:creationId xmlns:a16="http://schemas.microsoft.com/office/drawing/2014/main" id="{D774DB6C-D485-4533-A9F9-B16C2241F6EF}"/>
              </a:ext>
            </a:extLst>
          </p:cNvPr>
          <p:cNvSpPr txBox="1"/>
          <p:nvPr/>
        </p:nvSpPr>
        <p:spPr>
          <a:xfrm>
            <a:off x="4233953" y="3982337"/>
            <a:ext cx="1919968" cy="11143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4615" y="2870429"/>
            <a:ext cx="1138644" cy="1142838"/>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800931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99979" y="2870430"/>
            <a:ext cx="1138644" cy="1142838"/>
          </a:xfrm>
          <a:prstGeom prst="ellipse">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06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From faces to feelings, allow your apps to understand images and video</a:t>
            </a:r>
          </a:p>
        </p:txBody>
      </p:sp>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0728" y="2870429"/>
            <a:ext cx="1138644" cy="1142838"/>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157749" y="3982336"/>
            <a:ext cx="2108490" cy="1280575"/>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Hear and speak to your users by filtering noise, identifying speakers, </a:t>
            </a:r>
            <a:b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and understanding intent</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2642764" y="2870429"/>
            <a:ext cx="1138460" cy="1142838"/>
          </a:xfrm>
          <a:prstGeom prst="ellipse">
            <a:avLst/>
          </a:prstGeom>
        </p:spPr>
      </p:pic>
      <p:grpSp>
        <p:nvGrpSpPr>
          <p:cNvPr id="10" name="Group 9">
            <a:extLst>
              <a:ext uri="{FF2B5EF4-FFF2-40B4-BE49-F238E27FC236}">
                <a16:creationId xmlns:a16="http://schemas.microsoft.com/office/drawing/2014/main" id="{F8A386A5-8712-4774-A469-BBABE6FAF283}"/>
              </a:ext>
            </a:extLst>
          </p:cNvPr>
          <p:cNvGrpSpPr/>
          <p:nvPr/>
        </p:nvGrpSpPr>
        <p:grpSpPr>
          <a:xfrm>
            <a:off x="10285562" y="2883873"/>
            <a:ext cx="1142838" cy="1142838"/>
            <a:chOff x="10495195" y="2941204"/>
            <a:chExt cx="1165754" cy="1165754"/>
          </a:xfrm>
        </p:grpSpPr>
        <p:sp>
          <p:nvSpPr>
            <p:cNvPr id="59" name="Oval 58">
              <a:extLst>
                <a:ext uri="{FF2B5EF4-FFF2-40B4-BE49-F238E27FC236}">
                  <a16:creationId xmlns:a16="http://schemas.microsoft.com/office/drawing/2014/main" id="{D1065815-C966-4508-BF15-1D5FB037C0A7}"/>
                </a:ext>
              </a:extLst>
            </p:cNvPr>
            <p:cNvSpPr/>
            <p:nvPr/>
          </p:nvSpPr>
          <p:spPr bwMode="auto">
            <a:xfrm>
              <a:off x="10495195" y="2941204"/>
              <a:ext cx="1165754" cy="1165754"/>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Freeform 5">
              <a:extLst>
                <a:ext uri="{FF2B5EF4-FFF2-40B4-BE49-F238E27FC236}">
                  <a16:creationId xmlns:a16="http://schemas.microsoft.com/office/drawing/2014/main" id="{1459919D-F1E7-418D-AF32-705CD6154CE9}"/>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FF9D7749-590C-4B2A-A451-0C638655C076}"/>
              </a:ext>
            </a:extLst>
          </p:cNvPr>
          <p:cNvSpPr>
            <a:spLocks noGrp="1"/>
          </p:cNvSpPr>
          <p:nvPr>
            <p:ph type="title"/>
          </p:nvPr>
        </p:nvSpPr>
        <p:spPr/>
        <p:txBody>
          <a:bodyPr/>
          <a:lstStyle/>
          <a:p>
            <a:r>
              <a:rPr lang="en-US" altLang="en-US" dirty="0">
                <a:gradFill>
                  <a:gsLst>
                    <a:gs pos="1250">
                      <a:schemeClr val="bg1"/>
                    </a:gs>
                    <a:gs pos="100000">
                      <a:schemeClr val="bg1"/>
                    </a:gs>
                  </a:gsLst>
                  <a:lin ang="5400000" scaled="0"/>
                </a:gradFill>
              </a:rPr>
              <a:t>Microsoft Cognitive Services</a:t>
            </a:r>
            <a:br>
              <a:rPr lang="en-US" altLang="en-US" dirty="0">
                <a:gradFill>
                  <a:gsLst>
                    <a:gs pos="1250">
                      <a:schemeClr val="bg1"/>
                    </a:gs>
                    <a:gs pos="100000">
                      <a:schemeClr val="bg1"/>
                    </a:gs>
                  </a:gsLst>
                  <a:lin ang="5400000" scaled="0"/>
                </a:gradFill>
              </a:rPr>
            </a:br>
            <a:r>
              <a:rPr lang="en-US" sz="2400" dirty="0">
                <a:gradFill>
                  <a:gsLst>
                    <a:gs pos="1250">
                      <a:schemeClr val="bg1"/>
                    </a:gs>
                    <a:gs pos="100000">
                      <a:schemeClr val="bg1"/>
                    </a:gs>
                  </a:gsLst>
                  <a:lin ang="5400000" scaled="0"/>
                </a:gradFill>
              </a:rPr>
              <a:t>Give your apps a human side</a:t>
            </a: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1103526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0"/>
                                  </p:stCondLst>
                                  <p:childTnLst>
                                    <p:animMotion origin="layout" path="M -1.25E-6 -1.85185E-6 L -1.25E-6 0.03727 " pathEditMode="relative" rAng="0" ptsTypes="AA">
                                      <p:cBhvr>
                                        <p:cTn id="14" dur="750" spd="-100000" fill="hold"/>
                                        <p:tgtEl>
                                          <p:spTgt spid="15"/>
                                        </p:tgtEl>
                                        <p:attrNameLst>
                                          <p:attrName>ppt_x</p:attrName>
                                          <p:attrName>ppt_y</p:attrName>
                                        </p:attrNameLst>
                                      </p:cBhvr>
                                      <p:rCtr x="0" y="1852"/>
                                    </p:animMotion>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0"/>
                                  </p:stCondLst>
                                  <p:childTnLst>
                                    <p:animMotion origin="layout" path="M -1.25E-6 -1.85185E-6 L -1.25E-6 0.03727 " pathEditMode="relative" rAng="0" ptsTypes="AA">
                                      <p:cBhvr>
                                        <p:cTn id="19" dur="750" spd="-100000" fill="hold"/>
                                        <p:tgtEl>
                                          <p:spTgt spid="18"/>
                                        </p:tgtEl>
                                        <p:attrNameLst>
                                          <p:attrName>ppt_x</p:attrName>
                                          <p:attrName>ppt_y</p:attrName>
                                        </p:attrNameLst>
                                      </p:cBhvr>
                                      <p:rCtr x="0" y="1852"/>
                                    </p:animMotion>
                                  </p:childTnLst>
                                </p:cTn>
                              </p:par>
                              <p:par>
                                <p:cTn id="20" presetID="10" presetClass="entr" presetSubtype="0" fill="hold" nodeType="withEffect">
                                  <p:stCondLst>
                                    <p:cond delay="2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200"/>
                                  </p:stCondLst>
                                  <p:childTnLst>
                                    <p:animMotion origin="layout" path="M -1.25E-6 -1.85185E-6 L -1.25E-6 0.03727 " pathEditMode="relative" rAng="0" ptsTypes="AA">
                                      <p:cBhvr>
                                        <p:cTn id="24" dur="750" spd="-100000" fill="hold"/>
                                        <p:tgtEl>
                                          <p:spTgt spid="17"/>
                                        </p:tgtEl>
                                        <p:attrNameLst>
                                          <p:attrName>ppt_x</p:attrName>
                                          <p:attrName>ppt_y</p:attrName>
                                        </p:attrNameLst>
                                      </p:cBhvr>
                                      <p:rCtr x="0" y="1852"/>
                                    </p:animMotion>
                                  </p:childTnLst>
                                </p:cTn>
                              </p:par>
                              <p:par>
                                <p:cTn id="25" presetID="10" presetClass="entr" presetSubtype="0" fill="hold" grpId="0" nodeType="withEffect">
                                  <p:stCondLst>
                                    <p:cond delay="2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200"/>
                                  </p:stCondLst>
                                  <p:childTnLst>
                                    <p:animMotion origin="layout" path="M -1.25E-6 -1.85185E-6 L -1.25E-6 0.03727 " pathEditMode="relative" rAng="0" ptsTypes="AA">
                                      <p:cBhvr>
                                        <p:cTn id="29" dur="750" spd="-100000" fill="hold"/>
                                        <p:tgtEl>
                                          <p:spTgt spid="19"/>
                                        </p:tgtEl>
                                        <p:attrNameLst>
                                          <p:attrName>ppt_x</p:attrName>
                                          <p:attrName>ppt_y</p:attrName>
                                        </p:attrNameLst>
                                      </p:cBhvr>
                                      <p:rCtr x="0" y="1852"/>
                                    </p:animMotion>
                                  </p:childTnLst>
                                </p:cTn>
                              </p:par>
                              <p:par>
                                <p:cTn id="30" presetID="10" presetClass="entr" presetSubtype="0" fill="hold" nodeType="withEffect">
                                  <p:stCondLst>
                                    <p:cond delay="4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nodeType="withEffect">
                                  <p:stCondLst>
                                    <p:cond delay="400"/>
                                  </p:stCondLst>
                                  <p:childTnLst>
                                    <p:animMotion origin="layout" path="M -1.25E-6 -1.85185E-6 L -1.25E-6 0.03727 " pathEditMode="relative" rAng="0" ptsTypes="AA">
                                      <p:cBhvr>
                                        <p:cTn id="34" dur="750" spd="-100000" fill="hold"/>
                                        <p:tgtEl>
                                          <p:spTgt spid="6"/>
                                        </p:tgtEl>
                                        <p:attrNameLst>
                                          <p:attrName>ppt_x</p:attrName>
                                          <p:attrName>ppt_y</p:attrName>
                                        </p:attrNameLst>
                                      </p:cBhvr>
                                      <p:rCtr x="0" y="1852"/>
                                    </p:animMotion>
                                  </p:childTnLst>
                                </p:cTn>
                              </p:par>
                              <p:par>
                                <p:cTn id="35" presetID="10" presetClass="entr" presetSubtype="0" fill="hold" grpId="0" nodeType="withEffect">
                                  <p:stCondLst>
                                    <p:cond delay="4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400"/>
                                  </p:stCondLst>
                                  <p:childTnLst>
                                    <p:animMotion origin="layout" path="M -1.25E-6 -1.85185E-6 L -1.25E-6 0.03727 " pathEditMode="relative" rAng="0" ptsTypes="AA">
                                      <p:cBhvr>
                                        <p:cTn id="39" dur="750" spd="-100000" fill="hold"/>
                                        <p:tgtEl>
                                          <p:spTgt spid="21"/>
                                        </p:tgtEl>
                                        <p:attrNameLst>
                                          <p:attrName>ppt_x</p:attrName>
                                          <p:attrName>ppt_y</p:attrName>
                                        </p:attrNameLst>
                                      </p:cBhvr>
                                      <p:rCtr x="0" y="1852"/>
                                    </p:animMotion>
                                  </p:childTnLst>
                                </p:cTn>
                              </p:par>
                              <p:par>
                                <p:cTn id="40" presetID="10" presetClass="entr" presetSubtype="0" fill="hold" nodeType="withEffect">
                                  <p:stCondLst>
                                    <p:cond delay="6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42" presetClass="path" presetSubtype="0" decel="100000" fill="hold" nodeType="withEffect">
                                  <p:stCondLst>
                                    <p:cond delay="600"/>
                                  </p:stCondLst>
                                  <p:childTnLst>
                                    <p:animMotion origin="layout" path="M -1.25E-6 -1.85185E-6 L -1.25E-6 0.03727 " pathEditMode="relative" rAng="0" ptsTypes="AA">
                                      <p:cBhvr>
                                        <p:cTn id="44" dur="750" spd="-100000" fill="hold"/>
                                        <p:tgtEl>
                                          <p:spTgt spid="3"/>
                                        </p:tgtEl>
                                        <p:attrNameLst>
                                          <p:attrName>ppt_x</p:attrName>
                                          <p:attrName>ppt_y</p:attrName>
                                        </p:attrNameLst>
                                      </p:cBhvr>
                                      <p:rCtr x="0" y="1852"/>
                                    </p:animMotion>
                                  </p:childTnLst>
                                </p:cTn>
                              </p:par>
                              <p:par>
                                <p:cTn id="45" presetID="10" presetClass="entr" presetSubtype="0" fill="hold" grpId="0" nodeType="withEffect">
                                  <p:stCondLst>
                                    <p:cond delay="6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grpId="1" nodeType="withEffect">
                                  <p:stCondLst>
                                    <p:cond delay="600"/>
                                  </p:stCondLst>
                                  <p:childTnLst>
                                    <p:animMotion origin="layout" path="M -1.25E-6 -1.85185E-6 L -1.25E-6 0.03727 " pathEditMode="relative" rAng="0" ptsTypes="AA">
                                      <p:cBhvr>
                                        <p:cTn id="49" dur="750" spd="-100000" fill="hold"/>
                                        <p:tgtEl>
                                          <p:spTgt spid="20"/>
                                        </p:tgtEl>
                                        <p:attrNameLst>
                                          <p:attrName>ppt_x</p:attrName>
                                          <p:attrName>ppt_y</p:attrName>
                                        </p:attrNameLst>
                                      </p:cBhvr>
                                      <p:rCtr x="0" y="1852"/>
                                    </p:animMotion>
                                  </p:childTnLst>
                                </p:cTn>
                              </p:par>
                              <p:par>
                                <p:cTn id="50" presetID="10" presetClass="entr" presetSubtype="0" fill="hold" nodeType="withEffect">
                                  <p:stCondLst>
                                    <p:cond delay="8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nodeType="withEffect">
                                  <p:stCondLst>
                                    <p:cond delay="800"/>
                                  </p:stCondLst>
                                  <p:childTnLst>
                                    <p:animMotion origin="layout" path="M -1.25E-6 -1.85185E-6 L -1.25E-6 0.03727 " pathEditMode="relative" rAng="0" ptsTypes="AA">
                                      <p:cBhvr>
                                        <p:cTn id="54" dur="750" spd="-100000" fill="hold"/>
                                        <p:tgtEl>
                                          <p:spTgt spid="12"/>
                                        </p:tgtEl>
                                        <p:attrNameLst>
                                          <p:attrName>ppt_x</p:attrName>
                                          <p:attrName>ppt_y</p:attrName>
                                        </p:attrNameLst>
                                      </p:cBhvr>
                                      <p:rCtr x="0" y="1852"/>
                                    </p:animMotion>
                                  </p:childTnLst>
                                </p:cTn>
                              </p:par>
                              <p:par>
                                <p:cTn id="55" presetID="10" presetClass="entr" presetSubtype="0" fill="hold" grpId="0" nodeType="withEffect">
                                  <p:stCondLst>
                                    <p:cond delay="80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42" presetClass="path" presetSubtype="0" decel="100000" fill="hold" grpId="1" nodeType="withEffect">
                                  <p:stCondLst>
                                    <p:cond delay="800"/>
                                  </p:stCondLst>
                                  <p:childTnLst>
                                    <p:animMotion origin="layout" path="M -1.25E-6 -1.85185E-6 L -1.25E-6 0.03727 " pathEditMode="relative" rAng="0" ptsTypes="AA">
                                      <p:cBhvr>
                                        <p:cTn id="59" dur="750" spd="-100000" fill="hold"/>
                                        <p:tgtEl>
                                          <p:spTgt spid="28"/>
                                        </p:tgtEl>
                                        <p:attrNameLst>
                                          <p:attrName>ppt_x</p:attrName>
                                          <p:attrName>ppt_y</p:attrName>
                                        </p:attrNameLst>
                                      </p:cBhvr>
                                      <p:rCtr x="0" y="1852"/>
                                    </p:animMotion>
                                  </p:childTnLst>
                                </p:cTn>
                              </p:par>
                              <p:par>
                                <p:cTn id="60" presetID="10" presetClass="entr" presetSubtype="0" fill="hold" nodeType="withEffect">
                                  <p:stCondLst>
                                    <p:cond delay="10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nodeType="withEffect">
                                  <p:stCondLst>
                                    <p:cond delay="1000"/>
                                  </p:stCondLst>
                                  <p:childTnLst>
                                    <p:animMotion origin="layout" path="M -1.25E-6 -1.85185E-6 L -1.25E-6 0.03727 " pathEditMode="relative" rAng="0" ptsTypes="AA">
                                      <p:cBhvr>
                                        <p:cTn id="64" dur="750" spd="-100000" fill="hold"/>
                                        <p:tgtEl>
                                          <p:spTgt spid="10"/>
                                        </p:tgtEl>
                                        <p:attrNameLst>
                                          <p:attrName>ppt_x</p:attrName>
                                          <p:attrName>ppt_y</p:attrName>
                                        </p:attrNameLst>
                                      </p:cBhvr>
                                      <p:rCtr x="0" y="1852"/>
                                    </p:animMotion>
                                  </p:childTnLst>
                                </p:cTn>
                              </p:par>
                              <p:par>
                                <p:cTn id="65" presetID="10" presetClass="entr" presetSubtype="0" fill="hold" grpId="0" nodeType="withEffect">
                                  <p:stCondLst>
                                    <p:cond delay="10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42" presetClass="path" presetSubtype="0" decel="100000" fill="hold" grpId="1" nodeType="withEffect">
                                  <p:stCondLst>
                                    <p:cond delay="1000"/>
                                  </p:stCondLst>
                                  <p:childTnLst>
                                    <p:animMotion origin="layout" path="M -1.25E-6 -1.85185E-6 L -1.25E-6 0.03727 " pathEditMode="relative" rAng="0" ptsTypes="AA">
                                      <p:cBhvr>
                                        <p:cTn id="69" dur="750" spd="-100000" fill="hold"/>
                                        <p:tgtEl>
                                          <p:spTgt spid="27"/>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0" grpId="0"/>
      <p:bldP spid="20" grpId="1"/>
      <p:bldP spid="21" grpId="0"/>
      <p:bldP spid="21" grpId="1"/>
      <p:bldP spid="28" grpId="0"/>
      <p:bldP spid="28" grpId="1"/>
      <p:bldP spid="18" grpId="0"/>
      <p:bldP spid="18" grpId="1"/>
      <p:bldP spid="19" grpId="0"/>
      <p:bldP spid="19" grpId="1"/>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p:cNvSpPr/>
          <p:nvPr/>
        </p:nvSpPr>
        <p:spPr bwMode="auto">
          <a:xfrm>
            <a:off x="1954222" y="3921071"/>
            <a:ext cx="10237778" cy="2936929"/>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 name="Rectangle 91">
            <a:extLst>
              <a:ext uri="{FF2B5EF4-FFF2-40B4-BE49-F238E27FC236}">
                <a16:creationId xmlns:a16="http://schemas.microsoft.com/office/drawing/2014/main" id="{FEC29ACE-ED39-4DC1-832C-5A285BD670DB}"/>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93" name="Rectangle 92">
            <a:extLst>
              <a:ext uri="{FF2B5EF4-FFF2-40B4-BE49-F238E27FC236}">
                <a16:creationId xmlns:a16="http://schemas.microsoft.com/office/drawing/2014/main" id="{38253431-7CCA-4219-9552-3F83C6EF0C7B}"/>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4" name="Rectangle 93">
            <a:extLst>
              <a:ext uri="{FF2B5EF4-FFF2-40B4-BE49-F238E27FC236}">
                <a16:creationId xmlns:a16="http://schemas.microsoft.com/office/drawing/2014/main" id="{3E3DB39F-D6D7-452A-91C7-CFB3763AD5CB}"/>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95" name="light">
            <a:extLst>
              <a:ext uri="{FF2B5EF4-FFF2-40B4-BE49-F238E27FC236}">
                <a16:creationId xmlns:a16="http://schemas.microsoft.com/office/drawing/2014/main" id="{830932B8-BC4C-4481-A2C6-60A5B625AB4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60">
            <a:extLst>
              <a:ext uri="{FF2B5EF4-FFF2-40B4-BE49-F238E27FC236}">
                <a16:creationId xmlns:a16="http://schemas.microsoft.com/office/drawing/2014/main" id="{8FBBBFF7-5D7B-4946-A8A3-BB8BEDDE8671}"/>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6F7B5166-8C23-4293-BFE4-E0BD2A13DD0F}"/>
              </a:ext>
            </a:extLst>
          </p:cNvPr>
          <p:cNvGrpSpPr/>
          <p:nvPr/>
        </p:nvGrpSpPr>
        <p:grpSpPr>
          <a:xfrm>
            <a:off x="756911" y="2522228"/>
            <a:ext cx="451261" cy="440761"/>
            <a:chOff x="2088630" y="3287843"/>
            <a:chExt cx="429718" cy="419725"/>
          </a:xfrm>
          <a:noFill/>
        </p:grpSpPr>
        <p:sp>
          <p:nvSpPr>
            <p:cNvPr id="100" name="Rectangle 99">
              <a:extLst>
                <a:ext uri="{FF2B5EF4-FFF2-40B4-BE49-F238E27FC236}">
                  <a16:creationId xmlns:a16="http://schemas.microsoft.com/office/drawing/2014/main" id="{C840E4CD-B3CC-41AD-A838-A57FE913746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Rectangle 100">
              <a:extLst>
                <a:ext uri="{FF2B5EF4-FFF2-40B4-BE49-F238E27FC236}">
                  <a16:creationId xmlns:a16="http://schemas.microsoft.com/office/drawing/2014/main" id="{53D7E4AA-A2E3-4EDC-8544-064D7D0780BC}"/>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02" name="Rectangle 101">
            <a:extLst>
              <a:ext uri="{FF2B5EF4-FFF2-40B4-BE49-F238E27FC236}">
                <a16:creationId xmlns:a16="http://schemas.microsoft.com/office/drawing/2014/main" id="{698FCEC8-52FF-464E-A563-A99A52D27BDA}"/>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647792" y="520123"/>
            <a:ext cx="852381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Unparalleled</a:t>
            </a:r>
            <a:r>
              <a:rPr kumimoji="0" lang="en-US" sz="3600" b="0" i="0" u="none" strike="noStrike" kern="1200" cap="none" spc="-100" normalizeH="0" noProof="0" dirty="0">
                <a:ln w="3175">
                  <a:noFill/>
                </a:ln>
                <a:solidFill>
                  <a:srgbClr val="4F504F"/>
                </a:solidFill>
                <a:effectLst/>
                <a:uLnTx/>
                <a:uFillTx/>
                <a:latin typeface="Segoe UI Light"/>
                <a:ea typeface="+mn-ea"/>
                <a:cs typeface="Segoe UI" pitchFamily="34" charset="0"/>
              </a:rPr>
              <a:t> </a:t>
            </a: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productivity</a:t>
            </a:r>
          </a:p>
        </p:txBody>
      </p:sp>
      <p:sp>
        <p:nvSpPr>
          <p:cNvPr id="62" name="Rectangle 61">
            <a:extLst>
              <a:ext uri="{FF2B5EF4-FFF2-40B4-BE49-F238E27FC236}">
                <a16:creationId xmlns:a16="http://schemas.microsoft.com/office/drawing/2014/main" id="{88B2E40D-B0D1-4BEB-A2FB-79233FE853A4}"/>
              </a:ext>
            </a:extLst>
          </p:cNvPr>
          <p:cNvSpPr/>
          <p:nvPr/>
        </p:nvSpPr>
        <p:spPr>
          <a:xfrm>
            <a:off x="8646874" y="2533505"/>
            <a:ext cx="2948228"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Unified management</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Single cloud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Policy</a:t>
            </a:r>
          </a:p>
          <a:p>
            <a:pPr marL="0" marR="0" lvl="0" indent="0" algn="ctr" defTabSz="914225" rtl="0" eaLnBrk="1" fontAlgn="auto" latinLnBrk="0" hangingPunct="1">
              <a:lnSpc>
                <a:spcPct val="100000"/>
              </a:lnSpc>
              <a:spcBef>
                <a:spcPts val="0"/>
              </a:spcBef>
              <a:spcAft>
                <a:spcPts val="588"/>
              </a:spcAft>
              <a:buClrTx/>
              <a:buSzTx/>
              <a:buFontTx/>
              <a:buNone/>
              <a:tabLst/>
              <a:defRPr/>
            </a:pPr>
            <a:endParaRPr kumimoji="0" lang="en-US" sz="20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37C39AD3-141D-469A-BE7A-9E5982A6B280}"/>
              </a:ext>
            </a:extLst>
          </p:cNvPr>
          <p:cNvSpPr/>
          <p:nvPr/>
        </p:nvSpPr>
        <p:spPr>
          <a:xfrm>
            <a:off x="5271876"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100+ services</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Azure Functions</a:t>
            </a:r>
            <a:b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Kubernetes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Logic Apps</a:t>
            </a:r>
          </a:p>
        </p:txBody>
      </p:sp>
      <p:grpSp>
        <p:nvGrpSpPr>
          <p:cNvPr id="86" name="Group 85"/>
          <p:cNvGrpSpPr/>
          <p:nvPr/>
        </p:nvGrpSpPr>
        <p:grpSpPr>
          <a:xfrm>
            <a:off x="3318547" y="1587371"/>
            <a:ext cx="839730" cy="764914"/>
            <a:chOff x="1687513" y="3995738"/>
            <a:chExt cx="3902075" cy="3554412"/>
          </a:xfrm>
          <a:solidFill>
            <a:srgbClr val="001F54"/>
          </a:solidFill>
        </p:grpSpPr>
        <p:sp>
          <p:nvSpPr>
            <p:cNvPr id="87" name="Freeform 1"/>
            <p:cNvSpPr>
              <a:spLocks noChangeArrowheads="1"/>
            </p:cNvSpPr>
            <p:nvPr/>
          </p:nvSpPr>
          <p:spPr bwMode="auto">
            <a:xfrm>
              <a:off x="2960688" y="3995738"/>
              <a:ext cx="1357312" cy="3554412"/>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
            <p:cNvSpPr>
              <a:spLocks noChangeArrowheads="1"/>
            </p:cNvSpPr>
            <p:nvPr/>
          </p:nvSpPr>
          <p:spPr bwMode="auto">
            <a:xfrm>
              <a:off x="1687513" y="5108575"/>
              <a:ext cx="787400" cy="1325563"/>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3"/>
            <p:cNvSpPr>
              <a:spLocks noChangeArrowheads="1"/>
            </p:cNvSpPr>
            <p:nvPr/>
          </p:nvSpPr>
          <p:spPr bwMode="auto">
            <a:xfrm>
              <a:off x="4805363" y="5108575"/>
              <a:ext cx="784225" cy="1325563"/>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0" name="Freeform 4"/>
          <p:cNvSpPr>
            <a:spLocks noChangeArrowheads="1"/>
          </p:cNvSpPr>
          <p:nvPr/>
        </p:nvSpPr>
        <p:spPr bwMode="auto">
          <a:xfrm>
            <a:off x="9776485" y="1637523"/>
            <a:ext cx="689006" cy="664610"/>
          </a:xfrm>
          <a:custGeom>
            <a:avLst/>
            <a:gdLst>
              <a:gd name="T0" fmla="*/ 1967 w 8219"/>
              <a:gd name="T1" fmla="*/ 5533 h 7930"/>
              <a:gd name="T2" fmla="*/ 2194 w 8219"/>
              <a:gd name="T3" fmla="*/ 6165 h 7930"/>
              <a:gd name="T4" fmla="*/ 1780 w 8219"/>
              <a:gd name="T5" fmla="*/ 6782 h 7930"/>
              <a:gd name="T6" fmla="*/ 1069 w 8219"/>
              <a:gd name="T7" fmla="*/ 6813 h 7930"/>
              <a:gd name="T8" fmla="*/ 570 w 8219"/>
              <a:gd name="T9" fmla="*/ 6243 h 7930"/>
              <a:gd name="T10" fmla="*/ 749 w 8219"/>
              <a:gd name="T11" fmla="*/ 5596 h 7930"/>
              <a:gd name="T12" fmla="*/ 1100 w 8219"/>
              <a:gd name="T13" fmla="*/ 4495 h 7930"/>
              <a:gd name="T14" fmla="*/ 1725 w 8219"/>
              <a:gd name="T15" fmla="*/ 2763 h 7930"/>
              <a:gd name="T16" fmla="*/ 2966 w 8219"/>
              <a:gd name="T17" fmla="*/ 2076 h 7930"/>
              <a:gd name="T18" fmla="*/ 3715 w 8219"/>
              <a:gd name="T19" fmla="*/ 2591 h 7930"/>
              <a:gd name="T20" fmla="*/ 4605 w 8219"/>
              <a:gd name="T21" fmla="*/ 2568 h 7930"/>
              <a:gd name="T22" fmla="*/ 5362 w 8219"/>
              <a:gd name="T23" fmla="*/ 1998 h 7930"/>
              <a:gd name="T24" fmla="*/ 6657 w 8219"/>
              <a:gd name="T25" fmla="*/ 2934 h 7930"/>
              <a:gd name="T26" fmla="*/ 7126 w 8219"/>
              <a:gd name="T27" fmla="*/ 4823 h 7930"/>
              <a:gd name="T28" fmla="*/ 6579 w 8219"/>
              <a:gd name="T29" fmla="*/ 4784 h 7930"/>
              <a:gd name="T30" fmla="*/ 5588 w 8219"/>
              <a:gd name="T31" fmla="*/ 5565 h 7930"/>
              <a:gd name="T32" fmla="*/ 5627 w 8219"/>
              <a:gd name="T33" fmla="*/ 6665 h 7930"/>
              <a:gd name="T34" fmla="*/ 5237 w 8219"/>
              <a:gd name="T35" fmla="*/ 7235 h 7930"/>
              <a:gd name="T36" fmla="*/ 3239 w 8219"/>
              <a:gd name="T37" fmla="*/ 7297 h 7930"/>
              <a:gd name="T38" fmla="*/ 2685 w 8219"/>
              <a:gd name="T39" fmla="*/ 6555 h 7930"/>
              <a:gd name="T40" fmla="*/ 2576 w 8219"/>
              <a:gd name="T41" fmla="*/ 5447 h 7930"/>
              <a:gd name="T42" fmla="*/ 1514 w 8219"/>
              <a:gd name="T43" fmla="*/ 4761 h 7930"/>
              <a:gd name="T44" fmla="*/ 1100 w 8219"/>
              <a:gd name="T45" fmla="*/ 4495 h 7930"/>
              <a:gd name="T46" fmla="*/ 4707 w 8219"/>
              <a:gd name="T47" fmla="*/ 773 h 7930"/>
              <a:gd name="T48" fmla="*/ 4932 w 8219"/>
              <a:gd name="T49" fmla="*/ 1405 h 7930"/>
              <a:gd name="T50" fmla="*/ 4519 w 8219"/>
              <a:gd name="T51" fmla="*/ 2021 h 7930"/>
              <a:gd name="T52" fmla="*/ 3809 w 8219"/>
              <a:gd name="T53" fmla="*/ 2052 h 7930"/>
              <a:gd name="T54" fmla="*/ 3309 w 8219"/>
              <a:gd name="T55" fmla="*/ 1483 h 7930"/>
              <a:gd name="T56" fmla="*/ 3489 w 8219"/>
              <a:gd name="T57" fmla="*/ 835 h 7930"/>
              <a:gd name="T58" fmla="*/ 6852 w 8219"/>
              <a:gd name="T59" fmla="*/ 6876 h 7930"/>
              <a:gd name="T60" fmla="*/ 6228 w 8219"/>
              <a:gd name="T61" fmla="*/ 6594 h 7930"/>
              <a:gd name="T62" fmla="*/ 6048 w 8219"/>
              <a:gd name="T63" fmla="*/ 5931 h 7930"/>
              <a:gd name="T64" fmla="*/ 6548 w 8219"/>
              <a:gd name="T65" fmla="*/ 5353 h 7930"/>
              <a:gd name="T66" fmla="*/ 7258 w 8219"/>
              <a:gd name="T67" fmla="*/ 5393 h 7930"/>
              <a:gd name="T68" fmla="*/ 7671 w 8219"/>
              <a:gd name="T69" fmla="*/ 6010 h 7930"/>
              <a:gd name="T70" fmla="*/ 7446 w 8219"/>
              <a:gd name="T71" fmla="*/ 6649 h 7930"/>
              <a:gd name="T72" fmla="*/ 0 w 8219"/>
              <a:gd name="T73" fmla="*/ 6079 h 7930"/>
              <a:gd name="T74" fmla="*/ 609 w 8219"/>
              <a:gd name="T75" fmla="*/ 7196 h 7930"/>
              <a:gd name="T76" fmla="*/ 1733 w 8219"/>
              <a:gd name="T77" fmla="*/ 7382 h 7930"/>
              <a:gd name="T78" fmla="*/ 2599 w 8219"/>
              <a:gd name="T79" fmla="*/ 7625 h 7930"/>
              <a:gd name="T80" fmla="*/ 3972 w 8219"/>
              <a:gd name="T81" fmla="*/ 7929 h 7930"/>
              <a:gd name="T82" fmla="*/ 5276 w 8219"/>
              <a:gd name="T83" fmla="*/ 7773 h 7930"/>
              <a:gd name="T84" fmla="*/ 6314 w 8219"/>
              <a:gd name="T85" fmla="*/ 7312 h 7930"/>
              <a:gd name="T86" fmla="*/ 7258 w 8219"/>
              <a:gd name="T87" fmla="*/ 7351 h 7930"/>
              <a:gd name="T88" fmla="*/ 8155 w 8219"/>
              <a:gd name="T89" fmla="*/ 6493 h 7930"/>
              <a:gd name="T90" fmla="*/ 8000 w 8219"/>
              <a:gd name="T91" fmla="*/ 5369 h 7930"/>
              <a:gd name="T92" fmla="*/ 7632 w 8219"/>
              <a:gd name="T93" fmla="*/ 3981 h 7930"/>
              <a:gd name="T94" fmla="*/ 7203 w 8219"/>
              <a:gd name="T95" fmla="*/ 2802 h 7930"/>
              <a:gd name="T96" fmla="*/ 6275 w 8219"/>
              <a:gd name="T97" fmla="*/ 1795 h 7930"/>
              <a:gd name="T98" fmla="*/ 5479 w 8219"/>
              <a:gd name="T99" fmla="*/ 1319 h 7930"/>
              <a:gd name="T100" fmla="*/ 4878 w 8219"/>
              <a:gd name="T101" fmla="*/ 227 h 7930"/>
              <a:gd name="T102" fmla="*/ 3707 w 8219"/>
              <a:gd name="T103" fmla="*/ 55 h 7930"/>
              <a:gd name="T104" fmla="*/ 2802 w 8219"/>
              <a:gd name="T105" fmla="*/ 929 h 7930"/>
              <a:gd name="T106" fmla="*/ 2272 w 8219"/>
              <a:gd name="T107" fmla="*/ 1592 h 7930"/>
              <a:gd name="T108" fmla="*/ 1312 w 8219"/>
              <a:gd name="T109" fmla="*/ 2396 h 7930"/>
              <a:gd name="T110" fmla="*/ 671 w 8219"/>
              <a:gd name="T111" fmla="*/ 3606 h 7930"/>
              <a:gd name="T112" fmla="*/ 562 w 8219"/>
              <a:gd name="T113" fmla="*/ 4644 h 7930"/>
              <a:gd name="T114" fmla="*/ 110 w 8219"/>
              <a:gd name="T115" fmla="*/ 5643 h 7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9" h="7930">
                <a:moveTo>
                  <a:pt x="1374" y="5283"/>
                </a:moveTo>
                <a:lnTo>
                  <a:pt x="1374" y="5283"/>
                </a:lnTo>
                <a:lnTo>
                  <a:pt x="1460" y="5291"/>
                </a:lnTo>
                <a:lnTo>
                  <a:pt x="1545" y="5307"/>
                </a:lnTo>
                <a:lnTo>
                  <a:pt x="1623" y="5322"/>
                </a:lnTo>
                <a:lnTo>
                  <a:pt x="1702" y="5353"/>
                </a:lnTo>
                <a:lnTo>
                  <a:pt x="1780" y="5393"/>
                </a:lnTo>
                <a:lnTo>
                  <a:pt x="1842" y="5432"/>
                </a:lnTo>
                <a:lnTo>
                  <a:pt x="1904" y="5479"/>
                </a:lnTo>
                <a:lnTo>
                  <a:pt x="1967" y="5533"/>
                </a:lnTo>
                <a:lnTo>
                  <a:pt x="2014" y="5596"/>
                </a:lnTo>
                <a:lnTo>
                  <a:pt x="2061" y="5658"/>
                </a:lnTo>
                <a:lnTo>
                  <a:pt x="2100" y="5720"/>
                </a:lnTo>
                <a:lnTo>
                  <a:pt x="2131" y="5791"/>
                </a:lnTo>
                <a:lnTo>
                  <a:pt x="2162" y="5861"/>
                </a:lnTo>
                <a:lnTo>
                  <a:pt x="2178" y="5931"/>
                </a:lnTo>
                <a:lnTo>
                  <a:pt x="2194" y="6010"/>
                </a:lnTo>
                <a:lnTo>
                  <a:pt x="2194" y="6079"/>
                </a:lnTo>
                <a:lnTo>
                  <a:pt x="2194" y="6079"/>
                </a:lnTo>
                <a:lnTo>
                  <a:pt x="2194" y="6165"/>
                </a:lnTo>
                <a:lnTo>
                  <a:pt x="2178" y="6243"/>
                </a:lnTo>
                <a:lnTo>
                  <a:pt x="2162" y="6322"/>
                </a:lnTo>
                <a:lnTo>
                  <a:pt x="2131" y="6400"/>
                </a:lnTo>
                <a:lnTo>
                  <a:pt x="2100" y="6470"/>
                </a:lnTo>
                <a:lnTo>
                  <a:pt x="2061" y="6532"/>
                </a:lnTo>
                <a:lnTo>
                  <a:pt x="2014" y="6594"/>
                </a:lnTo>
                <a:lnTo>
                  <a:pt x="1967" y="6649"/>
                </a:lnTo>
                <a:lnTo>
                  <a:pt x="1904" y="6704"/>
                </a:lnTo>
                <a:lnTo>
                  <a:pt x="1842" y="6743"/>
                </a:lnTo>
                <a:lnTo>
                  <a:pt x="1780" y="6782"/>
                </a:lnTo>
                <a:lnTo>
                  <a:pt x="1702" y="6813"/>
                </a:lnTo>
                <a:lnTo>
                  <a:pt x="1623" y="6837"/>
                </a:lnTo>
                <a:lnTo>
                  <a:pt x="1545" y="6860"/>
                </a:lnTo>
                <a:lnTo>
                  <a:pt x="1460" y="6868"/>
                </a:lnTo>
                <a:lnTo>
                  <a:pt x="1374" y="6876"/>
                </a:lnTo>
                <a:lnTo>
                  <a:pt x="1374" y="6876"/>
                </a:lnTo>
                <a:lnTo>
                  <a:pt x="1296" y="6868"/>
                </a:lnTo>
                <a:lnTo>
                  <a:pt x="1218" y="6860"/>
                </a:lnTo>
                <a:lnTo>
                  <a:pt x="1147" y="6837"/>
                </a:lnTo>
                <a:lnTo>
                  <a:pt x="1069" y="6813"/>
                </a:lnTo>
                <a:lnTo>
                  <a:pt x="1000" y="6782"/>
                </a:lnTo>
                <a:lnTo>
                  <a:pt x="929" y="6743"/>
                </a:lnTo>
                <a:lnTo>
                  <a:pt x="867" y="6704"/>
                </a:lnTo>
                <a:lnTo>
                  <a:pt x="804" y="6649"/>
                </a:lnTo>
                <a:lnTo>
                  <a:pt x="749" y="6594"/>
                </a:lnTo>
                <a:lnTo>
                  <a:pt x="702" y="6532"/>
                </a:lnTo>
                <a:lnTo>
                  <a:pt x="656" y="6470"/>
                </a:lnTo>
                <a:lnTo>
                  <a:pt x="625" y="6400"/>
                </a:lnTo>
                <a:lnTo>
                  <a:pt x="594" y="6322"/>
                </a:lnTo>
                <a:lnTo>
                  <a:pt x="570" y="6243"/>
                </a:lnTo>
                <a:lnTo>
                  <a:pt x="555" y="6165"/>
                </a:lnTo>
                <a:lnTo>
                  <a:pt x="555" y="6079"/>
                </a:lnTo>
                <a:lnTo>
                  <a:pt x="555" y="6079"/>
                </a:lnTo>
                <a:lnTo>
                  <a:pt x="555" y="6010"/>
                </a:lnTo>
                <a:lnTo>
                  <a:pt x="570" y="5931"/>
                </a:lnTo>
                <a:lnTo>
                  <a:pt x="594" y="5861"/>
                </a:lnTo>
                <a:lnTo>
                  <a:pt x="625" y="5791"/>
                </a:lnTo>
                <a:lnTo>
                  <a:pt x="656" y="5720"/>
                </a:lnTo>
                <a:lnTo>
                  <a:pt x="702" y="5658"/>
                </a:lnTo>
                <a:lnTo>
                  <a:pt x="749" y="5596"/>
                </a:lnTo>
                <a:lnTo>
                  <a:pt x="804" y="5533"/>
                </a:lnTo>
                <a:lnTo>
                  <a:pt x="867" y="5479"/>
                </a:lnTo>
                <a:lnTo>
                  <a:pt x="929" y="5432"/>
                </a:lnTo>
                <a:lnTo>
                  <a:pt x="1000" y="5393"/>
                </a:lnTo>
                <a:lnTo>
                  <a:pt x="1069" y="5353"/>
                </a:lnTo>
                <a:lnTo>
                  <a:pt x="1147" y="5322"/>
                </a:lnTo>
                <a:lnTo>
                  <a:pt x="1218" y="5307"/>
                </a:lnTo>
                <a:lnTo>
                  <a:pt x="1296" y="5291"/>
                </a:lnTo>
                <a:lnTo>
                  <a:pt x="1374" y="5283"/>
                </a:lnTo>
                <a:close/>
                <a:moveTo>
                  <a:pt x="1100" y="4495"/>
                </a:moveTo>
                <a:lnTo>
                  <a:pt x="1100" y="4495"/>
                </a:lnTo>
                <a:lnTo>
                  <a:pt x="1108" y="4285"/>
                </a:lnTo>
                <a:lnTo>
                  <a:pt x="1132" y="4074"/>
                </a:lnTo>
                <a:lnTo>
                  <a:pt x="1179" y="3871"/>
                </a:lnTo>
                <a:lnTo>
                  <a:pt x="1233" y="3668"/>
                </a:lnTo>
                <a:lnTo>
                  <a:pt x="1304" y="3473"/>
                </a:lnTo>
                <a:lnTo>
                  <a:pt x="1390" y="3285"/>
                </a:lnTo>
                <a:lnTo>
                  <a:pt x="1491" y="3107"/>
                </a:lnTo>
                <a:lnTo>
                  <a:pt x="1600" y="2934"/>
                </a:lnTo>
                <a:lnTo>
                  <a:pt x="1725" y="2763"/>
                </a:lnTo>
                <a:lnTo>
                  <a:pt x="1866" y="2607"/>
                </a:lnTo>
                <a:lnTo>
                  <a:pt x="2014" y="2458"/>
                </a:lnTo>
                <a:lnTo>
                  <a:pt x="2170" y="2326"/>
                </a:lnTo>
                <a:lnTo>
                  <a:pt x="2333" y="2201"/>
                </a:lnTo>
                <a:lnTo>
                  <a:pt x="2505" y="2092"/>
                </a:lnTo>
                <a:lnTo>
                  <a:pt x="2693" y="1998"/>
                </a:lnTo>
                <a:lnTo>
                  <a:pt x="2880" y="1913"/>
                </a:lnTo>
                <a:lnTo>
                  <a:pt x="2880" y="1913"/>
                </a:lnTo>
                <a:lnTo>
                  <a:pt x="2919" y="1998"/>
                </a:lnTo>
                <a:lnTo>
                  <a:pt x="2966" y="2076"/>
                </a:lnTo>
                <a:lnTo>
                  <a:pt x="3021" y="2154"/>
                </a:lnTo>
                <a:lnTo>
                  <a:pt x="3083" y="2225"/>
                </a:lnTo>
                <a:lnTo>
                  <a:pt x="3145" y="2287"/>
                </a:lnTo>
                <a:lnTo>
                  <a:pt x="3215" y="2350"/>
                </a:lnTo>
                <a:lnTo>
                  <a:pt x="3286" y="2403"/>
                </a:lnTo>
                <a:lnTo>
                  <a:pt x="3364" y="2450"/>
                </a:lnTo>
                <a:lnTo>
                  <a:pt x="3450" y="2497"/>
                </a:lnTo>
                <a:lnTo>
                  <a:pt x="3535" y="2536"/>
                </a:lnTo>
                <a:lnTo>
                  <a:pt x="3621" y="2568"/>
                </a:lnTo>
                <a:lnTo>
                  <a:pt x="3715" y="2591"/>
                </a:lnTo>
                <a:lnTo>
                  <a:pt x="3809" y="2615"/>
                </a:lnTo>
                <a:lnTo>
                  <a:pt x="3910" y="2630"/>
                </a:lnTo>
                <a:lnTo>
                  <a:pt x="4011" y="2638"/>
                </a:lnTo>
                <a:lnTo>
                  <a:pt x="4113" y="2638"/>
                </a:lnTo>
                <a:lnTo>
                  <a:pt x="4113" y="2638"/>
                </a:lnTo>
                <a:lnTo>
                  <a:pt x="4215" y="2638"/>
                </a:lnTo>
                <a:lnTo>
                  <a:pt x="4316" y="2630"/>
                </a:lnTo>
                <a:lnTo>
                  <a:pt x="4409" y="2615"/>
                </a:lnTo>
                <a:lnTo>
                  <a:pt x="4511" y="2591"/>
                </a:lnTo>
                <a:lnTo>
                  <a:pt x="4605" y="2568"/>
                </a:lnTo>
                <a:lnTo>
                  <a:pt x="4691" y="2536"/>
                </a:lnTo>
                <a:lnTo>
                  <a:pt x="4776" y="2497"/>
                </a:lnTo>
                <a:lnTo>
                  <a:pt x="4862" y="2450"/>
                </a:lnTo>
                <a:lnTo>
                  <a:pt x="4948" y="2403"/>
                </a:lnTo>
                <a:lnTo>
                  <a:pt x="5026" y="2350"/>
                </a:lnTo>
                <a:lnTo>
                  <a:pt x="5105" y="2287"/>
                </a:lnTo>
                <a:lnTo>
                  <a:pt x="5174" y="2225"/>
                </a:lnTo>
                <a:lnTo>
                  <a:pt x="5237" y="2154"/>
                </a:lnTo>
                <a:lnTo>
                  <a:pt x="5299" y="2076"/>
                </a:lnTo>
                <a:lnTo>
                  <a:pt x="5362" y="1998"/>
                </a:lnTo>
                <a:lnTo>
                  <a:pt x="5416" y="1913"/>
                </a:lnTo>
                <a:lnTo>
                  <a:pt x="5416" y="1913"/>
                </a:lnTo>
                <a:lnTo>
                  <a:pt x="5603" y="1998"/>
                </a:lnTo>
                <a:lnTo>
                  <a:pt x="5783" y="2092"/>
                </a:lnTo>
                <a:lnTo>
                  <a:pt x="5955" y="2201"/>
                </a:lnTo>
                <a:lnTo>
                  <a:pt x="6111" y="2326"/>
                </a:lnTo>
                <a:lnTo>
                  <a:pt x="6267" y="2458"/>
                </a:lnTo>
                <a:lnTo>
                  <a:pt x="6407" y="2607"/>
                </a:lnTo>
                <a:lnTo>
                  <a:pt x="6532" y="2763"/>
                </a:lnTo>
                <a:lnTo>
                  <a:pt x="6657" y="2934"/>
                </a:lnTo>
                <a:lnTo>
                  <a:pt x="6759" y="3107"/>
                </a:lnTo>
                <a:lnTo>
                  <a:pt x="6852" y="3285"/>
                </a:lnTo>
                <a:lnTo>
                  <a:pt x="6938" y="3473"/>
                </a:lnTo>
                <a:lnTo>
                  <a:pt x="7001" y="3668"/>
                </a:lnTo>
                <a:lnTo>
                  <a:pt x="7055" y="3871"/>
                </a:lnTo>
                <a:lnTo>
                  <a:pt x="7094" y="4074"/>
                </a:lnTo>
                <a:lnTo>
                  <a:pt x="7118" y="4285"/>
                </a:lnTo>
                <a:lnTo>
                  <a:pt x="7126" y="4495"/>
                </a:lnTo>
                <a:lnTo>
                  <a:pt x="7126" y="4495"/>
                </a:lnTo>
                <a:lnTo>
                  <a:pt x="7126" y="4823"/>
                </a:lnTo>
                <a:lnTo>
                  <a:pt x="7126" y="4823"/>
                </a:lnTo>
                <a:lnTo>
                  <a:pt x="7102" y="4823"/>
                </a:lnTo>
                <a:lnTo>
                  <a:pt x="7071" y="4816"/>
                </a:lnTo>
                <a:lnTo>
                  <a:pt x="7016" y="4792"/>
                </a:lnTo>
                <a:lnTo>
                  <a:pt x="6946" y="4769"/>
                </a:lnTo>
                <a:lnTo>
                  <a:pt x="6899" y="4761"/>
                </a:lnTo>
                <a:lnTo>
                  <a:pt x="6852" y="4761"/>
                </a:lnTo>
                <a:lnTo>
                  <a:pt x="6852" y="4761"/>
                </a:lnTo>
                <a:lnTo>
                  <a:pt x="6712" y="4761"/>
                </a:lnTo>
                <a:lnTo>
                  <a:pt x="6579" y="4784"/>
                </a:lnTo>
                <a:lnTo>
                  <a:pt x="6446" y="4816"/>
                </a:lnTo>
                <a:lnTo>
                  <a:pt x="6322" y="4862"/>
                </a:lnTo>
                <a:lnTo>
                  <a:pt x="6197" y="4916"/>
                </a:lnTo>
                <a:lnTo>
                  <a:pt x="6087" y="4987"/>
                </a:lnTo>
                <a:lnTo>
                  <a:pt x="5978" y="5057"/>
                </a:lnTo>
                <a:lnTo>
                  <a:pt x="5885" y="5143"/>
                </a:lnTo>
                <a:lnTo>
                  <a:pt x="5799" y="5237"/>
                </a:lnTo>
                <a:lnTo>
                  <a:pt x="5713" y="5338"/>
                </a:lnTo>
                <a:lnTo>
                  <a:pt x="5650" y="5447"/>
                </a:lnTo>
                <a:lnTo>
                  <a:pt x="5588" y="5565"/>
                </a:lnTo>
                <a:lnTo>
                  <a:pt x="5542" y="5689"/>
                </a:lnTo>
                <a:lnTo>
                  <a:pt x="5510" y="5814"/>
                </a:lnTo>
                <a:lnTo>
                  <a:pt x="5487" y="5947"/>
                </a:lnTo>
                <a:lnTo>
                  <a:pt x="5479" y="6079"/>
                </a:lnTo>
                <a:lnTo>
                  <a:pt x="5479" y="6079"/>
                </a:lnTo>
                <a:lnTo>
                  <a:pt x="5487" y="6204"/>
                </a:lnTo>
                <a:lnTo>
                  <a:pt x="5510" y="6329"/>
                </a:lnTo>
                <a:lnTo>
                  <a:pt x="5534" y="6447"/>
                </a:lnTo>
                <a:lnTo>
                  <a:pt x="5572" y="6555"/>
                </a:lnTo>
                <a:lnTo>
                  <a:pt x="5627" y="6665"/>
                </a:lnTo>
                <a:lnTo>
                  <a:pt x="5681" y="6766"/>
                </a:lnTo>
                <a:lnTo>
                  <a:pt x="5752" y="6860"/>
                </a:lnTo>
                <a:lnTo>
                  <a:pt x="5822" y="6938"/>
                </a:lnTo>
                <a:lnTo>
                  <a:pt x="5822" y="6938"/>
                </a:lnTo>
                <a:lnTo>
                  <a:pt x="5736" y="7000"/>
                </a:lnTo>
                <a:lnTo>
                  <a:pt x="5635" y="7055"/>
                </a:lnTo>
                <a:lnTo>
                  <a:pt x="5542" y="7102"/>
                </a:lnTo>
                <a:lnTo>
                  <a:pt x="5440" y="7149"/>
                </a:lnTo>
                <a:lnTo>
                  <a:pt x="5338" y="7196"/>
                </a:lnTo>
                <a:lnTo>
                  <a:pt x="5237" y="7235"/>
                </a:lnTo>
                <a:lnTo>
                  <a:pt x="5019" y="7297"/>
                </a:lnTo>
                <a:lnTo>
                  <a:pt x="4799" y="7343"/>
                </a:lnTo>
                <a:lnTo>
                  <a:pt x="4574" y="7375"/>
                </a:lnTo>
                <a:lnTo>
                  <a:pt x="4339" y="7398"/>
                </a:lnTo>
                <a:lnTo>
                  <a:pt x="4113" y="7406"/>
                </a:lnTo>
                <a:lnTo>
                  <a:pt x="4113" y="7406"/>
                </a:lnTo>
                <a:lnTo>
                  <a:pt x="3887" y="7398"/>
                </a:lnTo>
                <a:lnTo>
                  <a:pt x="3660" y="7375"/>
                </a:lnTo>
                <a:lnTo>
                  <a:pt x="3450" y="7343"/>
                </a:lnTo>
                <a:lnTo>
                  <a:pt x="3239" y="7297"/>
                </a:lnTo>
                <a:lnTo>
                  <a:pt x="3036" y="7235"/>
                </a:lnTo>
                <a:lnTo>
                  <a:pt x="2841" y="7149"/>
                </a:lnTo>
                <a:lnTo>
                  <a:pt x="2654" y="7055"/>
                </a:lnTo>
                <a:lnTo>
                  <a:pt x="2560" y="7000"/>
                </a:lnTo>
                <a:lnTo>
                  <a:pt x="2466" y="6938"/>
                </a:lnTo>
                <a:lnTo>
                  <a:pt x="2466" y="6938"/>
                </a:lnTo>
                <a:lnTo>
                  <a:pt x="2537" y="6860"/>
                </a:lnTo>
                <a:lnTo>
                  <a:pt x="2599" y="6766"/>
                </a:lnTo>
                <a:lnTo>
                  <a:pt x="2646" y="6665"/>
                </a:lnTo>
                <a:lnTo>
                  <a:pt x="2685" y="6555"/>
                </a:lnTo>
                <a:lnTo>
                  <a:pt x="2708" y="6447"/>
                </a:lnTo>
                <a:lnTo>
                  <a:pt x="2731" y="6329"/>
                </a:lnTo>
                <a:lnTo>
                  <a:pt x="2739" y="6204"/>
                </a:lnTo>
                <a:lnTo>
                  <a:pt x="2739" y="6079"/>
                </a:lnTo>
                <a:lnTo>
                  <a:pt x="2739" y="6079"/>
                </a:lnTo>
                <a:lnTo>
                  <a:pt x="2731" y="5947"/>
                </a:lnTo>
                <a:lnTo>
                  <a:pt x="2716" y="5814"/>
                </a:lnTo>
                <a:lnTo>
                  <a:pt x="2678" y="5689"/>
                </a:lnTo>
                <a:lnTo>
                  <a:pt x="2638" y="5565"/>
                </a:lnTo>
                <a:lnTo>
                  <a:pt x="2576" y="5447"/>
                </a:lnTo>
                <a:lnTo>
                  <a:pt x="2505" y="5338"/>
                </a:lnTo>
                <a:lnTo>
                  <a:pt x="2427" y="5237"/>
                </a:lnTo>
                <a:lnTo>
                  <a:pt x="2341" y="5143"/>
                </a:lnTo>
                <a:lnTo>
                  <a:pt x="2240" y="5057"/>
                </a:lnTo>
                <a:lnTo>
                  <a:pt x="2139" y="4987"/>
                </a:lnTo>
                <a:lnTo>
                  <a:pt x="2021" y="4916"/>
                </a:lnTo>
                <a:lnTo>
                  <a:pt x="1904" y="4862"/>
                </a:lnTo>
                <a:lnTo>
                  <a:pt x="1780" y="4816"/>
                </a:lnTo>
                <a:lnTo>
                  <a:pt x="1647" y="4784"/>
                </a:lnTo>
                <a:lnTo>
                  <a:pt x="1514" y="4761"/>
                </a:lnTo>
                <a:lnTo>
                  <a:pt x="1374" y="4761"/>
                </a:lnTo>
                <a:lnTo>
                  <a:pt x="1374" y="4761"/>
                </a:lnTo>
                <a:lnTo>
                  <a:pt x="1351" y="4761"/>
                </a:lnTo>
                <a:lnTo>
                  <a:pt x="1319" y="4769"/>
                </a:lnTo>
                <a:lnTo>
                  <a:pt x="1265" y="4792"/>
                </a:lnTo>
                <a:lnTo>
                  <a:pt x="1186" y="4816"/>
                </a:lnTo>
                <a:lnTo>
                  <a:pt x="1147" y="4823"/>
                </a:lnTo>
                <a:lnTo>
                  <a:pt x="1100" y="4823"/>
                </a:lnTo>
                <a:lnTo>
                  <a:pt x="1100" y="4823"/>
                </a:lnTo>
                <a:lnTo>
                  <a:pt x="1100" y="4495"/>
                </a:lnTo>
                <a:close/>
                <a:moveTo>
                  <a:pt x="4113" y="523"/>
                </a:moveTo>
                <a:lnTo>
                  <a:pt x="4113" y="523"/>
                </a:lnTo>
                <a:lnTo>
                  <a:pt x="4199" y="531"/>
                </a:lnTo>
                <a:lnTo>
                  <a:pt x="4285" y="547"/>
                </a:lnTo>
                <a:lnTo>
                  <a:pt x="4362" y="562"/>
                </a:lnTo>
                <a:lnTo>
                  <a:pt x="4441" y="594"/>
                </a:lnTo>
                <a:lnTo>
                  <a:pt x="4519" y="633"/>
                </a:lnTo>
                <a:lnTo>
                  <a:pt x="4581" y="672"/>
                </a:lnTo>
                <a:lnTo>
                  <a:pt x="4644" y="718"/>
                </a:lnTo>
                <a:lnTo>
                  <a:pt x="4707" y="773"/>
                </a:lnTo>
                <a:lnTo>
                  <a:pt x="4753" y="835"/>
                </a:lnTo>
                <a:lnTo>
                  <a:pt x="4799" y="898"/>
                </a:lnTo>
                <a:lnTo>
                  <a:pt x="4839" y="960"/>
                </a:lnTo>
                <a:lnTo>
                  <a:pt x="4870" y="1031"/>
                </a:lnTo>
                <a:lnTo>
                  <a:pt x="4901" y="1101"/>
                </a:lnTo>
                <a:lnTo>
                  <a:pt x="4917" y="1171"/>
                </a:lnTo>
                <a:lnTo>
                  <a:pt x="4932" y="1249"/>
                </a:lnTo>
                <a:lnTo>
                  <a:pt x="4932" y="1319"/>
                </a:lnTo>
                <a:lnTo>
                  <a:pt x="4932" y="1319"/>
                </a:lnTo>
                <a:lnTo>
                  <a:pt x="4932" y="1405"/>
                </a:lnTo>
                <a:lnTo>
                  <a:pt x="4917" y="1483"/>
                </a:lnTo>
                <a:lnTo>
                  <a:pt x="4901" y="1561"/>
                </a:lnTo>
                <a:lnTo>
                  <a:pt x="4870" y="1639"/>
                </a:lnTo>
                <a:lnTo>
                  <a:pt x="4839" y="1709"/>
                </a:lnTo>
                <a:lnTo>
                  <a:pt x="4799" y="1772"/>
                </a:lnTo>
                <a:lnTo>
                  <a:pt x="4753" y="1834"/>
                </a:lnTo>
                <a:lnTo>
                  <a:pt x="4707" y="1889"/>
                </a:lnTo>
                <a:lnTo>
                  <a:pt x="4644" y="1944"/>
                </a:lnTo>
                <a:lnTo>
                  <a:pt x="4581" y="1982"/>
                </a:lnTo>
                <a:lnTo>
                  <a:pt x="4519" y="2021"/>
                </a:lnTo>
                <a:lnTo>
                  <a:pt x="4441" y="2052"/>
                </a:lnTo>
                <a:lnTo>
                  <a:pt x="4362" y="2076"/>
                </a:lnTo>
                <a:lnTo>
                  <a:pt x="4285" y="2099"/>
                </a:lnTo>
                <a:lnTo>
                  <a:pt x="4199" y="2107"/>
                </a:lnTo>
                <a:lnTo>
                  <a:pt x="4113" y="2115"/>
                </a:lnTo>
                <a:lnTo>
                  <a:pt x="4113" y="2115"/>
                </a:lnTo>
                <a:lnTo>
                  <a:pt x="4035" y="2107"/>
                </a:lnTo>
                <a:lnTo>
                  <a:pt x="3957" y="2099"/>
                </a:lnTo>
                <a:lnTo>
                  <a:pt x="3887" y="2076"/>
                </a:lnTo>
                <a:lnTo>
                  <a:pt x="3809" y="2052"/>
                </a:lnTo>
                <a:lnTo>
                  <a:pt x="3739" y="2021"/>
                </a:lnTo>
                <a:lnTo>
                  <a:pt x="3668" y="1982"/>
                </a:lnTo>
                <a:lnTo>
                  <a:pt x="3606" y="1944"/>
                </a:lnTo>
                <a:lnTo>
                  <a:pt x="3543" y="1889"/>
                </a:lnTo>
                <a:lnTo>
                  <a:pt x="3489" y="1834"/>
                </a:lnTo>
                <a:lnTo>
                  <a:pt x="3442" y="1772"/>
                </a:lnTo>
                <a:lnTo>
                  <a:pt x="3395" y="1709"/>
                </a:lnTo>
                <a:lnTo>
                  <a:pt x="3364" y="1639"/>
                </a:lnTo>
                <a:lnTo>
                  <a:pt x="3333" y="1561"/>
                </a:lnTo>
                <a:lnTo>
                  <a:pt x="3309" y="1483"/>
                </a:lnTo>
                <a:lnTo>
                  <a:pt x="3294" y="1405"/>
                </a:lnTo>
                <a:lnTo>
                  <a:pt x="3294" y="1319"/>
                </a:lnTo>
                <a:lnTo>
                  <a:pt x="3294" y="1319"/>
                </a:lnTo>
                <a:lnTo>
                  <a:pt x="3294" y="1249"/>
                </a:lnTo>
                <a:lnTo>
                  <a:pt x="3309" y="1171"/>
                </a:lnTo>
                <a:lnTo>
                  <a:pt x="3333" y="1101"/>
                </a:lnTo>
                <a:lnTo>
                  <a:pt x="3364" y="1031"/>
                </a:lnTo>
                <a:lnTo>
                  <a:pt x="3395" y="960"/>
                </a:lnTo>
                <a:lnTo>
                  <a:pt x="3442" y="898"/>
                </a:lnTo>
                <a:lnTo>
                  <a:pt x="3489" y="835"/>
                </a:lnTo>
                <a:lnTo>
                  <a:pt x="3543" y="773"/>
                </a:lnTo>
                <a:lnTo>
                  <a:pt x="3606" y="718"/>
                </a:lnTo>
                <a:lnTo>
                  <a:pt x="3668" y="672"/>
                </a:lnTo>
                <a:lnTo>
                  <a:pt x="3739" y="633"/>
                </a:lnTo>
                <a:lnTo>
                  <a:pt x="3809" y="594"/>
                </a:lnTo>
                <a:lnTo>
                  <a:pt x="3887" y="562"/>
                </a:lnTo>
                <a:lnTo>
                  <a:pt x="3957" y="547"/>
                </a:lnTo>
                <a:lnTo>
                  <a:pt x="4035" y="531"/>
                </a:lnTo>
                <a:lnTo>
                  <a:pt x="4113" y="523"/>
                </a:lnTo>
                <a:close/>
                <a:moveTo>
                  <a:pt x="6852" y="6876"/>
                </a:moveTo>
                <a:lnTo>
                  <a:pt x="6852" y="6876"/>
                </a:lnTo>
                <a:lnTo>
                  <a:pt x="6774" y="6868"/>
                </a:lnTo>
                <a:lnTo>
                  <a:pt x="6696" y="6860"/>
                </a:lnTo>
                <a:lnTo>
                  <a:pt x="6626" y="6837"/>
                </a:lnTo>
                <a:lnTo>
                  <a:pt x="6548" y="6813"/>
                </a:lnTo>
                <a:lnTo>
                  <a:pt x="6477" y="6782"/>
                </a:lnTo>
                <a:lnTo>
                  <a:pt x="6407" y="6743"/>
                </a:lnTo>
                <a:lnTo>
                  <a:pt x="6345" y="6704"/>
                </a:lnTo>
                <a:lnTo>
                  <a:pt x="6283" y="6649"/>
                </a:lnTo>
                <a:lnTo>
                  <a:pt x="6228" y="6594"/>
                </a:lnTo>
                <a:lnTo>
                  <a:pt x="6181" y="6532"/>
                </a:lnTo>
                <a:lnTo>
                  <a:pt x="6134" y="6470"/>
                </a:lnTo>
                <a:lnTo>
                  <a:pt x="6103" y="6400"/>
                </a:lnTo>
                <a:lnTo>
                  <a:pt x="6072" y="6322"/>
                </a:lnTo>
                <a:lnTo>
                  <a:pt x="6048" y="6243"/>
                </a:lnTo>
                <a:lnTo>
                  <a:pt x="6033" y="6165"/>
                </a:lnTo>
                <a:lnTo>
                  <a:pt x="6033" y="6079"/>
                </a:lnTo>
                <a:lnTo>
                  <a:pt x="6033" y="6079"/>
                </a:lnTo>
                <a:lnTo>
                  <a:pt x="6033" y="6010"/>
                </a:lnTo>
                <a:lnTo>
                  <a:pt x="6048" y="5931"/>
                </a:lnTo>
                <a:lnTo>
                  <a:pt x="6072" y="5861"/>
                </a:lnTo>
                <a:lnTo>
                  <a:pt x="6103" y="5791"/>
                </a:lnTo>
                <a:lnTo>
                  <a:pt x="6134" y="5720"/>
                </a:lnTo>
                <a:lnTo>
                  <a:pt x="6181" y="5658"/>
                </a:lnTo>
                <a:lnTo>
                  <a:pt x="6228" y="5596"/>
                </a:lnTo>
                <a:lnTo>
                  <a:pt x="6283" y="5533"/>
                </a:lnTo>
                <a:lnTo>
                  <a:pt x="6345" y="5479"/>
                </a:lnTo>
                <a:lnTo>
                  <a:pt x="6407" y="5432"/>
                </a:lnTo>
                <a:lnTo>
                  <a:pt x="6477" y="5393"/>
                </a:lnTo>
                <a:lnTo>
                  <a:pt x="6548" y="5353"/>
                </a:lnTo>
                <a:lnTo>
                  <a:pt x="6626" y="5322"/>
                </a:lnTo>
                <a:lnTo>
                  <a:pt x="6696" y="5307"/>
                </a:lnTo>
                <a:lnTo>
                  <a:pt x="6774" y="5291"/>
                </a:lnTo>
                <a:lnTo>
                  <a:pt x="6852" y="5283"/>
                </a:lnTo>
                <a:lnTo>
                  <a:pt x="6852" y="5283"/>
                </a:lnTo>
                <a:lnTo>
                  <a:pt x="6938" y="5291"/>
                </a:lnTo>
                <a:lnTo>
                  <a:pt x="7024" y="5307"/>
                </a:lnTo>
                <a:lnTo>
                  <a:pt x="7102" y="5322"/>
                </a:lnTo>
                <a:lnTo>
                  <a:pt x="7180" y="5353"/>
                </a:lnTo>
                <a:lnTo>
                  <a:pt x="7258" y="5393"/>
                </a:lnTo>
                <a:lnTo>
                  <a:pt x="7320" y="5432"/>
                </a:lnTo>
                <a:lnTo>
                  <a:pt x="7383" y="5479"/>
                </a:lnTo>
                <a:lnTo>
                  <a:pt x="7446" y="5533"/>
                </a:lnTo>
                <a:lnTo>
                  <a:pt x="7492" y="5596"/>
                </a:lnTo>
                <a:lnTo>
                  <a:pt x="7539" y="5658"/>
                </a:lnTo>
                <a:lnTo>
                  <a:pt x="7579" y="5720"/>
                </a:lnTo>
                <a:lnTo>
                  <a:pt x="7609" y="5791"/>
                </a:lnTo>
                <a:lnTo>
                  <a:pt x="7640" y="5861"/>
                </a:lnTo>
                <a:lnTo>
                  <a:pt x="7656" y="5931"/>
                </a:lnTo>
                <a:lnTo>
                  <a:pt x="7671" y="6010"/>
                </a:lnTo>
                <a:lnTo>
                  <a:pt x="7671" y="6079"/>
                </a:lnTo>
                <a:lnTo>
                  <a:pt x="7671" y="6079"/>
                </a:lnTo>
                <a:lnTo>
                  <a:pt x="7671" y="6165"/>
                </a:lnTo>
                <a:lnTo>
                  <a:pt x="7656" y="6243"/>
                </a:lnTo>
                <a:lnTo>
                  <a:pt x="7640" y="6322"/>
                </a:lnTo>
                <a:lnTo>
                  <a:pt x="7609" y="6400"/>
                </a:lnTo>
                <a:lnTo>
                  <a:pt x="7579" y="6470"/>
                </a:lnTo>
                <a:lnTo>
                  <a:pt x="7539" y="6532"/>
                </a:lnTo>
                <a:lnTo>
                  <a:pt x="7492" y="6594"/>
                </a:lnTo>
                <a:lnTo>
                  <a:pt x="7446" y="6649"/>
                </a:lnTo>
                <a:lnTo>
                  <a:pt x="7383" y="6704"/>
                </a:lnTo>
                <a:lnTo>
                  <a:pt x="7320" y="6743"/>
                </a:lnTo>
                <a:lnTo>
                  <a:pt x="7258" y="6782"/>
                </a:lnTo>
                <a:lnTo>
                  <a:pt x="7180" y="6813"/>
                </a:lnTo>
                <a:lnTo>
                  <a:pt x="7102" y="6837"/>
                </a:lnTo>
                <a:lnTo>
                  <a:pt x="7024" y="6860"/>
                </a:lnTo>
                <a:lnTo>
                  <a:pt x="6938" y="6868"/>
                </a:lnTo>
                <a:lnTo>
                  <a:pt x="6852" y="6876"/>
                </a:lnTo>
                <a:close/>
                <a:moveTo>
                  <a:pt x="0" y="6079"/>
                </a:moveTo>
                <a:lnTo>
                  <a:pt x="0" y="6079"/>
                </a:lnTo>
                <a:lnTo>
                  <a:pt x="8" y="6228"/>
                </a:lnTo>
                <a:lnTo>
                  <a:pt x="32" y="6368"/>
                </a:lnTo>
                <a:lnTo>
                  <a:pt x="63" y="6493"/>
                </a:lnTo>
                <a:lnTo>
                  <a:pt x="110" y="6618"/>
                </a:lnTo>
                <a:lnTo>
                  <a:pt x="172" y="6735"/>
                </a:lnTo>
                <a:lnTo>
                  <a:pt x="235" y="6845"/>
                </a:lnTo>
                <a:lnTo>
                  <a:pt x="320" y="6945"/>
                </a:lnTo>
                <a:lnTo>
                  <a:pt x="406" y="7039"/>
                </a:lnTo>
                <a:lnTo>
                  <a:pt x="500" y="7117"/>
                </a:lnTo>
                <a:lnTo>
                  <a:pt x="609" y="7196"/>
                </a:lnTo>
                <a:lnTo>
                  <a:pt x="718" y="7258"/>
                </a:lnTo>
                <a:lnTo>
                  <a:pt x="843" y="7305"/>
                </a:lnTo>
                <a:lnTo>
                  <a:pt x="968" y="7351"/>
                </a:lnTo>
                <a:lnTo>
                  <a:pt x="1100" y="7375"/>
                </a:lnTo>
                <a:lnTo>
                  <a:pt x="1233" y="7398"/>
                </a:lnTo>
                <a:lnTo>
                  <a:pt x="1374" y="7406"/>
                </a:lnTo>
                <a:lnTo>
                  <a:pt x="1374" y="7406"/>
                </a:lnTo>
                <a:lnTo>
                  <a:pt x="1569" y="7398"/>
                </a:lnTo>
                <a:lnTo>
                  <a:pt x="1655" y="7398"/>
                </a:lnTo>
                <a:lnTo>
                  <a:pt x="1733" y="7382"/>
                </a:lnTo>
                <a:lnTo>
                  <a:pt x="1803" y="7367"/>
                </a:lnTo>
                <a:lnTo>
                  <a:pt x="1873" y="7343"/>
                </a:lnTo>
                <a:lnTo>
                  <a:pt x="1935" y="7312"/>
                </a:lnTo>
                <a:lnTo>
                  <a:pt x="1990" y="7274"/>
                </a:lnTo>
                <a:lnTo>
                  <a:pt x="1990" y="7274"/>
                </a:lnTo>
                <a:lnTo>
                  <a:pt x="2107" y="7351"/>
                </a:lnTo>
                <a:lnTo>
                  <a:pt x="2225" y="7429"/>
                </a:lnTo>
                <a:lnTo>
                  <a:pt x="2349" y="7500"/>
                </a:lnTo>
                <a:lnTo>
                  <a:pt x="2474" y="7570"/>
                </a:lnTo>
                <a:lnTo>
                  <a:pt x="2599" y="7625"/>
                </a:lnTo>
                <a:lnTo>
                  <a:pt x="2731" y="7680"/>
                </a:lnTo>
                <a:lnTo>
                  <a:pt x="2864" y="7734"/>
                </a:lnTo>
                <a:lnTo>
                  <a:pt x="2997" y="7773"/>
                </a:lnTo>
                <a:lnTo>
                  <a:pt x="3137" y="7812"/>
                </a:lnTo>
                <a:lnTo>
                  <a:pt x="3270" y="7843"/>
                </a:lnTo>
                <a:lnTo>
                  <a:pt x="3411" y="7874"/>
                </a:lnTo>
                <a:lnTo>
                  <a:pt x="3551" y="7890"/>
                </a:lnTo>
                <a:lnTo>
                  <a:pt x="3692" y="7913"/>
                </a:lnTo>
                <a:lnTo>
                  <a:pt x="3832" y="7921"/>
                </a:lnTo>
                <a:lnTo>
                  <a:pt x="3972" y="7929"/>
                </a:lnTo>
                <a:lnTo>
                  <a:pt x="4113" y="7929"/>
                </a:lnTo>
                <a:lnTo>
                  <a:pt x="4113" y="7929"/>
                </a:lnTo>
                <a:lnTo>
                  <a:pt x="4269" y="7929"/>
                </a:lnTo>
                <a:lnTo>
                  <a:pt x="4417" y="7921"/>
                </a:lnTo>
                <a:lnTo>
                  <a:pt x="4566" y="7913"/>
                </a:lnTo>
                <a:lnTo>
                  <a:pt x="4714" y="7890"/>
                </a:lnTo>
                <a:lnTo>
                  <a:pt x="4854" y="7874"/>
                </a:lnTo>
                <a:lnTo>
                  <a:pt x="5003" y="7843"/>
                </a:lnTo>
                <a:lnTo>
                  <a:pt x="5143" y="7812"/>
                </a:lnTo>
                <a:lnTo>
                  <a:pt x="5276" y="7773"/>
                </a:lnTo>
                <a:lnTo>
                  <a:pt x="5409" y="7734"/>
                </a:lnTo>
                <a:lnTo>
                  <a:pt x="5542" y="7680"/>
                </a:lnTo>
                <a:lnTo>
                  <a:pt x="5666" y="7625"/>
                </a:lnTo>
                <a:lnTo>
                  <a:pt x="5791" y="7570"/>
                </a:lnTo>
                <a:lnTo>
                  <a:pt x="5908" y="7500"/>
                </a:lnTo>
                <a:lnTo>
                  <a:pt x="6017" y="7429"/>
                </a:lnTo>
                <a:lnTo>
                  <a:pt x="6126" y="7351"/>
                </a:lnTo>
                <a:lnTo>
                  <a:pt x="6236" y="7274"/>
                </a:lnTo>
                <a:lnTo>
                  <a:pt x="6236" y="7274"/>
                </a:lnTo>
                <a:lnTo>
                  <a:pt x="6314" y="7312"/>
                </a:lnTo>
                <a:lnTo>
                  <a:pt x="6392" y="7343"/>
                </a:lnTo>
                <a:lnTo>
                  <a:pt x="6470" y="7367"/>
                </a:lnTo>
                <a:lnTo>
                  <a:pt x="6540" y="7382"/>
                </a:lnTo>
                <a:lnTo>
                  <a:pt x="6618" y="7398"/>
                </a:lnTo>
                <a:lnTo>
                  <a:pt x="6696" y="7398"/>
                </a:lnTo>
                <a:lnTo>
                  <a:pt x="6852" y="7406"/>
                </a:lnTo>
                <a:lnTo>
                  <a:pt x="6852" y="7406"/>
                </a:lnTo>
                <a:lnTo>
                  <a:pt x="6993" y="7398"/>
                </a:lnTo>
                <a:lnTo>
                  <a:pt x="7126" y="7375"/>
                </a:lnTo>
                <a:lnTo>
                  <a:pt x="7258" y="7351"/>
                </a:lnTo>
                <a:lnTo>
                  <a:pt x="7383" y="7305"/>
                </a:lnTo>
                <a:lnTo>
                  <a:pt x="7500" y="7258"/>
                </a:lnTo>
                <a:lnTo>
                  <a:pt x="7617" y="7196"/>
                </a:lnTo>
                <a:lnTo>
                  <a:pt x="7718" y="7117"/>
                </a:lnTo>
                <a:lnTo>
                  <a:pt x="7820" y="7039"/>
                </a:lnTo>
                <a:lnTo>
                  <a:pt x="7906" y="6945"/>
                </a:lnTo>
                <a:lnTo>
                  <a:pt x="7984" y="6845"/>
                </a:lnTo>
                <a:lnTo>
                  <a:pt x="8054" y="6735"/>
                </a:lnTo>
                <a:lnTo>
                  <a:pt x="8116" y="6618"/>
                </a:lnTo>
                <a:lnTo>
                  <a:pt x="8155" y="6493"/>
                </a:lnTo>
                <a:lnTo>
                  <a:pt x="8195" y="6368"/>
                </a:lnTo>
                <a:lnTo>
                  <a:pt x="8210" y="6228"/>
                </a:lnTo>
                <a:lnTo>
                  <a:pt x="8218" y="6079"/>
                </a:lnTo>
                <a:lnTo>
                  <a:pt x="8218" y="6079"/>
                </a:lnTo>
                <a:lnTo>
                  <a:pt x="8218" y="6010"/>
                </a:lnTo>
                <a:lnTo>
                  <a:pt x="8210" y="5931"/>
                </a:lnTo>
                <a:lnTo>
                  <a:pt x="8187" y="5783"/>
                </a:lnTo>
                <a:lnTo>
                  <a:pt x="8140" y="5643"/>
                </a:lnTo>
                <a:lnTo>
                  <a:pt x="8077" y="5502"/>
                </a:lnTo>
                <a:lnTo>
                  <a:pt x="8000" y="5369"/>
                </a:lnTo>
                <a:lnTo>
                  <a:pt x="7906" y="5245"/>
                </a:lnTo>
                <a:lnTo>
                  <a:pt x="7797" y="5128"/>
                </a:lnTo>
                <a:lnTo>
                  <a:pt x="7671" y="5018"/>
                </a:lnTo>
                <a:lnTo>
                  <a:pt x="7671" y="5018"/>
                </a:lnTo>
                <a:lnTo>
                  <a:pt x="7671" y="4495"/>
                </a:lnTo>
                <a:lnTo>
                  <a:pt x="7671" y="4495"/>
                </a:lnTo>
                <a:lnTo>
                  <a:pt x="7671" y="4363"/>
                </a:lnTo>
                <a:lnTo>
                  <a:pt x="7664" y="4238"/>
                </a:lnTo>
                <a:lnTo>
                  <a:pt x="7648" y="4105"/>
                </a:lnTo>
                <a:lnTo>
                  <a:pt x="7632" y="3981"/>
                </a:lnTo>
                <a:lnTo>
                  <a:pt x="7609" y="3856"/>
                </a:lnTo>
                <a:lnTo>
                  <a:pt x="7586" y="3730"/>
                </a:lnTo>
                <a:lnTo>
                  <a:pt x="7547" y="3606"/>
                </a:lnTo>
                <a:lnTo>
                  <a:pt x="7516" y="3489"/>
                </a:lnTo>
                <a:lnTo>
                  <a:pt x="7469" y="3372"/>
                </a:lnTo>
                <a:lnTo>
                  <a:pt x="7430" y="3246"/>
                </a:lnTo>
                <a:lnTo>
                  <a:pt x="7375" y="3138"/>
                </a:lnTo>
                <a:lnTo>
                  <a:pt x="7320" y="3020"/>
                </a:lnTo>
                <a:lnTo>
                  <a:pt x="7266" y="2911"/>
                </a:lnTo>
                <a:lnTo>
                  <a:pt x="7203" y="2802"/>
                </a:lnTo>
                <a:lnTo>
                  <a:pt x="7134" y="2693"/>
                </a:lnTo>
                <a:lnTo>
                  <a:pt x="7063" y="2591"/>
                </a:lnTo>
                <a:lnTo>
                  <a:pt x="6915" y="2396"/>
                </a:lnTo>
                <a:lnTo>
                  <a:pt x="6828" y="2295"/>
                </a:lnTo>
                <a:lnTo>
                  <a:pt x="6743" y="2209"/>
                </a:lnTo>
                <a:lnTo>
                  <a:pt x="6657" y="2115"/>
                </a:lnTo>
                <a:lnTo>
                  <a:pt x="6563" y="2029"/>
                </a:lnTo>
                <a:lnTo>
                  <a:pt x="6470" y="1951"/>
                </a:lnTo>
                <a:lnTo>
                  <a:pt x="6376" y="1874"/>
                </a:lnTo>
                <a:lnTo>
                  <a:pt x="6275" y="1795"/>
                </a:lnTo>
                <a:lnTo>
                  <a:pt x="6166" y="1725"/>
                </a:lnTo>
                <a:lnTo>
                  <a:pt x="6056" y="1655"/>
                </a:lnTo>
                <a:lnTo>
                  <a:pt x="5947" y="1592"/>
                </a:lnTo>
                <a:lnTo>
                  <a:pt x="5838" y="1538"/>
                </a:lnTo>
                <a:lnTo>
                  <a:pt x="5721" y="1483"/>
                </a:lnTo>
                <a:lnTo>
                  <a:pt x="5603" y="1429"/>
                </a:lnTo>
                <a:lnTo>
                  <a:pt x="5479" y="1390"/>
                </a:lnTo>
                <a:lnTo>
                  <a:pt x="5479" y="1390"/>
                </a:lnTo>
                <a:lnTo>
                  <a:pt x="5479" y="1319"/>
                </a:lnTo>
                <a:lnTo>
                  <a:pt x="5479" y="1319"/>
                </a:lnTo>
                <a:lnTo>
                  <a:pt x="5471" y="1186"/>
                </a:lnTo>
                <a:lnTo>
                  <a:pt x="5456" y="1054"/>
                </a:lnTo>
                <a:lnTo>
                  <a:pt x="5416" y="929"/>
                </a:lnTo>
                <a:lnTo>
                  <a:pt x="5377" y="804"/>
                </a:lnTo>
                <a:lnTo>
                  <a:pt x="5315" y="687"/>
                </a:lnTo>
                <a:lnTo>
                  <a:pt x="5244" y="578"/>
                </a:lnTo>
                <a:lnTo>
                  <a:pt x="5166" y="476"/>
                </a:lnTo>
                <a:lnTo>
                  <a:pt x="5081" y="382"/>
                </a:lnTo>
                <a:lnTo>
                  <a:pt x="4979" y="297"/>
                </a:lnTo>
                <a:lnTo>
                  <a:pt x="4878" y="227"/>
                </a:lnTo>
                <a:lnTo>
                  <a:pt x="4760" y="157"/>
                </a:lnTo>
                <a:lnTo>
                  <a:pt x="4644" y="102"/>
                </a:lnTo>
                <a:lnTo>
                  <a:pt x="4519" y="55"/>
                </a:lnTo>
                <a:lnTo>
                  <a:pt x="4386" y="24"/>
                </a:lnTo>
                <a:lnTo>
                  <a:pt x="4254" y="0"/>
                </a:lnTo>
                <a:lnTo>
                  <a:pt x="4113" y="0"/>
                </a:lnTo>
                <a:lnTo>
                  <a:pt x="4113" y="0"/>
                </a:lnTo>
                <a:lnTo>
                  <a:pt x="3972" y="0"/>
                </a:lnTo>
                <a:lnTo>
                  <a:pt x="3840" y="24"/>
                </a:lnTo>
                <a:lnTo>
                  <a:pt x="3707" y="55"/>
                </a:lnTo>
                <a:lnTo>
                  <a:pt x="3582" y="102"/>
                </a:lnTo>
                <a:lnTo>
                  <a:pt x="3458" y="157"/>
                </a:lnTo>
                <a:lnTo>
                  <a:pt x="3348" y="227"/>
                </a:lnTo>
                <a:lnTo>
                  <a:pt x="3239" y="297"/>
                </a:lnTo>
                <a:lnTo>
                  <a:pt x="3145" y="382"/>
                </a:lnTo>
                <a:lnTo>
                  <a:pt x="3060" y="476"/>
                </a:lnTo>
                <a:lnTo>
                  <a:pt x="2974" y="578"/>
                </a:lnTo>
                <a:lnTo>
                  <a:pt x="2911" y="687"/>
                </a:lnTo>
                <a:lnTo>
                  <a:pt x="2849" y="804"/>
                </a:lnTo>
                <a:lnTo>
                  <a:pt x="2802" y="929"/>
                </a:lnTo>
                <a:lnTo>
                  <a:pt x="2770" y="1054"/>
                </a:lnTo>
                <a:lnTo>
                  <a:pt x="2747" y="1186"/>
                </a:lnTo>
                <a:lnTo>
                  <a:pt x="2739" y="1319"/>
                </a:lnTo>
                <a:lnTo>
                  <a:pt x="2739" y="1319"/>
                </a:lnTo>
                <a:lnTo>
                  <a:pt x="2739" y="1390"/>
                </a:lnTo>
                <a:lnTo>
                  <a:pt x="2739" y="1390"/>
                </a:lnTo>
                <a:lnTo>
                  <a:pt x="2623" y="1429"/>
                </a:lnTo>
                <a:lnTo>
                  <a:pt x="2505" y="1483"/>
                </a:lnTo>
                <a:lnTo>
                  <a:pt x="2388" y="1538"/>
                </a:lnTo>
                <a:lnTo>
                  <a:pt x="2272" y="1592"/>
                </a:lnTo>
                <a:lnTo>
                  <a:pt x="2162" y="1655"/>
                </a:lnTo>
                <a:lnTo>
                  <a:pt x="2061" y="1725"/>
                </a:lnTo>
                <a:lnTo>
                  <a:pt x="1951" y="1795"/>
                </a:lnTo>
                <a:lnTo>
                  <a:pt x="1850" y="1874"/>
                </a:lnTo>
                <a:lnTo>
                  <a:pt x="1756" y="1951"/>
                </a:lnTo>
                <a:lnTo>
                  <a:pt x="1655" y="2029"/>
                </a:lnTo>
                <a:lnTo>
                  <a:pt x="1569" y="2115"/>
                </a:lnTo>
                <a:lnTo>
                  <a:pt x="1475" y="2209"/>
                </a:lnTo>
                <a:lnTo>
                  <a:pt x="1390" y="2295"/>
                </a:lnTo>
                <a:lnTo>
                  <a:pt x="1312" y="2396"/>
                </a:lnTo>
                <a:lnTo>
                  <a:pt x="1155" y="2591"/>
                </a:lnTo>
                <a:lnTo>
                  <a:pt x="1085" y="2693"/>
                </a:lnTo>
                <a:lnTo>
                  <a:pt x="1023" y="2802"/>
                </a:lnTo>
                <a:lnTo>
                  <a:pt x="960" y="2911"/>
                </a:lnTo>
                <a:lnTo>
                  <a:pt x="898" y="3020"/>
                </a:lnTo>
                <a:lnTo>
                  <a:pt x="851" y="3138"/>
                </a:lnTo>
                <a:lnTo>
                  <a:pt x="796" y="3246"/>
                </a:lnTo>
                <a:lnTo>
                  <a:pt x="749" y="3372"/>
                </a:lnTo>
                <a:lnTo>
                  <a:pt x="710" y="3489"/>
                </a:lnTo>
                <a:lnTo>
                  <a:pt x="671" y="3606"/>
                </a:lnTo>
                <a:lnTo>
                  <a:pt x="641" y="3730"/>
                </a:lnTo>
                <a:lnTo>
                  <a:pt x="617" y="3856"/>
                </a:lnTo>
                <a:lnTo>
                  <a:pt x="594" y="3981"/>
                </a:lnTo>
                <a:lnTo>
                  <a:pt x="578" y="4105"/>
                </a:lnTo>
                <a:lnTo>
                  <a:pt x="562" y="4238"/>
                </a:lnTo>
                <a:lnTo>
                  <a:pt x="555" y="4363"/>
                </a:lnTo>
                <a:lnTo>
                  <a:pt x="555" y="4495"/>
                </a:lnTo>
                <a:lnTo>
                  <a:pt x="555" y="4495"/>
                </a:lnTo>
                <a:lnTo>
                  <a:pt x="555" y="4565"/>
                </a:lnTo>
                <a:lnTo>
                  <a:pt x="562" y="4644"/>
                </a:lnTo>
                <a:lnTo>
                  <a:pt x="586" y="4784"/>
                </a:lnTo>
                <a:lnTo>
                  <a:pt x="609" y="4909"/>
                </a:lnTo>
                <a:lnTo>
                  <a:pt x="617" y="4971"/>
                </a:lnTo>
                <a:lnTo>
                  <a:pt x="617" y="5018"/>
                </a:lnTo>
                <a:lnTo>
                  <a:pt x="617" y="5018"/>
                </a:lnTo>
                <a:lnTo>
                  <a:pt x="492" y="5128"/>
                </a:lnTo>
                <a:lnTo>
                  <a:pt x="375" y="5245"/>
                </a:lnTo>
                <a:lnTo>
                  <a:pt x="273" y="5369"/>
                </a:lnTo>
                <a:lnTo>
                  <a:pt x="180" y="5502"/>
                </a:lnTo>
                <a:lnTo>
                  <a:pt x="110" y="5643"/>
                </a:lnTo>
                <a:lnTo>
                  <a:pt x="78" y="5712"/>
                </a:lnTo>
                <a:lnTo>
                  <a:pt x="55" y="5783"/>
                </a:lnTo>
                <a:lnTo>
                  <a:pt x="32" y="5861"/>
                </a:lnTo>
                <a:lnTo>
                  <a:pt x="16" y="5931"/>
                </a:lnTo>
                <a:lnTo>
                  <a:pt x="8" y="6010"/>
                </a:lnTo>
                <a:lnTo>
                  <a:pt x="0" y="6079"/>
                </a:lnTo>
                <a:close/>
              </a:path>
            </a:pathLst>
          </a:custGeom>
          <a:solidFill>
            <a:srgbClr val="001F54"/>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1" name="Group 90"/>
          <p:cNvGrpSpPr/>
          <p:nvPr/>
        </p:nvGrpSpPr>
        <p:grpSpPr>
          <a:xfrm>
            <a:off x="6590463" y="1674585"/>
            <a:ext cx="780098" cy="590486"/>
            <a:chOff x="2524125" y="20638"/>
            <a:chExt cx="4748213" cy="3594100"/>
          </a:xfrm>
          <a:solidFill>
            <a:srgbClr val="001F54"/>
          </a:solidFill>
        </p:grpSpPr>
        <p:sp>
          <p:nvSpPr>
            <p:cNvPr id="97" name="Freeform 10"/>
            <p:cNvSpPr>
              <a:spLocks noChangeArrowheads="1"/>
            </p:cNvSpPr>
            <p:nvPr/>
          </p:nvSpPr>
          <p:spPr bwMode="auto">
            <a:xfrm>
              <a:off x="4729163" y="1338263"/>
              <a:ext cx="1168400" cy="1179512"/>
            </a:xfrm>
            <a:custGeom>
              <a:avLst/>
              <a:gdLst>
                <a:gd name="T0" fmla="*/ 2895 w 3247"/>
                <a:gd name="T1" fmla="*/ 640 h 3278"/>
                <a:gd name="T2" fmla="*/ 2606 w 3247"/>
                <a:gd name="T3" fmla="*/ 351 h 3278"/>
                <a:gd name="T4" fmla="*/ 2326 w 3247"/>
                <a:gd name="T5" fmla="*/ 484 h 3278"/>
                <a:gd name="T6" fmla="*/ 2138 w 3247"/>
                <a:gd name="T7" fmla="*/ 367 h 3278"/>
                <a:gd name="T8" fmla="*/ 1928 w 3247"/>
                <a:gd name="T9" fmla="*/ 296 h 3278"/>
                <a:gd name="T10" fmla="*/ 1857 w 3247"/>
                <a:gd name="T11" fmla="*/ 0 h 3278"/>
                <a:gd name="T12" fmla="*/ 1397 w 3247"/>
                <a:gd name="T13" fmla="*/ 0 h 3278"/>
                <a:gd name="T14" fmla="*/ 1311 w 3247"/>
                <a:gd name="T15" fmla="*/ 296 h 3278"/>
                <a:gd name="T16" fmla="*/ 1085 w 3247"/>
                <a:gd name="T17" fmla="*/ 367 h 3278"/>
                <a:gd name="T18" fmla="*/ 812 w 3247"/>
                <a:gd name="T19" fmla="*/ 523 h 3278"/>
                <a:gd name="T20" fmla="*/ 641 w 3247"/>
                <a:gd name="T21" fmla="*/ 351 h 3278"/>
                <a:gd name="T22" fmla="*/ 469 w 3247"/>
                <a:gd name="T23" fmla="*/ 819 h 3278"/>
                <a:gd name="T24" fmla="*/ 391 w 3247"/>
                <a:gd name="T25" fmla="*/ 960 h 3278"/>
                <a:gd name="T26" fmla="*/ 235 w 3247"/>
                <a:gd name="T27" fmla="*/ 1405 h 3278"/>
                <a:gd name="T28" fmla="*/ 0 w 3247"/>
                <a:gd name="T29" fmla="*/ 1873 h 3278"/>
                <a:gd name="T30" fmla="*/ 235 w 3247"/>
                <a:gd name="T31" fmla="*/ 1873 h 3278"/>
                <a:gd name="T32" fmla="*/ 391 w 3247"/>
                <a:gd name="T33" fmla="*/ 2325 h 3278"/>
                <a:gd name="T34" fmla="*/ 298 w 3247"/>
                <a:gd name="T35" fmla="*/ 2630 h 3278"/>
                <a:gd name="T36" fmla="*/ 641 w 3247"/>
                <a:gd name="T37" fmla="*/ 2981 h 3278"/>
                <a:gd name="T38" fmla="*/ 945 w 3247"/>
                <a:gd name="T39" fmla="*/ 2887 h 3278"/>
                <a:gd name="T40" fmla="*/ 1397 w 3247"/>
                <a:gd name="T41" fmla="*/ 3044 h 3278"/>
                <a:gd name="T42" fmla="*/ 1397 w 3247"/>
                <a:gd name="T43" fmla="*/ 3277 h 3278"/>
                <a:gd name="T44" fmla="*/ 1857 w 3247"/>
                <a:gd name="T45" fmla="*/ 3044 h 3278"/>
                <a:gd name="T46" fmla="*/ 2138 w 3247"/>
                <a:gd name="T47" fmla="*/ 2942 h 3278"/>
                <a:gd name="T48" fmla="*/ 2326 w 3247"/>
                <a:gd name="T49" fmla="*/ 2848 h 3278"/>
                <a:gd name="T50" fmla="*/ 2606 w 3247"/>
                <a:gd name="T51" fmla="*/ 2981 h 3278"/>
                <a:gd name="T52" fmla="*/ 2895 w 3247"/>
                <a:gd name="T53" fmla="*/ 2630 h 3278"/>
                <a:gd name="T54" fmla="*/ 2809 w 3247"/>
                <a:gd name="T55" fmla="*/ 2325 h 3278"/>
                <a:gd name="T56" fmla="*/ 2911 w 3247"/>
                <a:gd name="T57" fmla="*/ 2115 h 3278"/>
                <a:gd name="T58" fmla="*/ 2957 w 3247"/>
                <a:gd name="T59" fmla="*/ 1873 h 3278"/>
                <a:gd name="T60" fmla="*/ 3246 w 3247"/>
                <a:gd name="T61" fmla="*/ 1873 h 3278"/>
                <a:gd name="T62" fmla="*/ 2957 w 3247"/>
                <a:gd name="T63" fmla="*/ 1405 h 3278"/>
                <a:gd name="T64" fmla="*/ 2911 w 3247"/>
                <a:gd name="T65" fmla="*/ 1186 h 3278"/>
                <a:gd name="T66" fmla="*/ 2724 w 3247"/>
                <a:gd name="T67" fmla="*/ 819 h 3278"/>
                <a:gd name="T68" fmla="*/ 1530 w 3247"/>
                <a:gd name="T69" fmla="*/ 2568 h 3278"/>
                <a:gd name="T70" fmla="*/ 1256 w 3247"/>
                <a:gd name="T71" fmla="*/ 2497 h 3278"/>
                <a:gd name="T72" fmla="*/ 1030 w 3247"/>
                <a:gd name="T73" fmla="*/ 2364 h 3278"/>
                <a:gd name="T74" fmla="*/ 851 w 3247"/>
                <a:gd name="T75" fmla="*/ 2162 h 3278"/>
                <a:gd name="T76" fmla="*/ 742 w 3247"/>
                <a:gd name="T77" fmla="*/ 1919 h 3278"/>
                <a:gd name="T78" fmla="*/ 704 w 3247"/>
                <a:gd name="T79" fmla="*/ 1639 h 3278"/>
                <a:gd name="T80" fmla="*/ 719 w 3247"/>
                <a:gd name="T81" fmla="*/ 1444 h 3278"/>
                <a:gd name="T82" fmla="*/ 812 w 3247"/>
                <a:gd name="T83" fmla="*/ 1186 h 3278"/>
                <a:gd name="T84" fmla="*/ 968 w 3247"/>
                <a:gd name="T85" fmla="*/ 968 h 3278"/>
                <a:gd name="T86" fmla="*/ 1178 w 3247"/>
                <a:gd name="T87" fmla="*/ 811 h 3278"/>
                <a:gd name="T88" fmla="*/ 1436 w 3247"/>
                <a:gd name="T89" fmla="*/ 718 h 3278"/>
                <a:gd name="T90" fmla="*/ 1623 w 3247"/>
                <a:gd name="T91" fmla="*/ 702 h 3278"/>
                <a:gd name="T92" fmla="*/ 1881 w 3247"/>
                <a:gd name="T93" fmla="*/ 741 h 3278"/>
                <a:gd name="T94" fmla="*/ 2122 w 3247"/>
                <a:gd name="T95" fmla="*/ 858 h 3278"/>
                <a:gd name="T96" fmla="*/ 2326 w 3247"/>
                <a:gd name="T97" fmla="*/ 1038 h 3278"/>
                <a:gd name="T98" fmla="*/ 2473 w 3247"/>
                <a:gd name="T99" fmla="*/ 1272 h 3278"/>
                <a:gd name="T100" fmla="*/ 2544 w 3247"/>
                <a:gd name="T101" fmla="*/ 1537 h 3278"/>
                <a:gd name="T102" fmla="*/ 2544 w 3247"/>
                <a:gd name="T103" fmla="*/ 1733 h 3278"/>
                <a:gd name="T104" fmla="*/ 2473 w 3247"/>
                <a:gd name="T105" fmla="*/ 2005 h 3278"/>
                <a:gd name="T106" fmla="*/ 2326 w 3247"/>
                <a:gd name="T107" fmla="*/ 2240 h 3278"/>
                <a:gd name="T108" fmla="*/ 2122 w 3247"/>
                <a:gd name="T109" fmla="*/ 2419 h 3278"/>
                <a:gd name="T110" fmla="*/ 1881 w 3247"/>
                <a:gd name="T111" fmla="*/ 2528 h 3278"/>
                <a:gd name="T112" fmla="*/ 1623 w 3247"/>
                <a:gd name="T113" fmla="*/ 2575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47" h="3278">
                  <a:moveTo>
                    <a:pt x="2724" y="819"/>
                  </a:moveTo>
                  <a:lnTo>
                    <a:pt x="2724" y="819"/>
                  </a:lnTo>
                  <a:lnTo>
                    <a:pt x="2895" y="640"/>
                  </a:lnTo>
                  <a:lnTo>
                    <a:pt x="2895" y="640"/>
                  </a:lnTo>
                  <a:lnTo>
                    <a:pt x="2606" y="351"/>
                  </a:lnTo>
                  <a:lnTo>
                    <a:pt x="2606" y="351"/>
                  </a:lnTo>
                  <a:lnTo>
                    <a:pt x="2380" y="523"/>
                  </a:lnTo>
                  <a:lnTo>
                    <a:pt x="2380" y="523"/>
                  </a:lnTo>
                  <a:lnTo>
                    <a:pt x="2326" y="484"/>
                  </a:lnTo>
                  <a:lnTo>
                    <a:pt x="2271" y="437"/>
                  </a:lnTo>
                  <a:lnTo>
                    <a:pt x="2208" y="398"/>
                  </a:lnTo>
                  <a:lnTo>
                    <a:pt x="2138" y="367"/>
                  </a:lnTo>
                  <a:lnTo>
                    <a:pt x="2068" y="335"/>
                  </a:lnTo>
                  <a:lnTo>
                    <a:pt x="1997" y="312"/>
                  </a:lnTo>
                  <a:lnTo>
                    <a:pt x="1928" y="296"/>
                  </a:lnTo>
                  <a:lnTo>
                    <a:pt x="1857" y="288"/>
                  </a:lnTo>
                  <a:lnTo>
                    <a:pt x="1857" y="288"/>
                  </a:lnTo>
                  <a:lnTo>
                    <a:pt x="1857" y="0"/>
                  </a:lnTo>
                  <a:lnTo>
                    <a:pt x="1857" y="0"/>
                  </a:lnTo>
                  <a:lnTo>
                    <a:pt x="1397" y="0"/>
                  </a:lnTo>
                  <a:lnTo>
                    <a:pt x="1397" y="0"/>
                  </a:lnTo>
                  <a:lnTo>
                    <a:pt x="1397" y="288"/>
                  </a:lnTo>
                  <a:lnTo>
                    <a:pt x="1397" y="288"/>
                  </a:lnTo>
                  <a:lnTo>
                    <a:pt x="1311" y="296"/>
                  </a:lnTo>
                  <a:lnTo>
                    <a:pt x="1233" y="312"/>
                  </a:lnTo>
                  <a:lnTo>
                    <a:pt x="1155" y="335"/>
                  </a:lnTo>
                  <a:lnTo>
                    <a:pt x="1085" y="367"/>
                  </a:lnTo>
                  <a:lnTo>
                    <a:pt x="1014" y="398"/>
                  </a:lnTo>
                  <a:lnTo>
                    <a:pt x="945" y="437"/>
                  </a:lnTo>
                  <a:lnTo>
                    <a:pt x="812" y="523"/>
                  </a:lnTo>
                  <a:lnTo>
                    <a:pt x="812" y="523"/>
                  </a:lnTo>
                  <a:lnTo>
                    <a:pt x="641" y="351"/>
                  </a:lnTo>
                  <a:lnTo>
                    <a:pt x="641" y="351"/>
                  </a:lnTo>
                  <a:lnTo>
                    <a:pt x="298" y="640"/>
                  </a:lnTo>
                  <a:lnTo>
                    <a:pt x="298" y="640"/>
                  </a:lnTo>
                  <a:lnTo>
                    <a:pt x="469" y="819"/>
                  </a:lnTo>
                  <a:lnTo>
                    <a:pt x="469" y="819"/>
                  </a:lnTo>
                  <a:lnTo>
                    <a:pt x="430" y="890"/>
                  </a:lnTo>
                  <a:lnTo>
                    <a:pt x="391" y="960"/>
                  </a:lnTo>
                  <a:lnTo>
                    <a:pt x="329" y="1108"/>
                  </a:lnTo>
                  <a:lnTo>
                    <a:pt x="235" y="1405"/>
                  </a:lnTo>
                  <a:lnTo>
                    <a:pt x="235" y="1405"/>
                  </a:lnTo>
                  <a:lnTo>
                    <a:pt x="0" y="1405"/>
                  </a:lnTo>
                  <a:lnTo>
                    <a:pt x="0" y="1405"/>
                  </a:lnTo>
                  <a:lnTo>
                    <a:pt x="0" y="1873"/>
                  </a:lnTo>
                  <a:lnTo>
                    <a:pt x="0" y="1873"/>
                  </a:lnTo>
                  <a:lnTo>
                    <a:pt x="235" y="1873"/>
                  </a:lnTo>
                  <a:lnTo>
                    <a:pt x="235" y="1873"/>
                  </a:lnTo>
                  <a:lnTo>
                    <a:pt x="282" y="2037"/>
                  </a:lnTo>
                  <a:lnTo>
                    <a:pt x="329" y="2185"/>
                  </a:lnTo>
                  <a:lnTo>
                    <a:pt x="391" y="2325"/>
                  </a:lnTo>
                  <a:lnTo>
                    <a:pt x="469" y="2458"/>
                  </a:lnTo>
                  <a:lnTo>
                    <a:pt x="469" y="2458"/>
                  </a:lnTo>
                  <a:lnTo>
                    <a:pt x="298" y="2630"/>
                  </a:lnTo>
                  <a:lnTo>
                    <a:pt x="298" y="2630"/>
                  </a:lnTo>
                  <a:lnTo>
                    <a:pt x="641" y="2981"/>
                  </a:lnTo>
                  <a:lnTo>
                    <a:pt x="641" y="2981"/>
                  </a:lnTo>
                  <a:lnTo>
                    <a:pt x="812" y="2809"/>
                  </a:lnTo>
                  <a:lnTo>
                    <a:pt x="812" y="2809"/>
                  </a:lnTo>
                  <a:lnTo>
                    <a:pt x="945" y="2887"/>
                  </a:lnTo>
                  <a:lnTo>
                    <a:pt x="1085" y="2942"/>
                  </a:lnTo>
                  <a:lnTo>
                    <a:pt x="1233" y="2997"/>
                  </a:lnTo>
                  <a:lnTo>
                    <a:pt x="1397" y="3044"/>
                  </a:lnTo>
                  <a:lnTo>
                    <a:pt x="1397" y="3044"/>
                  </a:lnTo>
                  <a:lnTo>
                    <a:pt x="1397" y="3277"/>
                  </a:lnTo>
                  <a:lnTo>
                    <a:pt x="1397" y="3277"/>
                  </a:lnTo>
                  <a:lnTo>
                    <a:pt x="1857" y="3277"/>
                  </a:lnTo>
                  <a:lnTo>
                    <a:pt x="1857" y="3277"/>
                  </a:lnTo>
                  <a:lnTo>
                    <a:pt x="1857" y="3044"/>
                  </a:lnTo>
                  <a:lnTo>
                    <a:pt x="1857" y="3044"/>
                  </a:lnTo>
                  <a:lnTo>
                    <a:pt x="1997" y="2997"/>
                  </a:lnTo>
                  <a:lnTo>
                    <a:pt x="2138" y="2942"/>
                  </a:lnTo>
                  <a:lnTo>
                    <a:pt x="2208" y="2919"/>
                  </a:lnTo>
                  <a:lnTo>
                    <a:pt x="2271" y="2887"/>
                  </a:lnTo>
                  <a:lnTo>
                    <a:pt x="2326" y="2848"/>
                  </a:lnTo>
                  <a:lnTo>
                    <a:pt x="2380" y="2809"/>
                  </a:lnTo>
                  <a:lnTo>
                    <a:pt x="2380" y="2809"/>
                  </a:lnTo>
                  <a:lnTo>
                    <a:pt x="2606" y="2981"/>
                  </a:lnTo>
                  <a:lnTo>
                    <a:pt x="2606" y="2981"/>
                  </a:lnTo>
                  <a:lnTo>
                    <a:pt x="2895" y="2630"/>
                  </a:lnTo>
                  <a:lnTo>
                    <a:pt x="2895" y="2630"/>
                  </a:lnTo>
                  <a:lnTo>
                    <a:pt x="2724" y="2458"/>
                  </a:lnTo>
                  <a:lnTo>
                    <a:pt x="2724" y="2458"/>
                  </a:lnTo>
                  <a:lnTo>
                    <a:pt x="2809" y="2325"/>
                  </a:lnTo>
                  <a:lnTo>
                    <a:pt x="2848" y="2256"/>
                  </a:lnTo>
                  <a:lnTo>
                    <a:pt x="2887" y="2185"/>
                  </a:lnTo>
                  <a:lnTo>
                    <a:pt x="2911" y="2115"/>
                  </a:lnTo>
                  <a:lnTo>
                    <a:pt x="2934" y="2037"/>
                  </a:lnTo>
                  <a:lnTo>
                    <a:pt x="2950" y="1958"/>
                  </a:lnTo>
                  <a:lnTo>
                    <a:pt x="2957" y="1873"/>
                  </a:lnTo>
                  <a:lnTo>
                    <a:pt x="2957" y="1873"/>
                  </a:lnTo>
                  <a:lnTo>
                    <a:pt x="3246" y="1873"/>
                  </a:lnTo>
                  <a:lnTo>
                    <a:pt x="3246" y="1873"/>
                  </a:lnTo>
                  <a:lnTo>
                    <a:pt x="3246" y="1405"/>
                  </a:lnTo>
                  <a:lnTo>
                    <a:pt x="2957" y="1405"/>
                  </a:lnTo>
                  <a:lnTo>
                    <a:pt x="2957" y="1405"/>
                  </a:lnTo>
                  <a:lnTo>
                    <a:pt x="2950" y="1335"/>
                  </a:lnTo>
                  <a:lnTo>
                    <a:pt x="2934" y="1264"/>
                  </a:lnTo>
                  <a:lnTo>
                    <a:pt x="2911" y="1186"/>
                  </a:lnTo>
                  <a:lnTo>
                    <a:pt x="2887" y="1108"/>
                  </a:lnTo>
                  <a:lnTo>
                    <a:pt x="2809" y="960"/>
                  </a:lnTo>
                  <a:lnTo>
                    <a:pt x="2724" y="819"/>
                  </a:lnTo>
                  <a:close/>
                  <a:moveTo>
                    <a:pt x="1623" y="2575"/>
                  </a:moveTo>
                  <a:lnTo>
                    <a:pt x="1623" y="2575"/>
                  </a:lnTo>
                  <a:lnTo>
                    <a:pt x="1530" y="2568"/>
                  </a:lnTo>
                  <a:lnTo>
                    <a:pt x="1436" y="2552"/>
                  </a:lnTo>
                  <a:lnTo>
                    <a:pt x="1342" y="2528"/>
                  </a:lnTo>
                  <a:lnTo>
                    <a:pt x="1256" y="2497"/>
                  </a:lnTo>
                  <a:lnTo>
                    <a:pt x="1178" y="2458"/>
                  </a:lnTo>
                  <a:lnTo>
                    <a:pt x="1101" y="2419"/>
                  </a:lnTo>
                  <a:lnTo>
                    <a:pt x="1030" y="2364"/>
                  </a:lnTo>
                  <a:lnTo>
                    <a:pt x="968" y="2302"/>
                  </a:lnTo>
                  <a:lnTo>
                    <a:pt x="906" y="2240"/>
                  </a:lnTo>
                  <a:lnTo>
                    <a:pt x="851" y="2162"/>
                  </a:lnTo>
                  <a:lnTo>
                    <a:pt x="812" y="2084"/>
                  </a:lnTo>
                  <a:lnTo>
                    <a:pt x="773" y="2005"/>
                  </a:lnTo>
                  <a:lnTo>
                    <a:pt x="742" y="1919"/>
                  </a:lnTo>
                  <a:lnTo>
                    <a:pt x="719" y="1826"/>
                  </a:lnTo>
                  <a:lnTo>
                    <a:pt x="704" y="1733"/>
                  </a:lnTo>
                  <a:lnTo>
                    <a:pt x="704" y="1639"/>
                  </a:lnTo>
                  <a:lnTo>
                    <a:pt x="704" y="1639"/>
                  </a:lnTo>
                  <a:lnTo>
                    <a:pt x="704" y="1537"/>
                  </a:lnTo>
                  <a:lnTo>
                    <a:pt x="719" y="1444"/>
                  </a:lnTo>
                  <a:lnTo>
                    <a:pt x="742" y="1358"/>
                  </a:lnTo>
                  <a:lnTo>
                    <a:pt x="773" y="1272"/>
                  </a:lnTo>
                  <a:lnTo>
                    <a:pt x="812" y="1186"/>
                  </a:lnTo>
                  <a:lnTo>
                    <a:pt x="851" y="1108"/>
                  </a:lnTo>
                  <a:lnTo>
                    <a:pt x="906" y="1038"/>
                  </a:lnTo>
                  <a:lnTo>
                    <a:pt x="968" y="968"/>
                  </a:lnTo>
                  <a:lnTo>
                    <a:pt x="1030" y="913"/>
                  </a:lnTo>
                  <a:lnTo>
                    <a:pt x="1101" y="858"/>
                  </a:lnTo>
                  <a:lnTo>
                    <a:pt x="1178" y="811"/>
                  </a:lnTo>
                  <a:lnTo>
                    <a:pt x="1256" y="772"/>
                  </a:lnTo>
                  <a:lnTo>
                    <a:pt x="1342" y="741"/>
                  </a:lnTo>
                  <a:lnTo>
                    <a:pt x="1436" y="718"/>
                  </a:lnTo>
                  <a:lnTo>
                    <a:pt x="1530" y="702"/>
                  </a:lnTo>
                  <a:lnTo>
                    <a:pt x="1623" y="702"/>
                  </a:lnTo>
                  <a:lnTo>
                    <a:pt x="1623" y="702"/>
                  </a:lnTo>
                  <a:lnTo>
                    <a:pt x="1709" y="702"/>
                  </a:lnTo>
                  <a:lnTo>
                    <a:pt x="1795" y="718"/>
                  </a:lnTo>
                  <a:lnTo>
                    <a:pt x="1881" y="741"/>
                  </a:lnTo>
                  <a:lnTo>
                    <a:pt x="1966" y="772"/>
                  </a:lnTo>
                  <a:lnTo>
                    <a:pt x="2044" y="811"/>
                  </a:lnTo>
                  <a:lnTo>
                    <a:pt x="2122" y="858"/>
                  </a:lnTo>
                  <a:lnTo>
                    <a:pt x="2193" y="913"/>
                  </a:lnTo>
                  <a:lnTo>
                    <a:pt x="2263" y="968"/>
                  </a:lnTo>
                  <a:lnTo>
                    <a:pt x="2326" y="1038"/>
                  </a:lnTo>
                  <a:lnTo>
                    <a:pt x="2380" y="1108"/>
                  </a:lnTo>
                  <a:lnTo>
                    <a:pt x="2426" y="1186"/>
                  </a:lnTo>
                  <a:lnTo>
                    <a:pt x="2473" y="1272"/>
                  </a:lnTo>
                  <a:lnTo>
                    <a:pt x="2505" y="1358"/>
                  </a:lnTo>
                  <a:lnTo>
                    <a:pt x="2528" y="1444"/>
                  </a:lnTo>
                  <a:lnTo>
                    <a:pt x="2544" y="1537"/>
                  </a:lnTo>
                  <a:lnTo>
                    <a:pt x="2552" y="1639"/>
                  </a:lnTo>
                  <a:lnTo>
                    <a:pt x="2552" y="1639"/>
                  </a:lnTo>
                  <a:lnTo>
                    <a:pt x="2544" y="1733"/>
                  </a:lnTo>
                  <a:lnTo>
                    <a:pt x="2528" y="1826"/>
                  </a:lnTo>
                  <a:lnTo>
                    <a:pt x="2505" y="1919"/>
                  </a:lnTo>
                  <a:lnTo>
                    <a:pt x="2473" y="2005"/>
                  </a:lnTo>
                  <a:lnTo>
                    <a:pt x="2426" y="2084"/>
                  </a:lnTo>
                  <a:lnTo>
                    <a:pt x="2380" y="2162"/>
                  </a:lnTo>
                  <a:lnTo>
                    <a:pt x="2326" y="2240"/>
                  </a:lnTo>
                  <a:lnTo>
                    <a:pt x="2263" y="2302"/>
                  </a:lnTo>
                  <a:lnTo>
                    <a:pt x="2193" y="2364"/>
                  </a:lnTo>
                  <a:lnTo>
                    <a:pt x="2122" y="2419"/>
                  </a:lnTo>
                  <a:lnTo>
                    <a:pt x="2044" y="2458"/>
                  </a:lnTo>
                  <a:lnTo>
                    <a:pt x="1966" y="2497"/>
                  </a:lnTo>
                  <a:lnTo>
                    <a:pt x="1881" y="2528"/>
                  </a:lnTo>
                  <a:lnTo>
                    <a:pt x="1795" y="2552"/>
                  </a:lnTo>
                  <a:lnTo>
                    <a:pt x="1709" y="2568"/>
                  </a:lnTo>
                  <a:lnTo>
                    <a:pt x="1623" y="25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11"/>
            <p:cNvSpPr>
              <a:spLocks noChangeArrowheads="1"/>
            </p:cNvSpPr>
            <p:nvPr/>
          </p:nvSpPr>
          <p:spPr bwMode="auto">
            <a:xfrm>
              <a:off x="3898900" y="515938"/>
              <a:ext cx="1146175" cy="1160462"/>
            </a:xfrm>
            <a:custGeom>
              <a:avLst/>
              <a:gdLst>
                <a:gd name="T0" fmla="*/ 2380 w 3185"/>
                <a:gd name="T1" fmla="*/ 2723 h 3224"/>
                <a:gd name="T2" fmla="*/ 2568 w 3185"/>
                <a:gd name="T3" fmla="*/ 2590 h 3224"/>
                <a:gd name="T4" fmla="*/ 2731 w 3185"/>
                <a:gd name="T5" fmla="*/ 2411 h 3224"/>
                <a:gd name="T6" fmla="*/ 3013 w 3185"/>
                <a:gd name="T7" fmla="*/ 2458 h 3224"/>
                <a:gd name="T8" fmla="*/ 3184 w 3185"/>
                <a:gd name="T9" fmla="*/ 1990 h 3224"/>
                <a:gd name="T10" fmla="*/ 2973 w 3185"/>
                <a:gd name="T11" fmla="*/ 1849 h 3224"/>
                <a:gd name="T12" fmla="*/ 2997 w 3185"/>
                <a:gd name="T13" fmla="*/ 1592 h 3224"/>
                <a:gd name="T14" fmla="*/ 2973 w 3185"/>
                <a:gd name="T15" fmla="*/ 1357 h 3224"/>
                <a:gd name="T16" fmla="*/ 3184 w 3185"/>
                <a:gd name="T17" fmla="*/ 1170 h 3224"/>
                <a:gd name="T18" fmla="*/ 2778 w 3185"/>
                <a:gd name="T19" fmla="*/ 819 h 3224"/>
                <a:gd name="T20" fmla="*/ 2676 w 3185"/>
                <a:gd name="T21" fmla="*/ 702 h 3224"/>
                <a:gd name="T22" fmla="*/ 2442 w 3185"/>
                <a:gd name="T23" fmla="*/ 499 h 3224"/>
                <a:gd name="T24" fmla="*/ 2427 w 3185"/>
                <a:gd name="T25" fmla="*/ 179 h 3224"/>
                <a:gd name="T26" fmla="*/ 2021 w 3185"/>
                <a:gd name="T27" fmla="*/ 0 h 3224"/>
                <a:gd name="T28" fmla="*/ 1841 w 3185"/>
                <a:gd name="T29" fmla="*/ 218 h 3224"/>
                <a:gd name="T30" fmla="*/ 1615 w 3185"/>
                <a:gd name="T31" fmla="*/ 194 h 3224"/>
                <a:gd name="T32" fmla="*/ 1358 w 3185"/>
                <a:gd name="T33" fmla="*/ 218 h 3224"/>
                <a:gd name="T34" fmla="*/ 1217 w 3185"/>
                <a:gd name="T35" fmla="*/ 0 h 3224"/>
                <a:gd name="T36" fmla="*/ 749 w 3185"/>
                <a:gd name="T37" fmla="*/ 179 h 3224"/>
                <a:gd name="T38" fmla="*/ 733 w 3185"/>
                <a:gd name="T39" fmla="*/ 499 h 3224"/>
                <a:gd name="T40" fmla="*/ 500 w 3185"/>
                <a:gd name="T41" fmla="*/ 702 h 3224"/>
                <a:gd name="T42" fmla="*/ 406 w 3185"/>
                <a:gd name="T43" fmla="*/ 819 h 3224"/>
                <a:gd name="T44" fmla="*/ 0 w 3185"/>
                <a:gd name="T45" fmla="*/ 1170 h 3224"/>
                <a:gd name="T46" fmla="*/ 226 w 3185"/>
                <a:gd name="T47" fmla="*/ 1287 h 3224"/>
                <a:gd name="T48" fmla="*/ 187 w 3185"/>
                <a:gd name="T49" fmla="*/ 1506 h 3224"/>
                <a:gd name="T50" fmla="*/ 195 w 3185"/>
                <a:gd name="T51" fmla="*/ 1755 h 3224"/>
                <a:gd name="T52" fmla="*/ 226 w 3185"/>
                <a:gd name="T53" fmla="*/ 1935 h 3224"/>
                <a:gd name="T54" fmla="*/ 172 w 3185"/>
                <a:gd name="T55" fmla="*/ 2458 h 3224"/>
                <a:gd name="T56" fmla="*/ 406 w 3185"/>
                <a:gd name="T57" fmla="*/ 2341 h 3224"/>
                <a:gd name="T58" fmla="*/ 554 w 3185"/>
                <a:gd name="T59" fmla="*/ 2536 h 3224"/>
                <a:gd name="T60" fmla="*/ 733 w 3185"/>
                <a:gd name="T61" fmla="*/ 2692 h 3224"/>
                <a:gd name="T62" fmla="*/ 866 w 3185"/>
                <a:gd name="T63" fmla="*/ 2754 h 3224"/>
                <a:gd name="T64" fmla="*/ 1217 w 3185"/>
                <a:gd name="T65" fmla="*/ 3223 h 3224"/>
                <a:gd name="T66" fmla="*/ 1272 w 3185"/>
                <a:gd name="T67" fmla="*/ 2988 h 3224"/>
                <a:gd name="T68" fmla="*/ 2021 w 3185"/>
                <a:gd name="T69" fmla="*/ 3223 h 3224"/>
                <a:gd name="T70" fmla="*/ 2427 w 3185"/>
                <a:gd name="T71" fmla="*/ 3043 h 3224"/>
                <a:gd name="T72" fmla="*/ 1966 w 3185"/>
                <a:gd name="T73" fmla="*/ 2458 h 3224"/>
                <a:gd name="T74" fmla="*/ 1693 w 3185"/>
                <a:gd name="T75" fmla="*/ 2520 h 3224"/>
                <a:gd name="T76" fmla="*/ 1420 w 3185"/>
                <a:gd name="T77" fmla="*/ 2497 h 3224"/>
                <a:gd name="T78" fmla="*/ 1170 w 3185"/>
                <a:gd name="T79" fmla="*/ 2395 h 3224"/>
                <a:gd name="T80" fmla="*/ 952 w 3185"/>
                <a:gd name="T81" fmla="*/ 2239 h 3224"/>
                <a:gd name="T82" fmla="*/ 788 w 3185"/>
                <a:gd name="T83" fmla="*/ 2021 h 3224"/>
                <a:gd name="T84" fmla="*/ 710 w 3185"/>
                <a:gd name="T85" fmla="*/ 1849 h 3224"/>
                <a:gd name="T86" fmla="*/ 663 w 3185"/>
                <a:gd name="T87" fmla="*/ 1576 h 3224"/>
                <a:gd name="T88" fmla="*/ 694 w 3185"/>
                <a:gd name="T89" fmla="*/ 1318 h 3224"/>
                <a:gd name="T90" fmla="*/ 804 w 3185"/>
                <a:gd name="T91" fmla="*/ 1076 h 3224"/>
                <a:gd name="T92" fmla="*/ 976 w 3185"/>
                <a:gd name="T93" fmla="*/ 866 h 3224"/>
                <a:gd name="T94" fmla="*/ 1217 w 3185"/>
                <a:gd name="T95" fmla="*/ 702 h 3224"/>
                <a:gd name="T96" fmla="*/ 1405 w 3185"/>
                <a:gd name="T97" fmla="*/ 655 h 3224"/>
                <a:gd name="T98" fmla="*/ 1693 w 3185"/>
                <a:gd name="T99" fmla="*/ 655 h 3224"/>
                <a:gd name="T100" fmla="*/ 1951 w 3185"/>
                <a:gd name="T101" fmla="*/ 725 h 3224"/>
                <a:gd name="T102" fmla="*/ 2177 w 3185"/>
                <a:gd name="T103" fmla="*/ 866 h 3224"/>
                <a:gd name="T104" fmla="*/ 2349 w 3185"/>
                <a:gd name="T105" fmla="*/ 1069 h 3224"/>
                <a:gd name="T106" fmla="*/ 2427 w 3185"/>
                <a:gd name="T107" fmla="*/ 1233 h 3224"/>
                <a:gd name="T108" fmla="*/ 2513 w 3185"/>
                <a:gd name="T109" fmla="*/ 1506 h 3224"/>
                <a:gd name="T110" fmla="*/ 2505 w 3185"/>
                <a:gd name="T111" fmla="*/ 1778 h 3224"/>
                <a:gd name="T112" fmla="*/ 2419 w 3185"/>
                <a:gd name="T113" fmla="*/ 2037 h 3224"/>
                <a:gd name="T114" fmla="*/ 2263 w 3185"/>
                <a:gd name="T115" fmla="*/ 2262 h 3224"/>
                <a:gd name="T116" fmla="*/ 2052 w 3185"/>
                <a:gd name="T117" fmla="*/ 2427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5" h="3224">
                  <a:moveTo>
                    <a:pt x="2309" y="2754"/>
                  </a:moveTo>
                  <a:lnTo>
                    <a:pt x="2309" y="2754"/>
                  </a:lnTo>
                  <a:lnTo>
                    <a:pt x="2380" y="2723"/>
                  </a:lnTo>
                  <a:lnTo>
                    <a:pt x="2442" y="2692"/>
                  </a:lnTo>
                  <a:lnTo>
                    <a:pt x="2505" y="2645"/>
                  </a:lnTo>
                  <a:lnTo>
                    <a:pt x="2568" y="2590"/>
                  </a:lnTo>
                  <a:lnTo>
                    <a:pt x="2622" y="2536"/>
                  </a:lnTo>
                  <a:lnTo>
                    <a:pt x="2676" y="2474"/>
                  </a:lnTo>
                  <a:lnTo>
                    <a:pt x="2731" y="2411"/>
                  </a:lnTo>
                  <a:lnTo>
                    <a:pt x="2778" y="2341"/>
                  </a:lnTo>
                  <a:lnTo>
                    <a:pt x="2778" y="2341"/>
                  </a:lnTo>
                  <a:lnTo>
                    <a:pt x="3013" y="2458"/>
                  </a:lnTo>
                  <a:lnTo>
                    <a:pt x="3013" y="2458"/>
                  </a:lnTo>
                  <a:lnTo>
                    <a:pt x="3184" y="1990"/>
                  </a:lnTo>
                  <a:lnTo>
                    <a:pt x="3184" y="1990"/>
                  </a:lnTo>
                  <a:lnTo>
                    <a:pt x="2950" y="1935"/>
                  </a:lnTo>
                  <a:lnTo>
                    <a:pt x="2950" y="1935"/>
                  </a:lnTo>
                  <a:lnTo>
                    <a:pt x="2973" y="1849"/>
                  </a:lnTo>
                  <a:lnTo>
                    <a:pt x="2981" y="1755"/>
                  </a:lnTo>
                  <a:lnTo>
                    <a:pt x="2989" y="1678"/>
                  </a:lnTo>
                  <a:lnTo>
                    <a:pt x="2997" y="1592"/>
                  </a:lnTo>
                  <a:lnTo>
                    <a:pt x="2989" y="1506"/>
                  </a:lnTo>
                  <a:lnTo>
                    <a:pt x="2981" y="1435"/>
                  </a:lnTo>
                  <a:lnTo>
                    <a:pt x="2973" y="1357"/>
                  </a:lnTo>
                  <a:lnTo>
                    <a:pt x="2950" y="1287"/>
                  </a:lnTo>
                  <a:lnTo>
                    <a:pt x="2950" y="1287"/>
                  </a:lnTo>
                  <a:lnTo>
                    <a:pt x="3184" y="1170"/>
                  </a:lnTo>
                  <a:lnTo>
                    <a:pt x="3184" y="1170"/>
                  </a:lnTo>
                  <a:lnTo>
                    <a:pt x="3013" y="764"/>
                  </a:lnTo>
                  <a:lnTo>
                    <a:pt x="2778" y="819"/>
                  </a:lnTo>
                  <a:lnTo>
                    <a:pt x="2778" y="819"/>
                  </a:lnTo>
                  <a:lnTo>
                    <a:pt x="2731" y="757"/>
                  </a:lnTo>
                  <a:lnTo>
                    <a:pt x="2676" y="702"/>
                  </a:lnTo>
                  <a:lnTo>
                    <a:pt x="2622" y="647"/>
                  </a:lnTo>
                  <a:lnTo>
                    <a:pt x="2568" y="592"/>
                  </a:lnTo>
                  <a:lnTo>
                    <a:pt x="2442" y="499"/>
                  </a:lnTo>
                  <a:lnTo>
                    <a:pt x="2309" y="413"/>
                  </a:lnTo>
                  <a:lnTo>
                    <a:pt x="2309" y="413"/>
                  </a:lnTo>
                  <a:lnTo>
                    <a:pt x="2427" y="179"/>
                  </a:lnTo>
                  <a:lnTo>
                    <a:pt x="2427" y="179"/>
                  </a:lnTo>
                  <a:lnTo>
                    <a:pt x="2021" y="0"/>
                  </a:lnTo>
                  <a:lnTo>
                    <a:pt x="2021" y="0"/>
                  </a:lnTo>
                  <a:lnTo>
                    <a:pt x="1912" y="233"/>
                  </a:lnTo>
                  <a:lnTo>
                    <a:pt x="1912" y="233"/>
                  </a:lnTo>
                  <a:lnTo>
                    <a:pt x="1841" y="218"/>
                  </a:lnTo>
                  <a:lnTo>
                    <a:pt x="1772" y="202"/>
                  </a:lnTo>
                  <a:lnTo>
                    <a:pt x="1693" y="194"/>
                  </a:lnTo>
                  <a:lnTo>
                    <a:pt x="1615" y="194"/>
                  </a:lnTo>
                  <a:lnTo>
                    <a:pt x="1529" y="194"/>
                  </a:lnTo>
                  <a:lnTo>
                    <a:pt x="1443" y="202"/>
                  </a:lnTo>
                  <a:lnTo>
                    <a:pt x="1358" y="218"/>
                  </a:lnTo>
                  <a:lnTo>
                    <a:pt x="1272" y="233"/>
                  </a:lnTo>
                  <a:lnTo>
                    <a:pt x="1272" y="233"/>
                  </a:lnTo>
                  <a:lnTo>
                    <a:pt x="1217" y="0"/>
                  </a:lnTo>
                  <a:lnTo>
                    <a:pt x="1217" y="0"/>
                  </a:lnTo>
                  <a:lnTo>
                    <a:pt x="749" y="179"/>
                  </a:lnTo>
                  <a:lnTo>
                    <a:pt x="749" y="179"/>
                  </a:lnTo>
                  <a:lnTo>
                    <a:pt x="866" y="413"/>
                  </a:lnTo>
                  <a:lnTo>
                    <a:pt x="866" y="413"/>
                  </a:lnTo>
                  <a:lnTo>
                    <a:pt x="733" y="499"/>
                  </a:lnTo>
                  <a:lnTo>
                    <a:pt x="616" y="592"/>
                  </a:lnTo>
                  <a:lnTo>
                    <a:pt x="554" y="647"/>
                  </a:lnTo>
                  <a:lnTo>
                    <a:pt x="500" y="702"/>
                  </a:lnTo>
                  <a:lnTo>
                    <a:pt x="453" y="757"/>
                  </a:lnTo>
                  <a:lnTo>
                    <a:pt x="406" y="819"/>
                  </a:lnTo>
                  <a:lnTo>
                    <a:pt x="406" y="819"/>
                  </a:lnTo>
                  <a:lnTo>
                    <a:pt x="172" y="764"/>
                  </a:lnTo>
                  <a:lnTo>
                    <a:pt x="172" y="764"/>
                  </a:lnTo>
                  <a:lnTo>
                    <a:pt x="0" y="1170"/>
                  </a:lnTo>
                  <a:lnTo>
                    <a:pt x="0" y="1170"/>
                  </a:lnTo>
                  <a:lnTo>
                    <a:pt x="226" y="1287"/>
                  </a:lnTo>
                  <a:lnTo>
                    <a:pt x="226" y="1287"/>
                  </a:lnTo>
                  <a:lnTo>
                    <a:pt x="210" y="1357"/>
                  </a:lnTo>
                  <a:lnTo>
                    <a:pt x="195" y="1435"/>
                  </a:lnTo>
                  <a:lnTo>
                    <a:pt x="187" y="1506"/>
                  </a:lnTo>
                  <a:lnTo>
                    <a:pt x="187" y="1592"/>
                  </a:lnTo>
                  <a:lnTo>
                    <a:pt x="187" y="1678"/>
                  </a:lnTo>
                  <a:lnTo>
                    <a:pt x="195" y="1755"/>
                  </a:lnTo>
                  <a:lnTo>
                    <a:pt x="210" y="1849"/>
                  </a:lnTo>
                  <a:lnTo>
                    <a:pt x="226" y="1935"/>
                  </a:lnTo>
                  <a:lnTo>
                    <a:pt x="226" y="1935"/>
                  </a:lnTo>
                  <a:lnTo>
                    <a:pt x="0" y="1990"/>
                  </a:lnTo>
                  <a:lnTo>
                    <a:pt x="0" y="1990"/>
                  </a:lnTo>
                  <a:lnTo>
                    <a:pt x="172" y="2458"/>
                  </a:lnTo>
                  <a:lnTo>
                    <a:pt x="172" y="2458"/>
                  </a:lnTo>
                  <a:lnTo>
                    <a:pt x="406" y="2341"/>
                  </a:lnTo>
                  <a:lnTo>
                    <a:pt x="406" y="2341"/>
                  </a:lnTo>
                  <a:lnTo>
                    <a:pt x="453" y="2411"/>
                  </a:lnTo>
                  <a:lnTo>
                    <a:pt x="500" y="2474"/>
                  </a:lnTo>
                  <a:lnTo>
                    <a:pt x="554" y="2536"/>
                  </a:lnTo>
                  <a:lnTo>
                    <a:pt x="616" y="2590"/>
                  </a:lnTo>
                  <a:lnTo>
                    <a:pt x="671" y="2645"/>
                  </a:lnTo>
                  <a:lnTo>
                    <a:pt x="733" y="2692"/>
                  </a:lnTo>
                  <a:lnTo>
                    <a:pt x="804" y="2723"/>
                  </a:lnTo>
                  <a:lnTo>
                    <a:pt x="866" y="2754"/>
                  </a:lnTo>
                  <a:lnTo>
                    <a:pt x="866" y="2754"/>
                  </a:lnTo>
                  <a:lnTo>
                    <a:pt x="749" y="3043"/>
                  </a:lnTo>
                  <a:lnTo>
                    <a:pt x="749" y="3043"/>
                  </a:lnTo>
                  <a:lnTo>
                    <a:pt x="1217" y="3223"/>
                  </a:lnTo>
                  <a:lnTo>
                    <a:pt x="1217" y="3223"/>
                  </a:lnTo>
                  <a:lnTo>
                    <a:pt x="1272" y="2988"/>
                  </a:lnTo>
                  <a:lnTo>
                    <a:pt x="1272" y="2988"/>
                  </a:lnTo>
                  <a:lnTo>
                    <a:pt x="1912" y="2988"/>
                  </a:lnTo>
                  <a:lnTo>
                    <a:pt x="1912" y="2988"/>
                  </a:lnTo>
                  <a:lnTo>
                    <a:pt x="2021" y="3223"/>
                  </a:lnTo>
                  <a:lnTo>
                    <a:pt x="2021" y="3223"/>
                  </a:lnTo>
                  <a:lnTo>
                    <a:pt x="2427" y="3043"/>
                  </a:lnTo>
                  <a:lnTo>
                    <a:pt x="2427" y="3043"/>
                  </a:lnTo>
                  <a:lnTo>
                    <a:pt x="2309" y="2754"/>
                  </a:lnTo>
                  <a:close/>
                  <a:moveTo>
                    <a:pt x="1966" y="2458"/>
                  </a:moveTo>
                  <a:lnTo>
                    <a:pt x="1966" y="2458"/>
                  </a:lnTo>
                  <a:lnTo>
                    <a:pt x="1880" y="2489"/>
                  </a:lnTo>
                  <a:lnTo>
                    <a:pt x="1787" y="2505"/>
                  </a:lnTo>
                  <a:lnTo>
                    <a:pt x="1693" y="2520"/>
                  </a:lnTo>
                  <a:lnTo>
                    <a:pt x="1607" y="2520"/>
                  </a:lnTo>
                  <a:lnTo>
                    <a:pt x="1514" y="2513"/>
                  </a:lnTo>
                  <a:lnTo>
                    <a:pt x="1420" y="2497"/>
                  </a:lnTo>
                  <a:lnTo>
                    <a:pt x="1335" y="2474"/>
                  </a:lnTo>
                  <a:lnTo>
                    <a:pt x="1249" y="2442"/>
                  </a:lnTo>
                  <a:lnTo>
                    <a:pt x="1170" y="2395"/>
                  </a:lnTo>
                  <a:lnTo>
                    <a:pt x="1092" y="2348"/>
                  </a:lnTo>
                  <a:lnTo>
                    <a:pt x="1014" y="2302"/>
                  </a:lnTo>
                  <a:lnTo>
                    <a:pt x="952" y="2239"/>
                  </a:lnTo>
                  <a:lnTo>
                    <a:pt x="890" y="2169"/>
                  </a:lnTo>
                  <a:lnTo>
                    <a:pt x="835" y="2099"/>
                  </a:lnTo>
                  <a:lnTo>
                    <a:pt x="788" y="2021"/>
                  </a:lnTo>
                  <a:lnTo>
                    <a:pt x="749" y="1935"/>
                  </a:lnTo>
                  <a:lnTo>
                    <a:pt x="749" y="1935"/>
                  </a:lnTo>
                  <a:lnTo>
                    <a:pt x="710" y="1849"/>
                  </a:lnTo>
                  <a:lnTo>
                    <a:pt x="686" y="1755"/>
                  </a:lnTo>
                  <a:lnTo>
                    <a:pt x="671" y="1670"/>
                  </a:lnTo>
                  <a:lnTo>
                    <a:pt x="663" y="1576"/>
                  </a:lnTo>
                  <a:lnTo>
                    <a:pt x="663" y="1490"/>
                  </a:lnTo>
                  <a:lnTo>
                    <a:pt x="671" y="1404"/>
                  </a:lnTo>
                  <a:lnTo>
                    <a:pt x="694" y="1318"/>
                  </a:lnTo>
                  <a:lnTo>
                    <a:pt x="718" y="1233"/>
                  </a:lnTo>
                  <a:lnTo>
                    <a:pt x="757" y="1155"/>
                  </a:lnTo>
                  <a:lnTo>
                    <a:pt x="804" y="1076"/>
                  </a:lnTo>
                  <a:lnTo>
                    <a:pt x="858" y="998"/>
                  </a:lnTo>
                  <a:lnTo>
                    <a:pt x="913" y="928"/>
                  </a:lnTo>
                  <a:lnTo>
                    <a:pt x="976" y="866"/>
                  </a:lnTo>
                  <a:lnTo>
                    <a:pt x="1053" y="804"/>
                  </a:lnTo>
                  <a:lnTo>
                    <a:pt x="1131" y="749"/>
                  </a:lnTo>
                  <a:lnTo>
                    <a:pt x="1217" y="702"/>
                  </a:lnTo>
                  <a:lnTo>
                    <a:pt x="1217" y="702"/>
                  </a:lnTo>
                  <a:lnTo>
                    <a:pt x="1311" y="678"/>
                  </a:lnTo>
                  <a:lnTo>
                    <a:pt x="1405" y="655"/>
                  </a:lnTo>
                  <a:lnTo>
                    <a:pt x="1506" y="647"/>
                  </a:lnTo>
                  <a:lnTo>
                    <a:pt x="1600" y="647"/>
                  </a:lnTo>
                  <a:lnTo>
                    <a:pt x="1693" y="655"/>
                  </a:lnTo>
                  <a:lnTo>
                    <a:pt x="1780" y="671"/>
                  </a:lnTo>
                  <a:lnTo>
                    <a:pt x="1865" y="694"/>
                  </a:lnTo>
                  <a:lnTo>
                    <a:pt x="1951" y="725"/>
                  </a:lnTo>
                  <a:lnTo>
                    <a:pt x="2029" y="764"/>
                  </a:lnTo>
                  <a:lnTo>
                    <a:pt x="2107" y="811"/>
                  </a:lnTo>
                  <a:lnTo>
                    <a:pt x="2177" y="866"/>
                  </a:lnTo>
                  <a:lnTo>
                    <a:pt x="2240" y="928"/>
                  </a:lnTo>
                  <a:lnTo>
                    <a:pt x="2294" y="990"/>
                  </a:lnTo>
                  <a:lnTo>
                    <a:pt x="2349" y="1069"/>
                  </a:lnTo>
                  <a:lnTo>
                    <a:pt x="2396" y="1147"/>
                  </a:lnTo>
                  <a:lnTo>
                    <a:pt x="2427" y="1233"/>
                  </a:lnTo>
                  <a:lnTo>
                    <a:pt x="2427" y="1233"/>
                  </a:lnTo>
                  <a:lnTo>
                    <a:pt x="2466" y="1318"/>
                  </a:lnTo>
                  <a:lnTo>
                    <a:pt x="2497" y="1412"/>
                  </a:lnTo>
                  <a:lnTo>
                    <a:pt x="2513" y="1506"/>
                  </a:lnTo>
                  <a:lnTo>
                    <a:pt x="2521" y="1599"/>
                  </a:lnTo>
                  <a:lnTo>
                    <a:pt x="2521" y="1686"/>
                  </a:lnTo>
                  <a:lnTo>
                    <a:pt x="2505" y="1778"/>
                  </a:lnTo>
                  <a:lnTo>
                    <a:pt x="2489" y="1872"/>
                  </a:lnTo>
                  <a:lnTo>
                    <a:pt x="2458" y="1958"/>
                  </a:lnTo>
                  <a:lnTo>
                    <a:pt x="2419" y="2037"/>
                  </a:lnTo>
                  <a:lnTo>
                    <a:pt x="2380" y="2115"/>
                  </a:lnTo>
                  <a:lnTo>
                    <a:pt x="2325" y="2192"/>
                  </a:lnTo>
                  <a:lnTo>
                    <a:pt x="2263" y="2262"/>
                  </a:lnTo>
                  <a:lnTo>
                    <a:pt x="2201" y="2325"/>
                  </a:lnTo>
                  <a:lnTo>
                    <a:pt x="2131" y="2380"/>
                  </a:lnTo>
                  <a:lnTo>
                    <a:pt x="2052" y="2427"/>
                  </a:lnTo>
                  <a:lnTo>
                    <a:pt x="1966" y="2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12"/>
            <p:cNvSpPr>
              <a:spLocks noChangeArrowheads="1"/>
            </p:cNvSpPr>
            <p:nvPr/>
          </p:nvSpPr>
          <p:spPr bwMode="auto">
            <a:xfrm>
              <a:off x="2524125" y="20638"/>
              <a:ext cx="4748213" cy="3594100"/>
            </a:xfrm>
            <a:custGeom>
              <a:avLst/>
              <a:gdLst>
                <a:gd name="T0" fmla="*/ 13188 w 13189"/>
                <a:gd name="T1" fmla="*/ 8311 h 9982"/>
                <a:gd name="T2" fmla="*/ 13188 w 13189"/>
                <a:gd name="T3" fmla="*/ 0 h 9982"/>
                <a:gd name="T4" fmla="*/ 0 w 13189"/>
                <a:gd name="T5" fmla="*/ 0 h 9982"/>
                <a:gd name="T6" fmla="*/ 0 w 13189"/>
                <a:gd name="T7" fmla="*/ 8311 h 9982"/>
                <a:gd name="T8" fmla="*/ 6197 w 13189"/>
                <a:gd name="T9" fmla="*/ 8311 h 9982"/>
                <a:gd name="T10" fmla="*/ 6197 w 13189"/>
                <a:gd name="T11" fmla="*/ 9146 h 9982"/>
                <a:gd name="T12" fmla="*/ 4105 w 13189"/>
                <a:gd name="T13" fmla="*/ 9146 h 9982"/>
                <a:gd name="T14" fmla="*/ 4105 w 13189"/>
                <a:gd name="T15" fmla="*/ 9981 h 9982"/>
                <a:gd name="T16" fmla="*/ 9083 w 13189"/>
                <a:gd name="T17" fmla="*/ 9981 h 9982"/>
                <a:gd name="T18" fmla="*/ 9083 w 13189"/>
                <a:gd name="T19" fmla="*/ 9146 h 9982"/>
                <a:gd name="T20" fmla="*/ 7032 w 13189"/>
                <a:gd name="T21" fmla="*/ 9146 h 9982"/>
                <a:gd name="T22" fmla="*/ 7032 w 13189"/>
                <a:gd name="T23" fmla="*/ 8311 h 9982"/>
                <a:gd name="T24" fmla="*/ 13188 w 13189"/>
                <a:gd name="T25" fmla="*/ 8311 h 9982"/>
                <a:gd name="T26" fmla="*/ 828 w 13189"/>
                <a:gd name="T27" fmla="*/ 7476 h 9982"/>
                <a:gd name="T28" fmla="*/ 828 w 13189"/>
                <a:gd name="T29" fmla="*/ 835 h 9982"/>
                <a:gd name="T30" fmla="*/ 12361 w 13189"/>
                <a:gd name="T31" fmla="*/ 835 h 9982"/>
                <a:gd name="T32" fmla="*/ 12361 w 13189"/>
                <a:gd name="T33" fmla="*/ 7476 h 9982"/>
                <a:gd name="T34" fmla="*/ 828 w 13189"/>
                <a:gd name="T35" fmla="*/ 7476 h 9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89" h="9982">
                  <a:moveTo>
                    <a:pt x="13188" y="8311"/>
                  </a:moveTo>
                  <a:lnTo>
                    <a:pt x="13188" y="0"/>
                  </a:lnTo>
                  <a:lnTo>
                    <a:pt x="0" y="0"/>
                  </a:lnTo>
                  <a:lnTo>
                    <a:pt x="0" y="8311"/>
                  </a:lnTo>
                  <a:lnTo>
                    <a:pt x="6197" y="8311"/>
                  </a:lnTo>
                  <a:lnTo>
                    <a:pt x="6197" y="9146"/>
                  </a:lnTo>
                  <a:lnTo>
                    <a:pt x="4105" y="9146"/>
                  </a:lnTo>
                  <a:lnTo>
                    <a:pt x="4105" y="9981"/>
                  </a:lnTo>
                  <a:lnTo>
                    <a:pt x="9083" y="9981"/>
                  </a:lnTo>
                  <a:lnTo>
                    <a:pt x="9083" y="9146"/>
                  </a:lnTo>
                  <a:lnTo>
                    <a:pt x="7032" y="9146"/>
                  </a:lnTo>
                  <a:lnTo>
                    <a:pt x="7032" y="8311"/>
                  </a:lnTo>
                  <a:lnTo>
                    <a:pt x="13188" y="8311"/>
                  </a:lnTo>
                  <a:close/>
                  <a:moveTo>
                    <a:pt x="828" y="7476"/>
                  </a:moveTo>
                  <a:lnTo>
                    <a:pt x="828" y="835"/>
                  </a:lnTo>
                  <a:lnTo>
                    <a:pt x="12361" y="835"/>
                  </a:lnTo>
                  <a:lnTo>
                    <a:pt x="12361" y="7476"/>
                  </a:lnTo>
                  <a:lnTo>
                    <a:pt x="828" y="747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 name="Group 18"/>
          <p:cNvGrpSpPr/>
          <p:nvPr/>
        </p:nvGrpSpPr>
        <p:grpSpPr>
          <a:xfrm>
            <a:off x="4029546" y="3936569"/>
            <a:ext cx="5713008" cy="2852964"/>
            <a:chOff x="4274283" y="4244766"/>
            <a:chExt cx="5223534" cy="2608530"/>
          </a:xfrm>
        </p:grpSpPr>
        <p:sp>
          <p:nvSpPr>
            <p:cNvPr id="41" name="Rectangle 40">
              <a:extLst>
                <a:ext uri="{FF2B5EF4-FFF2-40B4-BE49-F238E27FC236}">
                  <a16:creationId xmlns:a16="http://schemas.microsoft.com/office/drawing/2014/main" id="{579DA78E-AD61-4B60-9FF6-D2CF7463003A}"/>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PLAN</a:t>
              </a:r>
            </a:p>
          </p:txBody>
        </p:sp>
        <p:grpSp>
          <p:nvGrpSpPr>
            <p:cNvPr id="7" name="Group 6"/>
            <p:cNvGrpSpPr/>
            <p:nvPr/>
          </p:nvGrpSpPr>
          <p:grpSpPr>
            <a:xfrm rot="20856135">
              <a:off x="4675552" y="4477901"/>
              <a:ext cx="1823343" cy="1971492"/>
              <a:chOff x="4954635" y="6278130"/>
              <a:chExt cx="1619005" cy="1750551"/>
            </a:xfrm>
          </p:grpSpPr>
          <p:sp>
            <p:nvSpPr>
              <p:cNvPr id="6" name="Arc 5"/>
              <p:cNvSpPr/>
              <p:nvPr/>
            </p:nvSpPr>
            <p:spPr>
              <a:xfrm rot="17845509">
                <a:off x="4954635" y="6409676"/>
                <a:ext cx="1619005" cy="1619005"/>
              </a:xfrm>
              <a:prstGeom prst="arc">
                <a:avLst>
                  <a:gd name="adj1" fmla="val 19771581"/>
                  <a:gd name="adj2" fmla="val 1372970"/>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72" name="Group 71">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3" name="Straight Connector 72">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rot="14953799">
              <a:off x="4583504" y="4479815"/>
              <a:ext cx="1823343" cy="1971492"/>
              <a:chOff x="4954635" y="6278130"/>
              <a:chExt cx="1619005" cy="1750551"/>
            </a:xfrm>
          </p:grpSpPr>
          <p:sp>
            <p:nvSpPr>
              <p:cNvPr id="45" name="Arc 4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47" name="Straight Connector 4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rot="13271903" flipH="1">
              <a:off x="7332229" y="4677111"/>
              <a:ext cx="1823343" cy="1971492"/>
              <a:chOff x="4954635" y="6278130"/>
              <a:chExt cx="1619005" cy="1750551"/>
            </a:xfrm>
          </p:grpSpPr>
          <p:sp>
            <p:nvSpPr>
              <p:cNvPr id="50" name="Arc 49"/>
              <p:cNvSpPr/>
              <p:nvPr/>
            </p:nvSpPr>
            <p:spPr>
              <a:xfrm rot="17845509">
                <a:off x="4954635" y="6409676"/>
                <a:ext cx="1619005" cy="1619005"/>
              </a:xfrm>
              <a:prstGeom prst="arc">
                <a:avLst>
                  <a:gd name="adj1" fmla="val 19771581"/>
                  <a:gd name="adj2" fmla="val 128839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2" name="Straight Connector 5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rot="6606429" flipH="1">
              <a:off x="7486978" y="4618863"/>
              <a:ext cx="1823343" cy="1971492"/>
              <a:chOff x="4954635" y="6278130"/>
              <a:chExt cx="1619005" cy="1750551"/>
            </a:xfrm>
          </p:grpSpPr>
          <p:sp>
            <p:nvSpPr>
              <p:cNvPr id="55" name="Arc 5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7" name="Straight Connector 5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rot="454403" flipH="1">
              <a:off x="7540788" y="4519029"/>
              <a:ext cx="1823343" cy="1971492"/>
              <a:chOff x="4954635" y="6278130"/>
              <a:chExt cx="1619005" cy="1750551"/>
            </a:xfrm>
          </p:grpSpPr>
          <p:sp>
            <p:nvSpPr>
              <p:cNvPr id="67" name="Arc 66"/>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7" name="Straight Connector 7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rot="9580774">
              <a:off x="4663820" y="4645739"/>
              <a:ext cx="1823343" cy="1971492"/>
              <a:chOff x="4954635" y="6278130"/>
              <a:chExt cx="1619005" cy="1750551"/>
            </a:xfrm>
          </p:grpSpPr>
          <p:sp>
            <p:nvSpPr>
              <p:cNvPr id="80" name="Arc 79"/>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82" name="Straight Connector 8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579DA78E-AD61-4B60-9FF6-D2CF7463003A}"/>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BUILD</a:t>
              </a:r>
            </a:p>
          </p:txBody>
        </p:sp>
        <p:sp>
          <p:nvSpPr>
            <p:cNvPr id="105" name="Rectangle 104">
              <a:extLst>
                <a:ext uri="{FF2B5EF4-FFF2-40B4-BE49-F238E27FC236}">
                  <a16:creationId xmlns:a16="http://schemas.microsoft.com/office/drawing/2014/main" id="{579DA78E-AD61-4B60-9FF6-D2CF7463003A}"/>
                </a:ext>
              </a:extLst>
            </p:cNvPr>
            <p:cNvSpPr/>
            <p:nvPr/>
          </p:nvSpPr>
          <p:spPr>
            <a:xfrm rot="2700000">
              <a:off x="5824855" y="5385639"/>
              <a:ext cx="2198366" cy="311866"/>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 DEVELOPMENT</a:t>
              </a:r>
            </a:p>
          </p:txBody>
        </p:sp>
        <p:sp>
          <p:nvSpPr>
            <p:cNvPr id="106" name="Rectangle 105">
              <a:extLst>
                <a:ext uri="{FF2B5EF4-FFF2-40B4-BE49-F238E27FC236}">
                  <a16:creationId xmlns:a16="http://schemas.microsoft.com/office/drawing/2014/main" id="{579DA78E-AD61-4B60-9FF6-D2CF7463003A}"/>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a:t>
              </a:r>
            </a:p>
          </p:txBody>
        </p:sp>
        <p:sp>
          <p:nvSpPr>
            <p:cNvPr id="107" name="Rectangle 106">
              <a:extLst>
                <a:ext uri="{FF2B5EF4-FFF2-40B4-BE49-F238E27FC236}">
                  <a16:creationId xmlns:a16="http://schemas.microsoft.com/office/drawing/2014/main" id="{579DA78E-AD61-4B60-9FF6-D2CF7463003A}"/>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INTEGRATION</a:t>
              </a:r>
            </a:p>
          </p:txBody>
        </p:sp>
        <p:sp>
          <p:nvSpPr>
            <p:cNvPr id="109" name="Rectangle 108">
              <a:extLst>
                <a:ext uri="{FF2B5EF4-FFF2-40B4-BE49-F238E27FC236}">
                  <a16:creationId xmlns:a16="http://schemas.microsoft.com/office/drawing/2014/main" id="{579DA78E-AD61-4B60-9FF6-D2CF7463003A}"/>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OPERATE</a:t>
              </a:r>
            </a:p>
          </p:txBody>
        </p:sp>
        <p:sp>
          <p:nvSpPr>
            <p:cNvPr id="110" name="Rectangle 109">
              <a:extLst>
                <a:ext uri="{FF2B5EF4-FFF2-40B4-BE49-F238E27FC236}">
                  <a16:creationId xmlns:a16="http://schemas.microsoft.com/office/drawing/2014/main" id="{579DA78E-AD61-4B60-9FF6-D2CF7463003A}"/>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F50"/>
                  </a:solidFill>
                  <a:effectLst/>
                  <a:uLnTx/>
                  <a:uFillTx/>
                  <a:latin typeface="Segoe UI Semibold" panose="020B0702040204020203" pitchFamily="34" charset="0"/>
                  <a:ea typeface="+mn-ea"/>
                  <a:cs typeface="Segoe UI Semibold" panose="020B0702040204020203" pitchFamily="34" charset="0"/>
                </a:rPr>
                <a:t>DEPLOY</a:t>
              </a:r>
              <a:endPar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endParaRPr>
            </a:p>
          </p:txBody>
        </p:sp>
      </p:grpSp>
      <p:sp>
        <p:nvSpPr>
          <p:cNvPr id="68" name="Rectangle 67">
            <a:extLst>
              <a:ext uri="{FF2B5EF4-FFF2-40B4-BE49-F238E27FC236}">
                <a16:creationId xmlns:a16="http://schemas.microsoft.com/office/drawing/2014/main" id="{9E236F5A-9F0E-42C7-84B6-FBBD8891BED0}"/>
              </a:ext>
            </a:extLst>
          </p:cNvPr>
          <p:cNvSpPr/>
          <p:nvPr/>
        </p:nvSpPr>
        <p:spPr>
          <a:xfrm>
            <a:off x="2029551"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Integrated tooling</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Visual Studios</a:t>
            </a:r>
            <a:b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Third parties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DevOps</a:t>
            </a:r>
          </a:p>
        </p:txBody>
      </p:sp>
    </p:spTree>
    <p:extLst>
      <p:ext uri="{BB962C8B-B14F-4D97-AF65-F5344CB8AC3E}">
        <p14:creationId xmlns:p14="http://schemas.microsoft.com/office/powerpoint/2010/main" val="135719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par>
                                <p:cTn id="10" presetID="10" presetClass="entr" presetSubtype="0" fill="hold" grpId="0" nodeType="withEffect">
                                  <p:stCondLst>
                                    <p:cond delay="5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250"/>
                                        <p:tgtEl>
                                          <p:spTgt spid="68"/>
                                        </p:tgtEl>
                                      </p:cBhvr>
                                    </p:animEffect>
                                  </p:childTnLst>
                                </p:cTn>
                              </p:par>
                              <p:par>
                                <p:cTn id="13" presetID="42" presetClass="path" presetSubtype="0" decel="100000" fill="hold" grpId="1" nodeType="withEffect">
                                  <p:stCondLst>
                                    <p:cond delay="250"/>
                                  </p:stCondLst>
                                  <p:childTnLst>
                                    <p:animMotion origin="layout" path="M -4.16667E-7 1.11111E-6 L -4.16667E-7 0.1338 " pathEditMode="relative" rAng="0" ptsTypes="AA">
                                      <p:cBhvr>
                                        <p:cTn id="14" dur="500" spd="-100000" fill="hold"/>
                                        <p:tgtEl>
                                          <p:spTgt spid="68"/>
                                        </p:tgtEl>
                                        <p:attrNameLst>
                                          <p:attrName>ppt_x</p:attrName>
                                          <p:attrName>ppt_y</p:attrName>
                                        </p:attrNameLst>
                                      </p:cBhvr>
                                      <p:rCtr x="0" y="6690"/>
                                    </p:animMotion>
                                  </p:childTnLst>
                                </p:cTn>
                              </p:par>
                              <p:par>
                                <p:cTn id="15" presetID="10" presetClass="entr" presetSubtype="0" fill="hold" grpId="0" nodeType="withEffect">
                                  <p:stCondLst>
                                    <p:cond delay="6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50"/>
                                        <p:tgtEl>
                                          <p:spTgt spid="63"/>
                                        </p:tgtEl>
                                      </p:cBhvr>
                                    </p:animEffect>
                                  </p:childTnLst>
                                </p:cTn>
                              </p:par>
                              <p:par>
                                <p:cTn id="18" presetID="42" presetClass="path" presetSubtype="0" decel="100000" fill="hold" grpId="1" nodeType="withEffect">
                                  <p:stCondLst>
                                    <p:cond delay="500"/>
                                  </p:stCondLst>
                                  <p:childTnLst>
                                    <p:animMotion origin="layout" path="M 3.95833E-6 1.11111E-6 L 3.95833E-6 0.1338 " pathEditMode="relative" rAng="0" ptsTypes="AA">
                                      <p:cBhvr>
                                        <p:cTn id="19" dur="500" spd="-100000" fill="hold"/>
                                        <p:tgtEl>
                                          <p:spTgt spid="63"/>
                                        </p:tgtEl>
                                        <p:attrNameLst>
                                          <p:attrName>ppt_x</p:attrName>
                                          <p:attrName>ppt_y</p:attrName>
                                        </p:attrNameLst>
                                      </p:cBhvr>
                                      <p:rCtr x="0" y="6690"/>
                                    </p:animMotion>
                                  </p:childTnLst>
                                </p:cTn>
                              </p:par>
                              <p:par>
                                <p:cTn id="20" presetID="10" presetClass="entr" presetSubtype="0"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50"/>
                                        <p:tgtEl>
                                          <p:spTgt spid="62"/>
                                        </p:tgtEl>
                                      </p:cBhvr>
                                    </p:animEffect>
                                  </p:childTnLst>
                                </p:cTn>
                              </p:par>
                              <p:par>
                                <p:cTn id="23" presetID="42" presetClass="path" presetSubtype="0" decel="100000" fill="hold" grpId="1" nodeType="withEffect">
                                  <p:stCondLst>
                                    <p:cond delay="750"/>
                                  </p:stCondLst>
                                  <p:childTnLst>
                                    <p:animMotion origin="layout" path="M 1.875E-6 1.11111E-6 L 1.875E-6 0.1338 " pathEditMode="relative" rAng="0" ptsTypes="AA">
                                      <p:cBhvr>
                                        <p:cTn id="24" dur="500" spd="-100000" fill="hold"/>
                                        <p:tgtEl>
                                          <p:spTgt spid="62"/>
                                        </p:tgtEl>
                                        <p:attrNameLst>
                                          <p:attrName>ppt_x</p:attrName>
                                          <p:attrName>ppt_y</p:attrName>
                                        </p:attrNameLst>
                                      </p:cBhvr>
                                      <p:rCtr x="0" y="6690"/>
                                    </p:animMotion>
                                  </p:childTnLst>
                                </p:cTn>
                              </p:par>
                              <p:par>
                                <p:cTn id="25" presetID="10" presetClass="entr" presetSubtype="0" fill="hold" nodeType="withEffect">
                                  <p:stCondLst>
                                    <p:cond delay="65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par>
                                <p:cTn id="28" presetID="10" presetClass="entr" presetSubtype="0" fill="hold" grpId="0" nodeType="withEffect">
                                  <p:stCondLst>
                                    <p:cond delay="90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nodeType="withEffect">
                                  <p:stCondLst>
                                    <p:cond delay="40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par>
                          <p:cTn id="34" fill="hold">
                            <p:stCondLst>
                              <p:cond delay="14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0" grpId="0"/>
      <p:bldP spid="60" grpId="1"/>
      <p:bldP spid="62" grpId="0"/>
      <p:bldP spid="62" grpId="1"/>
      <p:bldP spid="63" grpId="0"/>
      <p:bldP spid="63" grpId="1"/>
      <p:bldP spid="90" grpId="0" animBg="1"/>
      <p:bldP spid="68" grpId="0"/>
      <p:bldP spid="68"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52" name="Rectangle 51">
            <a:extLst>
              <a:ext uri="{FF2B5EF4-FFF2-40B4-BE49-F238E27FC236}">
                <a16:creationId xmlns:a16="http://schemas.microsoft.com/office/drawing/2014/main" id="{BAB412D2-54DD-439B-94C6-415624C0BE91}"/>
              </a:ext>
            </a:extLst>
          </p:cNvPr>
          <p:cNvSpPr/>
          <p:nvPr/>
        </p:nvSpPr>
        <p:spPr bwMode="auto">
          <a:xfrm>
            <a:off x="1" y="487"/>
            <a:ext cx="12208193" cy="3321948"/>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0" y="1920240"/>
            <a:ext cx="12191377" cy="4936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563134" y="3118631"/>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563134" y="3561847"/>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563134" y="4006837"/>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563134" y="4451827"/>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563134" y="2673641"/>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563134" y="4896818"/>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Vision</a:t>
            </a:r>
          </a:p>
        </p:txBody>
      </p:sp>
      <p:sp>
        <p:nvSpPr>
          <p:cNvPr id="88" name="Rectangle 87">
            <a:extLst>
              <a:ext uri="{FF2B5EF4-FFF2-40B4-BE49-F238E27FC236}">
                <a16:creationId xmlns:a16="http://schemas.microsoft.com/office/drawing/2014/main" id="{030A192B-2EA7-4213-BCEF-9F2779F2A38E}"/>
              </a:ext>
            </a:extLst>
          </p:cNvPr>
          <p:cNvSpPr/>
          <p:nvPr/>
        </p:nvSpPr>
        <p:spPr bwMode="auto">
          <a:xfrm>
            <a:off x="7580593" y="3118631"/>
            <a:ext cx="178218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Decision</a:t>
            </a:r>
          </a:p>
        </p:txBody>
      </p:sp>
      <p:sp>
        <p:nvSpPr>
          <p:cNvPr id="89" name="Rectangle 88">
            <a:extLst>
              <a:ext uri="{FF2B5EF4-FFF2-40B4-BE49-F238E27FC236}">
                <a16:creationId xmlns:a16="http://schemas.microsoft.com/office/drawing/2014/main" id="{AA84CB85-CA98-44E1-9FE6-577CF5A07430}"/>
              </a:ext>
            </a:extLst>
          </p:cNvPr>
          <p:cNvSpPr/>
          <p:nvPr/>
        </p:nvSpPr>
        <p:spPr bwMode="auto">
          <a:xfrm>
            <a:off x="7580593" y="2673641"/>
            <a:ext cx="178218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1250">
                      <a:srgbClr val="1A1A1A"/>
                    </a:gs>
                    <a:gs pos="100000">
                      <a:srgbClr val="1A1A1A"/>
                    </a:gs>
                  </a:gsLst>
                  <a:lin ang="0" scaled="0"/>
                </a:gradFill>
                <a:effectLst/>
                <a:uLnTx/>
                <a:uFillTx/>
                <a:latin typeface="Segoe UI"/>
                <a:ea typeface="+mn-ea"/>
                <a:cs typeface="+mn-cs"/>
              </a:rPr>
              <a:t>QnA</a:t>
            </a: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 Maker</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5163673" y="400683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8" rIns="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5163673" y="267364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5163673" y="311863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5163673" y="356184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Translator Text </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2802123" y="2683801"/>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2802123" y="3118631"/>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Speech</a:t>
            </a:r>
          </a:p>
        </p:txBody>
      </p:sp>
      <p:sp>
        <p:nvSpPr>
          <p:cNvPr id="83" name="Rectangle 82">
            <a:extLst>
              <a:ext uri="{FF2B5EF4-FFF2-40B4-BE49-F238E27FC236}">
                <a16:creationId xmlns:a16="http://schemas.microsoft.com/office/drawing/2014/main" id="{A30EB0D3-D968-43BF-9FD3-3B531C137A9D}"/>
              </a:ext>
            </a:extLst>
          </p:cNvPr>
          <p:cNvSpPr/>
          <p:nvPr/>
        </p:nvSpPr>
        <p:spPr bwMode="auto">
          <a:xfrm>
            <a:off x="2802123" y="3561847"/>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Speech</a:t>
            </a:r>
          </a:p>
        </p:txBody>
      </p:sp>
      <p:sp>
        <p:nvSpPr>
          <p:cNvPr id="103" name="Rectangle 102">
            <a:extLst>
              <a:ext uri="{FF2B5EF4-FFF2-40B4-BE49-F238E27FC236}">
                <a16:creationId xmlns:a16="http://schemas.microsoft.com/office/drawing/2014/main" id="{29D58108-29A7-4CD5-A124-1E409540520D}"/>
              </a:ext>
            </a:extLst>
          </p:cNvPr>
          <p:cNvSpPr/>
          <p:nvPr/>
        </p:nvSpPr>
        <p:spPr bwMode="auto">
          <a:xfrm>
            <a:off x="2802123" y="4006837"/>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Translator Speech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2802123" y="4451827"/>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Unified Speech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9860004" y="311863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9860004" y="3563621"/>
            <a:ext cx="1919696" cy="3657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9860004" y="267364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9860004" y="400683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8" rIns="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Statistics add-in</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9860004" y="445182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9860004" y="4896818"/>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Custom Search</a:t>
            </a:r>
          </a:p>
        </p:txBody>
      </p:sp>
      <p:sp>
        <p:nvSpPr>
          <p:cNvPr id="2" name="Title 1">
            <a:extLst>
              <a:ext uri="{FF2B5EF4-FFF2-40B4-BE49-F238E27FC236}">
                <a16:creationId xmlns:a16="http://schemas.microsoft.com/office/drawing/2014/main" id="{4674F396-0182-4D81-908B-FE75E82606DE}"/>
              </a:ext>
            </a:extLst>
          </p:cNvPr>
          <p:cNvSpPr>
            <a:spLocks noGrp="1"/>
          </p:cNvSpPr>
          <p:nvPr>
            <p:ph type="title"/>
          </p:nvPr>
        </p:nvSpPr>
        <p:spPr>
          <a:xfrm>
            <a:off x="470286" y="183958"/>
            <a:ext cx="11306469" cy="813819"/>
          </a:xfrm>
        </p:spPr>
        <p:txBody>
          <a:bodyPr/>
          <a:lstStyle/>
          <a:p>
            <a:r>
              <a:rPr lang="en-US" altLang="en-US" dirty="0">
                <a:gradFill>
                  <a:gsLst>
                    <a:gs pos="1250">
                      <a:schemeClr val="bg1"/>
                    </a:gs>
                    <a:gs pos="100000">
                      <a:schemeClr val="bg1"/>
                    </a:gs>
                  </a:gsLst>
                  <a:lin ang="5400000" scaled="0"/>
                </a:gradFill>
              </a:rPr>
              <a:t>Microsoft Cognitive Services</a:t>
            </a:r>
            <a:endParaRPr lang="en-US" dirty="0">
              <a:gradFill>
                <a:gsLst>
                  <a:gs pos="1250">
                    <a:schemeClr val="bg1"/>
                  </a:gs>
                  <a:gs pos="100000">
                    <a:schemeClr val="bg1"/>
                  </a:gs>
                </a:gsLst>
                <a:lin ang="5400000" scaled="0"/>
              </a:gradFill>
            </a:endParaRPr>
          </a:p>
        </p:txBody>
      </p:sp>
      <p:sp>
        <p:nvSpPr>
          <p:cNvPr id="39" name="Rectangle 38">
            <a:extLst>
              <a:ext uri="{FF2B5EF4-FFF2-40B4-BE49-F238E27FC236}">
                <a16:creationId xmlns:a16="http://schemas.microsoft.com/office/drawing/2014/main" id="{6A9931DF-4533-41B4-95F9-79D4E697B712}"/>
              </a:ext>
            </a:extLst>
          </p:cNvPr>
          <p:cNvSpPr/>
          <p:nvPr/>
        </p:nvSpPr>
        <p:spPr bwMode="auto">
          <a:xfrm>
            <a:off x="5134943" y="4474451"/>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Content Moderator</a:t>
            </a:r>
          </a:p>
        </p:txBody>
      </p:sp>
      <p:pic>
        <p:nvPicPr>
          <p:cNvPr id="40" name="Picture 39">
            <a:extLst>
              <a:ext uri="{FF2B5EF4-FFF2-40B4-BE49-F238E27FC236}">
                <a16:creationId xmlns:a16="http://schemas.microsoft.com/office/drawing/2014/main" id="{6F34CF82-81E1-4873-83F3-9E68A97F99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7951" y="1097858"/>
            <a:ext cx="1138482" cy="1142676"/>
          </a:xfrm>
          <a:prstGeom prst="ellipse">
            <a:avLst/>
          </a:prstGeom>
        </p:spPr>
      </p:pic>
      <p:pic>
        <p:nvPicPr>
          <p:cNvPr id="41" name="Picture 40">
            <a:extLst>
              <a:ext uri="{FF2B5EF4-FFF2-40B4-BE49-F238E27FC236}">
                <a16:creationId xmlns:a16="http://schemas.microsoft.com/office/drawing/2014/main" id="{BA38D3BD-91BF-4346-B6E2-EA5341863B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54280" y="1097857"/>
            <a:ext cx="1138482" cy="1142676"/>
          </a:xfrm>
          <a:prstGeom prst="ellipse">
            <a:avLst/>
          </a:prstGeom>
        </p:spPr>
      </p:pic>
      <p:pic>
        <p:nvPicPr>
          <p:cNvPr id="42" name="Picture 41">
            <a:extLst>
              <a:ext uri="{FF2B5EF4-FFF2-40B4-BE49-F238E27FC236}">
                <a16:creationId xmlns:a16="http://schemas.microsoft.com/office/drawing/2014/main" id="{3E45200E-78F5-47F6-9D31-0176A6D5C6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50611" y="1097859"/>
            <a:ext cx="1138482" cy="1142676"/>
          </a:xfrm>
          <a:prstGeom prst="ellipse">
            <a:avLst/>
          </a:prstGeom>
        </p:spPr>
      </p:pic>
      <p:pic>
        <p:nvPicPr>
          <p:cNvPr id="43" name="Picture 42">
            <a:extLst>
              <a:ext uri="{FF2B5EF4-FFF2-40B4-BE49-F238E27FC236}">
                <a16:creationId xmlns:a16="http://schemas.microsoft.com/office/drawing/2014/main" id="{CAF29209-0409-4D1A-BE01-AA66D796DD55}"/>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202128" y="1097858"/>
            <a:ext cx="1138299" cy="1142676"/>
          </a:xfrm>
          <a:prstGeom prst="ellipse">
            <a:avLst/>
          </a:prstGeom>
        </p:spPr>
      </p:pic>
      <p:pic>
        <p:nvPicPr>
          <p:cNvPr id="44" name="Picture 43">
            <a:extLst>
              <a:ext uri="{FF2B5EF4-FFF2-40B4-BE49-F238E27FC236}">
                <a16:creationId xmlns:a16="http://schemas.microsoft.com/office/drawing/2014/main" id="{72F3E53C-1446-4C70-9359-49AD4795A53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02446" y="1097860"/>
            <a:ext cx="1138482" cy="1142677"/>
          </a:xfrm>
          <a:prstGeom prst="ellipse">
            <a:avLst/>
          </a:prstGeom>
        </p:spPr>
      </p:pic>
      <p:sp>
        <p:nvSpPr>
          <p:cNvPr id="45" name="TextBox 44">
            <a:extLst>
              <a:ext uri="{FF2B5EF4-FFF2-40B4-BE49-F238E27FC236}">
                <a16:creationId xmlns:a16="http://schemas.microsoft.com/office/drawing/2014/main" id="{0296F129-0D3D-447E-A76A-30F781E91CE6}"/>
              </a:ext>
            </a:extLst>
          </p:cNvPr>
          <p:cNvSpPr txBox="1"/>
          <p:nvPr/>
        </p:nvSpPr>
        <p:spPr>
          <a:xfrm>
            <a:off x="270944" y="2001970"/>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46" name="TextBox 45">
            <a:extLst>
              <a:ext uri="{FF2B5EF4-FFF2-40B4-BE49-F238E27FC236}">
                <a16:creationId xmlns:a16="http://schemas.microsoft.com/office/drawing/2014/main" id="{6FDF21E1-3C2C-4AA6-8673-9FF108282034}"/>
              </a:ext>
            </a:extLst>
          </p:cNvPr>
          <p:cNvSpPr txBox="1"/>
          <p:nvPr/>
        </p:nvSpPr>
        <p:spPr>
          <a:xfrm>
            <a:off x="4967273" y="2001969"/>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47" name="TextBox 46">
            <a:extLst>
              <a:ext uri="{FF2B5EF4-FFF2-40B4-BE49-F238E27FC236}">
                <a16:creationId xmlns:a16="http://schemas.microsoft.com/office/drawing/2014/main" id="{3AC1D1C6-081D-481A-8532-1EE729C82B06}"/>
              </a:ext>
            </a:extLst>
          </p:cNvPr>
          <p:cNvSpPr txBox="1"/>
          <p:nvPr/>
        </p:nvSpPr>
        <p:spPr>
          <a:xfrm>
            <a:off x="9663604" y="2001970"/>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48" name="TextBox 47">
            <a:extLst>
              <a:ext uri="{FF2B5EF4-FFF2-40B4-BE49-F238E27FC236}">
                <a16:creationId xmlns:a16="http://schemas.microsoft.com/office/drawing/2014/main" id="{D9C9188B-6C72-4274-8903-B1F6054380F9}"/>
              </a:ext>
            </a:extLst>
          </p:cNvPr>
          <p:cNvSpPr txBox="1"/>
          <p:nvPr/>
        </p:nvSpPr>
        <p:spPr>
          <a:xfrm>
            <a:off x="2615029" y="2001970"/>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49" name="TextBox 48">
            <a:extLst>
              <a:ext uri="{FF2B5EF4-FFF2-40B4-BE49-F238E27FC236}">
                <a16:creationId xmlns:a16="http://schemas.microsoft.com/office/drawing/2014/main" id="{2EFADBAE-798E-4709-AD70-B9CAC2AF6462}"/>
              </a:ext>
            </a:extLst>
          </p:cNvPr>
          <p:cNvSpPr txBox="1"/>
          <p:nvPr/>
        </p:nvSpPr>
        <p:spPr>
          <a:xfrm>
            <a:off x="7315439" y="2001969"/>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Tree>
    <p:extLst>
      <p:ext uri="{BB962C8B-B14F-4D97-AF65-F5344CB8AC3E}">
        <p14:creationId xmlns:p14="http://schemas.microsoft.com/office/powerpoint/2010/main" val="368590518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1789" b="27258"/>
          <a:stretch/>
        </p:blipFill>
        <p:spPr>
          <a:xfrm>
            <a:off x="866" y="0"/>
            <a:ext cx="12190271" cy="3353212"/>
          </a:xfrm>
          <a:prstGeom prst="rect">
            <a:avLst/>
          </a:prstGeom>
        </p:spPr>
      </p:pic>
      <p:sp>
        <p:nvSpPr>
          <p:cNvPr id="39" name="Rectangle 38"/>
          <p:cNvSpPr/>
          <p:nvPr/>
        </p:nvSpPr>
        <p:spPr bwMode="auto">
          <a:xfrm>
            <a:off x="866" y="0"/>
            <a:ext cx="8190613" cy="3364132"/>
          </a:xfrm>
          <a:prstGeom prst="rect">
            <a:avLst/>
          </a:prstGeom>
          <a:gradFill>
            <a:gsLst>
              <a:gs pos="0">
                <a:schemeClr val="tx1">
                  <a:lumMod val="50000"/>
                  <a:alpha val="0"/>
                </a:schemeClr>
              </a:gs>
              <a:gs pos="100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p:cNvSpPr txBox="1"/>
          <p:nvPr/>
        </p:nvSpPr>
        <p:spPr>
          <a:xfrm>
            <a:off x="863" y="2844821"/>
            <a:ext cx="4005072" cy="492639"/>
          </a:xfrm>
          <a:prstGeom prst="rect">
            <a:avLst/>
          </a:prstGeom>
          <a:solidFill>
            <a:srgbClr val="0070C0"/>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Easy</a:t>
            </a:r>
          </a:p>
        </p:txBody>
      </p:sp>
      <p:sp>
        <p:nvSpPr>
          <p:cNvPr id="26" name="TextBox 25"/>
          <p:cNvSpPr txBox="1"/>
          <p:nvPr/>
        </p:nvSpPr>
        <p:spPr>
          <a:xfrm>
            <a:off x="4092518" y="2844821"/>
            <a:ext cx="4005072" cy="492639"/>
          </a:xfrm>
          <a:prstGeom prst="rect">
            <a:avLst/>
          </a:prstGeom>
          <a:solidFill>
            <a:schemeClr val="tx2">
              <a:lumMod val="75000"/>
            </a:schemeClr>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Flexible</a:t>
            </a:r>
          </a:p>
        </p:txBody>
      </p:sp>
      <p:sp>
        <p:nvSpPr>
          <p:cNvPr id="27" name="TextBox 26"/>
          <p:cNvSpPr txBox="1"/>
          <p:nvPr/>
        </p:nvSpPr>
        <p:spPr>
          <a:xfrm>
            <a:off x="8184172" y="2844821"/>
            <a:ext cx="4005072" cy="492639"/>
          </a:xfrm>
          <a:prstGeom prst="rect">
            <a:avLst/>
          </a:prstGeom>
          <a:solidFill>
            <a:srgbClr val="002060"/>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Tested</a:t>
            </a:r>
          </a:p>
        </p:txBody>
      </p:sp>
      <p:sp>
        <p:nvSpPr>
          <p:cNvPr id="2" name="Title 1"/>
          <p:cNvSpPr>
            <a:spLocks noGrp="1"/>
          </p:cNvSpPr>
          <p:nvPr>
            <p:ph type="title"/>
          </p:nvPr>
        </p:nvSpPr>
        <p:spPr/>
        <p:txBody>
          <a:bodyPr/>
          <a:lstStyle/>
          <a:p>
            <a:r>
              <a:rPr lang="en-US" dirty="0">
                <a:gradFill>
                  <a:gsLst>
                    <a:gs pos="1250">
                      <a:schemeClr val="bg1"/>
                    </a:gs>
                    <a:gs pos="100000">
                      <a:schemeClr val="bg1"/>
                    </a:gs>
                  </a:gsLst>
                  <a:lin ang="5400000" scaled="0"/>
                </a:gradFill>
              </a:rPr>
              <a:t>Why Microsoft </a:t>
            </a:r>
            <a:br>
              <a:rPr lang="en-US" dirty="0">
                <a:gradFill>
                  <a:gsLst>
                    <a:gs pos="1250">
                      <a:schemeClr val="bg1"/>
                    </a:gs>
                    <a:gs pos="100000">
                      <a:schemeClr val="bg1"/>
                    </a:gs>
                  </a:gsLst>
                  <a:lin ang="5400000" scaled="0"/>
                </a:gradFill>
              </a:rPr>
            </a:br>
            <a:r>
              <a:rPr lang="en-US" dirty="0">
                <a:gradFill>
                  <a:gsLst>
                    <a:gs pos="1250">
                      <a:schemeClr val="bg1"/>
                    </a:gs>
                    <a:gs pos="100000">
                      <a:schemeClr val="bg1"/>
                    </a:gs>
                  </a:gsLst>
                  <a:lin ang="5400000" scaled="0"/>
                </a:gradFill>
              </a:rPr>
              <a:t>Cognitive Services?</a:t>
            </a:r>
          </a:p>
        </p:txBody>
      </p:sp>
      <p:sp>
        <p:nvSpPr>
          <p:cNvPr id="34" name="Rectangle 33">
            <a:extLst>
              <a:ext uri="{FF2B5EF4-FFF2-40B4-BE49-F238E27FC236}">
                <a16:creationId xmlns:a16="http://schemas.microsoft.com/office/drawing/2014/main" id="{C67B258A-345A-46DB-90D6-9943C01AF2E5}"/>
              </a:ext>
            </a:extLst>
          </p:cNvPr>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F38BF20F-D3DE-4B50-8191-6A35442A39F0}"/>
              </a:ext>
            </a:extLst>
          </p:cNvPr>
          <p:cNvGrpSpPr/>
          <p:nvPr/>
        </p:nvGrpSpPr>
        <p:grpSpPr>
          <a:xfrm>
            <a:off x="4046899" y="3364619"/>
            <a:ext cx="4050252" cy="3492410"/>
            <a:chOff x="4046899" y="3364619"/>
            <a:chExt cx="4050252" cy="3492410"/>
          </a:xfrm>
        </p:grpSpPr>
        <p:sp>
          <p:nvSpPr>
            <p:cNvPr id="36" name="Rectangle 35"/>
            <p:cNvSpPr/>
            <p:nvPr/>
          </p:nvSpPr>
          <p:spPr bwMode="auto">
            <a:xfrm>
              <a:off x="4094851"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Integrate into the language </a:t>
              </a:r>
              <a:b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and platform of your choice</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Breadth of offerings helps you </a:t>
              </a:r>
              <a:b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find the right service for your need</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Bring your own data for your </a:t>
              </a:r>
              <a:b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custom experience</a:t>
              </a:r>
            </a:p>
          </p:txBody>
        </p:sp>
        <p:grpSp>
          <p:nvGrpSpPr>
            <p:cNvPr id="5" name="Group 4">
              <a:extLst>
                <a:ext uri="{FF2B5EF4-FFF2-40B4-BE49-F238E27FC236}">
                  <a16:creationId xmlns:a16="http://schemas.microsoft.com/office/drawing/2014/main" id="{1AF3039B-44A9-489A-8872-856DC2E10AFD}"/>
                </a:ext>
              </a:extLst>
            </p:cNvPr>
            <p:cNvGrpSpPr/>
            <p:nvPr/>
          </p:nvGrpSpPr>
          <p:grpSpPr>
            <a:xfrm>
              <a:off x="4553452" y="5606156"/>
              <a:ext cx="3080875" cy="763654"/>
              <a:chOff x="4716440" y="5606156"/>
              <a:chExt cx="3080875" cy="763654"/>
            </a:xfrm>
          </p:grpSpPr>
          <p:sp>
            <p:nvSpPr>
              <p:cNvPr id="44" name="Freeform 11"/>
              <p:cNvSpPr>
                <a:spLocks noEditPoints="1"/>
              </p:cNvSpPr>
              <p:nvPr/>
            </p:nvSpPr>
            <p:spPr bwMode="black">
              <a:xfrm>
                <a:off x="5396645" y="5758556"/>
                <a:ext cx="393918" cy="484981"/>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Semilight"/>
                  <a:ea typeface="+mn-ea"/>
                  <a:cs typeface="+mn-cs"/>
                </a:endParaRPr>
              </a:p>
            </p:txBody>
          </p:sp>
          <p:sp>
            <p:nvSpPr>
              <p:cNvPr id="48" name="Freeform 47"/>
              <p:cNvSpPr>
                <a:spLocks noChangeAspect="1" noEditPoints="1"/>
              </p:cNvSpPr>
              <p:nvPr/>
            </p:nvSpPr>
            <p:spPr bwMode="black">
              <a:xfrm>
                <a:off x="4716440" y="5817151"/>
                <a:ext cx="369295" cy="36779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Semilight"/>
                  <a:ea typeface="+mn-ea"/>
                  <a:cs typeface="+mn-cs"/>
                </a:endParaRPr>
              </a:p>
            </p:txBody>
          </p:sp>
          <p:pic>
            <p:nvPicPr>
              <p:cNvPr id="2050" name="Picture 2" descr="http://iran-python.ir/images/python_logo.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77803" y="6083477"/>
                <a:ext cx="986705" cy="2863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827755" y="5606156"/>
                <a:ext cx="969560" cy="260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1473" y="5768626"/>
                <a:ext cx="365420" cy="442932"/>
              </a:xfrm>
              <a:prstGeom prst="rect">
                <a:avLst/>
              </a:prstGeom>
            </p:spPr>
          </p:pic>
        </p:grpSp>
        <p:sp>
          <p:nvSpPr>
            <p:cNvPr id="3" name="Freeform: Shape 2">
              <a:extLst>
                <a:ext uri="{FF2B5EF4-FFF2-40B4-BE49-F238E27FC236}">
                  <a16:creationId xmlns:a16="http://schemas.microsoft.com/office/drawing/2014/main" id="{742F68DA-DA9F-4A54-8344-CAE1300A79F9}"/>
                </a:ext>
              </a:extLst>
            </p:cNvPr>
            <p:cNvSpPr/>
            <p:nvPr/>
          </p:nvSpPr>
          <p:spPr bwMode="auto">
            <a:xfrm>
              <a:off x="4046899"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5590782C-6C84-414E-998C-2CB0FB996E72}"/>
              </a:ext>
            </a:extLst>
          </p:cNvPr>
          <p:cNvGrpSpPr/>
          <p:nvPr/>
        </p:nvGrpSpPr>
        <p:grpSpPr>
          <a:xfrm>
            <a:off x="8140881" y="3364619"/>
            <a:ext cx="4050256" cy="3492410"/>
            <a:chOff x="8140881" y="3364619"/>
            <a:chExt cx="4050256" cy="3492410"/>
          </a:xfrm>
        </p:grpSpPr>
        <p:sp>
          <p:nvSpPr>
            <p:cNvPr id="37" name="Rectangle 36"/>
            <p:cNvSpPr/>
            <p:nvPr/>
          </p:nvSpPr>
          <p:spPr bwMode="auto">
            <a:xfrm>
              <a:off x="8188837"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Built by experts in their field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from Microsoft Research, Bing,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and Azure Machine Learning</a:t>
              </a:r>
            </a:p>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Quality documentation, sample code, and community support</a:t>
              </a:r>
            </a:p>
          </p:txBody>
        </p:sp>
        <p:pic>
          <p:nvPicPr>
            <p:cNvPr id="13" name="Picture 12"/>
            <p:cNvPicPr>
              <a:picLocks noChangeAspect="1"/>
            </p:cNvPicPr>
            <p:nvPr/>
          </p:nvPicPr>
          <p:blipFill>
            <a:blip r:embed="rId7" cstate="print">
              <a:duotone>
                <a:schemeClr val="accent6">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8692885" y="5520960"/>
              <a:ext cx="904356" cy="370786"/>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692883" y="5962933"/>
              <a:ext cx="1086712" cy="3319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52892" y="5965733"/>
              <a:ext cx="1656496" cy="41041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9952893" y="5399428"/>
              <a:ext cx="1635229" cy="410404"/>
            </a:xfrm>
            <a:prstGeom prst="rect">
              <a:avLst/>
            </a:prstGeom>
            <a:noFill/>
            <a:extLst>
              <a:ext uri="{909E8E84-426E-40DD-AFC4-6F175D3DCCD1}">
                <a14:hiddenFill xmlns:a14="http://schemas.microsoft.com/office/drawing/2010/main">
                  <a:solidFill>
                    <a:srgbClr val="FFFFFF"/>
                  </a:solidFill>
                </a14:hiddenFill>
              </a:ext>
            </a:extLst>
          </p:spPr>
        </p:pic>
        <p:sp>
          <p:nvSpPr>
            <p:cNvPr id="28" name="Freeform: Shape 27">
              <a:extLst>
                <a:ext uri="{FF2B5EF4-FFF2-40B4-BE49-F238E27FC236}">
                  <a16:creationId xmlns:a16="http://schemas.microsoft.com/office/drawing/2014/main" id="{1129383C-B5EC-473A-B490-9C11395EBB6C}"/>
                </a:ext>
              </a:extLst>
            </p:cNvPr>
            <p:cNvSpPr/>
            <p:nvPr/>
          </p:nvSpPr>
          <p:spPr bwMode="auto">
            <a:xfrm>
              <a:off x="8140881"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4FE56E04-224F-46AB-B76F-C5E9C3ACD7DD}"/>
              </a:ext>
            </a:extLst>
          </p:cNvPr>
          <p:cNvGrpSpPr/>
          <p:nvPr/>
        </p:nvGrpSpPr>
        <p:grpSpPr>
          <a:xfrm>
            <a:off x="866" y="3364619"/>
            <a:ext cx="4002300" cy="3492410"/>
            <a:chOff x="866" y="3364619"/>
            <a:chExt cx="4002300" cy="3492410"/>
          </a:xfrm>
        </p:grpSpPr>
        <p:sp>
          <p:nvSpPr>
            <p:cNvPr id="4" name="Rectangle 3"/>
            <p:cNvSpPr/>
            <p:nvPr/>
          </p:nvSpPr>
          <p:spPr bwMode="auto">
            <a:xfrm>
              <a:off x="866"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Roll your own with REST APIs</a:t>
              </a:r>
            </a:p>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Simple to add: just a few </a:t>
              </a:r>
              <a:b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lines of code required</a:t>
              </a:r>
            </a:p>
          </p:txBody>
        </p:sp>
        <p:grpSp>
          <p:nvGrpSpPr>
            <p:cNvPr id="7" name="Group 6">
              <a:extLst>
                <a:ext uri="{FF2B5EF4-FFF2-40B4-BE49-F238E27FC236}">
                  <a16:creationId xmlns:a16="http://schemas.microsoft.com/office/drawing/2014/main" id="{35A09EAD-6A12-4A3A-955B-E7884E1544E4}"/>
                </a:ext>
              </a:extLst>
            </p:cNvPr>
            <p:cNvGrpSpPr/>
            <p:nvPr/>
          </p:nvGrpSpPr>
          <p:grpSpPr>
            <a:xfrm>
              <a:off x="1683250" y="5498821"/>
              <a:ext cx="1754183" cy="870989"/>
              <a:chOff x="2141910" y="5670135"/>
              <a:chExt cx="1382199" cy="686291"/>
            </a:xfrm>
          </p:grpSpPr>
          <p:sp>
            <p:nvSpPr>
              <p:cNvPr id="23" name="TextBox 22"/>
              <p:cNvSpPr txBox="1"/>
              <p:nvPr/>
            </p:nvSpPr>
            <p:spPr>
              <a:xfrm>
                <a:off x="2141910" y="5670135"/>
                <a:ext cx="1328917" cy="446430"/>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Segoe UI" panose="020B0502040204020203" pitchFamily="34" charset="0"/>
                  </a:rPr>
                  <a:t>Get a key,</a:t>
                </a:r>
              </a:p>
            </p:txBody>
          </p:sp>
          <p:sp>
            <p:nvSpPr>
              <p:cNvPr id="30" name="Processing_E9F5" title="Icon of two interlocked gears">
                <a:extLst>
                  <a:ext uri="{FF2B5EF4-FFF2-40B4-BE49-F238E27FC236}">
                    <a16:creationId xmlns:a16="http://schemas.microsoft.com/office/drawing/2014/main" id="{E7E6B51D-62BA-4BF8-B4A9-3D6CC4C814B7}"/>
                  </a:ext>
                </a:extLst>
              </p:cNvPr>
              <p:cNvSpPr>
                <a:spLocks noChangeAspect="1" noEditPoints="1"/>
              </p:cNvSpPr>
              <p:nvPr/>
            </p:nvSpPr>
            <p:spPr bwMode="auto">
              <a:xfrm rot="6300000">
                <a:off x="2994967" y="5817070"/>
                <a:ext cx="565645" cy="4926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7EAA54C2-D0EB-44EE-AF4C-D742953A14BC}"/>
                  </a:ext>
                </a:extLst>
              </p:cNvPr>
              <p:cNvSpPr txBox="1"/>
              <p:nvPr/>
            </p:nvSpPr>
            <p:spPr>
              <a:xfrm>
                <a:off x="2159098" y="5909997"/>
                <a:ext cx="1328917" cy="446429"/>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a:ea typeface="+mn-ea"/>
                    <a:cs typeface="Segoe UI" panose="020B0502040204020203" pitchFamily="34" charset="0"/>
                  </a:rPr>
                  <a:t>Build</a:t>
                </a:r>
              </a:p>
            </p:txBody>
          </p:sp>
        </p:grpSp>
      </p:grpSp>
    </p:spTree>
    <p:extLst>
      <p:ext uri="{BB962C8B-B14F-4D97-AF65-F5344CB8AC3E}">
        <p14:creationId xmlns:p14="http://schemas.microsoft.com/office/powerpoint/2010/main" val="342402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2" presetClass="entr" presetSubtype="4"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50" fill="hold"/>
                                        <p:tgtEl>
                                          <p:spTgt spid="8"/>
                                        </p:tgtEl>
                                        <p:attrNameLst>
                                          <p:attrName>ppt_x</p:attrName>
                                        </p:attrNameLst>
                                      </p:cBhvr>
                                      <p:tavLst>
                                        <p:tav tm="0">
                                          <p:val>
                                            <p:strVal val="#ppt_x"/>
                                          </p:val>
                                        </p:tav>
                                        <p:tav tm="100000">
                                          <p:val>
                                            <p:strVal val="#ppt_x"/>
                                          </p:val>
                                        </p:tav>
                                      </p:tavLst>
                                    </p:anim>
                                    <p:anim calcmode="lin" valueType="num">
                                      <p:cBhvr additive="base">
                                        <p:cTn id="13" dur="750" fill="hold"/>
                                        <p:tgtEl>
                                          <p:spTgt spid="8"/>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4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63" presetClass="path" presetSubtype="0" decel="100000" fill="hold" nodeType="withEffect">
                                  <p:stCondLst>
                                    <p:cond delay="400"/>
                                  </p:stCondLst>
                                  <p:childTnLst>
                                    <p:animMotion origin="layout" path="M -2.08333E-7 2.22222E-6 L 0.04675 2.22222E-6 " pathEditMode="relative" rAng="0" ptsTypes="AA">
                                      <p:cBhvr>
                                        <p:cTn id="18" dur="750" spd="-100000" fill="hold"/>
                                        <p:tgtEl>
                                          <p:spTgt spid="9"/>
                                        </p:tgtEl>
                                        <p:attrNameLst>
                                          <p:attrName>ppt_x</p:attrName>
                                          <p:attrName>ppt_y</p:attrName>
                                        </p:attrNameLst>
                                      </p:cBhvr>
                                      <p:rCtr x="2331" y="0"/>
                                    </p:animMotion>
                                  </p:childTnLst>
                                </p:cTn>
                              </p:par>
                              <p:par>
                                <p:cTn id="19" presetID="2" presetClass="entr" presetSubtype="4" decel="100000" fill="hold" grpId="0" nodeType="withEffect">
                                  <p:stCondLst>
                                    <p:cond delay="10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750" fill="hold"/>
                                        <p:tgtEl>
                                          <p:spTgt spid="26"/>
                                        </p:tgtEl>
                                        <p:attrNameLst>
                                          <p:attrName>ppt_x</p:attrName>
                                        </p:attrNameLst>
                                      </p:cBhvr>
                                      <p:tavLst>
                                        <p:tav tm="0">
                                          <p:val>
                                            <p:strVal val="#ppt_x"/>
                                          </p:val>
                                        </p:tav>
                                        <p:tav tm="100000">
                                          <p:val>
                                            <p:strVal val="#ppt_x"/>
                                          </p:val>
                                        </p:tav>
                                      </p:tavLst>
                                    </p:anim>
                                    <p:anim calcmode="lin" valueType="num">
                                      <p:cBhvr additive="base">
                                        <p:cTn id="22" dur="750" fill="hold"/>
                                        <p:tgtEl>
                                          <p:spTgt spid="26"/>
                                        </p:tgtEl>
                                        <p:attrNameLst>
                                          <p:attrName>ppt_y</p:attrName>
                                        </p:attrNameLst>
                                      </p:cBhvr>
                                      <p:tavLst>
                                        <p:tav tm="0">
                                          <p:val>
                                            <p:strVal val="1+#ppt_h/2"/>
                                          </p:val>
                                        </p:tav>
                                        <p:tav tm="100000">
                                          <p:val>
                                            <p:strVal val="#ppt_y"/>
                                          </p:val>
                                        </p:tav>
                                      </p:tavLst>
                                    </p:anim>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63" presetClass="path" presetSubtype="0" decel="100000" fill="hold" nodeType="withEffect">
                                  <p:stCondLst>
                                    <p:cond delay="600"/>
                                  </p:stCondLst>
                                  <p:childTnLst>
                                    <p:animMotion origin="layout" path="M -2.08333E-7 2.22222E-6 L 0.04675 2.22222E-6 " pathEditMode="relative" rAng="0" ptsTypes="AA">
                                      <p:cBhvr>
                                        <p:cTn id="27" dur="750" spd="-100000" fill="hold"/>
                                        <p:tgtEl>
                                          <p:spTgt spid="10"/>
                                        </p:tgtEl>
                                        <p:attrNameLst>
                                          <p:attrName>ppt_x</p:attrName>
                                          <p:attrName>ppt_y</p:attrName>
                                        </p:attrNameLst>
                                      </p:cBhvr>
                                      <p:rCtr x="2331" y="0"/>
                                    </p:animMotion>
                                  </p:childTnLst>
                                </p:cTn>
                              </p:par>
                              <p:par>
                                <p:cTn id="28" presetID="2" presetClass="entr" presetSubtype="4" decel="100000" fill="hold" grpId="0" nodeType="withEffect">
                                  <p:stCondLst>
                                    <p:cond delay="20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750" fill="hold"/>
                                        <p:tgtEl>
                                          <p:spTgt spid="27"/>
                                        </p:tgtEl>
                                        <p:attrNameLst>
                                          <p:attrName>ppt_x</p:attrName>
                                        </p:attrNameLst>
                                      </p:cBhvr>
                                      <p:tavLst>
                                        <p:tav tm="0">
                                          <p:val>
                                            <p:strVal val="#ppt_x"/>
                                          </p:val>
                                        </p:tav>
                                        <p:tav tm="100000">
                                          <p:val>
                                            <p:strVal val="#ppt_x"/>
                                          </p:val>
                                        </p:tav>
                                      </p:tavLst>
                                    </p:anim>
                                    <p:anim calcmode="lin" valueType="num">
                                      <p:cBhvr additive="base">
                                        <p:cTn id="31" dur="750" fill="hold"/>
                                        <p:tgtEl>
                                          <p:spTgt spid="27"/>
                                        </p:tgtEl>
                                        <p:attrNameLst>
                                          <p:attrName>ppt_y</p:attrName>
                                        </p:attrNameLst>
                                      </p:cBhvr>
                                      <p:tavLst>
                                        <p:tav tm="0">
                                          <p:val>
                                            <p:strVal val="1+#ppt_h/2"/>
                                          </p:val>
                                        </p:tav>
                                        <p:tav tm="100000">
                                          <p:val>
                                            <p:strVal val="#ppt_y"/>
                                          </p:val>
                                        </p:tav>
                                      </p:tavLst>
                                    </p:anim>
                                  </p:childTnLst>
                                </p:cTn>
                              </p:par>
                              <p:par>
                                <p:cTn id="32" presetID="10" presetClass="entr" presetSubtype="0" fill="hold" nodeType="withEffect">
                                  <p:stCondLst>
                                    <p:cond delay="8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63" presetClass="path" presetSubtype="0" decel="100000" fill="hold" nodeType="withEffect">
                                  <p:stCondLst>
                                    <p:cond delay="800"/>
                                  </p:stCondLst>
                                  <p:childTnLst>
                                    <p:animMotion origin="layout" path="M -2.08333E-7 2.22222E-6 L 0.04675 2.22222E-6 " pathEditMode="relative" rAng="0" ptsTypes="AA">
                                      <p:cBhvr>
                                        <p:cTn id="36" dur="750" spd="-100000" fill="hold"/>
                                        <p:tgtEl>
                                          <p:spTgt spid="1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animBg="1"/>
      <p:bldP spid="27" grpId="0" animBg="1"/>
      <p:bldP spid="2" grpId="0"/>
      <p:bldP spid="2"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Serving Storage</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4439100" cy="1855893"/>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SQL Data Warehouse</a:t>
            </a:r>
          </a:p>
          <a:p>
            <a:pPr marL="342900" indent="-342900">
              <a:lnSpc>
                <a:spcPct val="90000"/>
              </a:lnSpc>
              <a:spcAft>
                <a:spcPts val="600"/>
              </a:spcAft>
              <a:buFont typeface="Arial" panose="020B0604020202020204" pitchFamily="34" charset="0"/>
              <a:buChar char="•"/>
            </a:pPr>
            <a:r>
              <a:rPr lang="en-US" sz="2400" dirty="0">
                <a:solidFill>
                  <a:srgbClr val="0070C0"/>
                </a:solidFill>
              </a:rPr>
              <a:t>Azure Analysis Services</a:t>
            </a:r>
          </a:p>
          <a:p>
            <a:pPr marL="342900" indent="-342900">
              <a:lnSpc>
                <a:spcPct val="90000"/>
              </a:lnSpc>
              <a:spcAft>
                <a:spcPts val="600"/>
              </a:spcAft>
              <a:buFont typeface="Arial" panose="020B0604020202020204" pitchFamily="34" charset="0"/>
              <a:buChar char="•"/>
            </a:pPr>
            <a:r>
              <a:rPr lang="en-US" sz="2400" dirty="0">
                <a:solidFill>
                  <a:srgbClr val="0070C0"/>
                </a:solidFill>
              </a:rPr>
              <a:t>Azure SQL Database</a:t>
            </a:r>
          </a:p>
          <a:p>
            <a:pPr marL="342900" indent="-342900">
              <a:lnSpc>
                <a:spcPct val="90000"/>
              </a:lnSpc>
              <a:spcAft>
                <a:spcPts val="600"/>
              </a:spcAft>
              <a:buFont typeface="Arial" panose="020B0604020202020204" pitchFamily="34" charset="0"/>
              <a:buChar char="•"/>
            </a:pPr>
            <a:r>
              <a:rPr lang="en-US" sz="2400" dirty="0">
                <a:solidFill>
                  <a:srgbClr val="0070C0"/>
                </a:solidFill>
              </a:rPr>
              <a:t>Cosmos DB</a:t>
            </a:r>
          </a:p>
        </p:txBody>
      </p:sp>
      <p:sp>
        <p:nvSpPr>
          <p:cNvPr id="26" name="Rectangle: Rounded Corners 514">
            <a:extLst>
              <a:ext uri="{FF2B5EF4-FFF2-40B4-BE49-F238E27FC236}">
                <a16:creationId xmlns:a16="http://schemas.microsoft.com/office/drawing/2014/main" id="{AE0420ED-DA87-43E2-A163-5FDBC5F1BDEE}"/>
              </a:ext>
            </a:extLst>
          </p:cNvPr>
          <p:cNvSpPr/>
          <p:nvPr/>
        </p:nvSpPr>
        <p:spPr bwMode="auto">
          <a:xfrm>
            <a:off x="4487185" y="526837"/>
            <a:ext cx="1377451" cy="34195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27" name="Picture 26">
            <a:extLst>
              <a:ext uri="{FF2B5EF4-FFF2-40B4-BE49-F238E27FC236}">
                <a16:creationId xmlns:a16="http://schemas.microsoft.com/office/drawing/2014/main" id="{47413084-1CD2-44B2-BF69-738953558D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5141" y="575637"/>
            <a:ext cx="548415" cy="548415"/>
          </a:xfrm>
          <a:prstGeom prst="rect">
            <a:avLst/>
          </a:prstGeom>
        </p:spPr>
      </p:pic>
      <p:pic>
        <p:nvPicPr>
          <p:cNvPr id="28" name="Picture 56">
            <a:extLst>
              <a:ext uri="{FF2B5EF4-FFF2-40B4-BE49-F238E27FC236}">
                <a16:creationId xmlns:a16="http://schemas.microsoft.com/office/drawing/2014/main" id="{76E34811-1F7D-4B5C-B3FB-78334496E95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13005" y="1600488"/>
            <a:ext cx="551140" cy="426125"/>
          </a:xfrm>
          <a:prstGeom prst="rect">
            <a:avLst/>
          </a:prstGeom>
        </p:spPr>
      </p:pic>
      <p:pic>
        <p:nvPicPr>
          <p:cNvPr id="29" name="Picture 28">
            <a:extLst>
              <a:ext uri="{FF2B5EF4-FFF2-40B4-BE49-F238E27FC236}">
                <a16:creationId xmlns:a16="http://schemas.microsoft.com/office/drawing/2014/main" id="{FB14B268-D0A9-4933-95EA-D7E8DF7DE3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8263" y="3319664"/>
            <a:ext cx="475293" cy="426125"/>
          </a:xfrm>
          <a:prstGeom prst="rect">
            <a:avLst/>
          </a:prstGeom>
        </p:spPr>
      </p:pic>
      <p:sp>
        <p:nvSpPr>
          <p:cNvPr id="30" name="TextBox 29">
            <a:extLst>
              <a:ext uri="{FF2B5EF4-FFF2-40B4-BE49-F238E27FC236}">
                <a16:creationId xmlns:a16="http://schemas.microsoft.com/office/drawing/2014/main" id="{94627C83-6513-4A90-B194-7E5522AE6F57}"/>
              </a:ext>
            </a:extLst>
          </p:cNvPr>
          <p:cNvSpPr txBox="1"/>
          <p:nvPr/>
        </p:nvSpPr>
        <p:spPr>
          <a:xfrm>
            <a:off x="4317820" y="188843"/>
            <a:ext cx="1930447" cy="4893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SERVING STORAGE</a:t>
            </a:r>
          </a:p>
        </p:txBody>
      </p:sp>
      <p:pic>
        <p:nvPicPr>
          <p:cNvPr id="31" name="Picture 30" descr="Image result for Azure SQL DB icon">
            <a:extLst>
              <a:ext uri="{FF2B5EF4-FFF2-40B4-BE49-F238E27FC236}">
                <a16:creationId xmlns:a16="http://schemas.microsoft.com/office/drawing/2014/main" id="{7AC34F96-9CFF-4A0E-8227-09B8F428ED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80276" y="2618872"/>
            <a:ext cx="436139" cy="436139"/>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A7D50967-B810-418D-BFED-375575313FC3}"/>
              </a:ext>
            </a:extLst>
          </p:cNvPr>
          <p:cNvSpPr txBox="1"/>
          <p:nvPr/>
        </p:nvSpPr>
        <p:spPr>
          <a:xfrm>
            <a:off x="4638168" y="3060999"/>
            <a:ext cx="1091966"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SQL DB</a:t>
            </a:r>
          </a:p>
        </p:txBody>
      </p:sp>
      <p:sp>
        <p:nvSpPr>
          <p:cNvPr id="40" name="TextBox 329">
            <a:extLst>
              <a:ext uri="{FF2B5EF4-FFF2-40B4-BE49-F238E27FC236}">
                <a16:creationId xmlns:a16="http://schemas.microsoft.com/office/drawing/2014/main" id="{1E662B5B-BE46-4721-9B93-B7ABCEA01CAB}"/>
              </a:ext>
            </a:extLst>
          </p:cNvPr>
          <p:cNvSpPr txBox="1"/>
          <p:nvPr/>
        </p:nvSpPr>
        <p:spPr>
          <a:xfrm>
            <a:off x="4717195" y="3694002"/>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41" name="TextBox 40">
            <a:extLst>
              <a:ext uri="{FF2B5EF4-FFF2-40B4-BE49-F238E27FC236}">
                <a16:creationId xmlns:a16="http://schemas.microsoft.com/office/drawing/2014/main" id="{2A8512F7-6086-427F-9F9F-B17216B363A8}"/>
              </a:ext>
            </a:extLst>
          </p:cNvPr>
          <p:cNvSpPr txBox="1"/>
          <p:nvPr/>
        </p:nvSpPr>
        <p:spPr>
          <a:xfrm>
            <a:off x="4435392" y="1127203"/>
            <a:ext cx="1380506"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SQL</a:t>
            </a:r>
          </a:p>
          <a:p>
            <a:pPr algn="ctr"/>
            <a:r>
              <a:rPr lang="en-US" sz="1050" dirty="0"/>
              <a:t>DATA WAREHOUSE</a:t>
            </a:r>
          </a:p>
        </p:txBody>
      </p:sp>
      <p:sp>
        <p:nvSpPr>
          <p:cNvPr id="42" name="TextBox 41">
            <a:extLst>
              <a:ext uri="{FF2B5EF4-FFF2-40B4-BE49-F238E27FC236}">
                <a16:creationId xmlns:a16="http://schemas.microsoft.com/office/drawing/2014/main" id="{3712832E-67C5-4F7A-9F76-73FDD55E05A2}"/>
              </a:ext>
            </a:extLst>
          </p:cNvPr>
          <p:cNvSpPr txBox="1"/>
          <p:nvPr/>
        </p:nvSpPr>
        <p:spPr>
          <a:xfrm>
            <a:off x="4569528" y="2044395"/>
            <a:ext cx="1247456"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ANALYSIS</a:t>
            </a:r>
          </a:p>
          <a:p>
            <a:pPr algn="ctr"/>
            <a:r>
              <a:rPr lang="en-US" sz="1050" dirty="0"/>
              <a:t>SERVICES</a:t>
            </a:r>
          </a:p>
        </p:txBody>
      </p:sp>
    </p:spTree>
    <p:extLst>
      <p:ext uri="{BB962C8B-B14F-4D97-AF65-F5344CB8AC3E}">
        <p14:creationId xmlns:p14="http://schemas.microsoft.com/office/powerpoint/2010/main" val="282720481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CB8533B-2D28-40B0-B60E-B2A67F710DFF}"/>
              </a:ext>
            </a:extLst>
          </p:cNvPr>
          <p:cNvGraphicFramePr>
            <a:graphicFrameLocks noGrp="1"/>
          </p:cNvGraphicFramePr>
          <p:nvPr>
            <p:extLst>
              <p:ext uri="{D42A27DB-BD31-4B8C-83A1-F6EECF244321}">
                <p14:modId xmlns:p14="http://schemas.microsoft.com/office/powerpoint/2010/main" val="3965359658"/>
              </p:ext>
            </p:extLst>
          </p:nvPr>
        </p:nvGraphicFramePr>
        <p:xfrm>
          <a:off x="465138" y="1773973"/>
          <a:ext cx="11336400" cy="4204668"/>
        </p:xfrm>
        <a:graphic>
          <a:graphicData uri="http://schemas.openxmlformats.org/drawingml/2006/table">
            <a:tbl>
              <a:tblPr firstRow="1" bandRow="1">
                <a:tableStyleId>{5C22544A-7EE6-4342-B048-85BDC9FD1C3A}</a:tableStyleId>
              </a:tblPr>
              <a:tblGrid>
                <a:gridCol w="3236400">
                  <a:extLst>
                    <a:ext uri="{9D8B030D-6E8A-4147-A177-3AD203B41FA5}">
                      <a16:colId xmlns:a16="http://schemas.microsoft.com/office/drawing/2014/main" val="4250303476"/>
                    </a:ext>
                  </a:extLst>
                </a:gridCol>
                <a:gridCol w="2700000">
                  <a:extLst>
                    <a:ext uri="{9D8B030D-6E8A-4147-A177-3AD203B41FA5}">
                      <a16:colId xmlns:a16="http://schemas.microsoft.com/office/drawing/2014/main" val="862797220"/>
                    </a:ext>
                  </a:extLst>
                </a:gridCol>
                <a:gridCol w="2700000">
                  <a:extLst>
                    <a:ext uri="{9D8B030D-6E8A-4147-A177-3AD203B41FA5}">
                      <a16:colId xmlns:a16="http://schemas.microsoft.com/office/drawing/2014/main" val="188496586"/>
                    </a:ext>
                  </a:extLst>
                </a:gridCol>
                <a:gridCol w="2700000">
                  <a:extLst>
                    <a:ext uri="{9D8B030D-6E8A-4147-A177-3AD203B41FA5}">
                      <a16:colId xmlns:a16="http://schemas.microsoft.com/office/drawing/2014/main" val="1249936470"/>
                    </a:ext>
                  </a:extLst>
                </a:gridCol>
              </a:tblGrid>
              <a:tr h="518400">
                <a:tc>
                  <a:txBody>
                    <a:bodyPr/>
                    <a:lstStyle/>
                    <a:p>
                      <a:pPr algn="ctr"/>
                      <a:endParaRPr lang="en-US" sz="18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2000" b="0" dirty="0">
                          <a:effectLst/>
                          <a:latin typeface="+mj-lt"/>
                        </a:rPr>
                        <a:t>SQL Database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Analysis Services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2622089051"/>
                  </a:ext>
                </a:extLst>
              </a:tr>
              <a:tr h="921567">
                <a:tc>
                  <a:txBody>
                    <a:bodyPr/>
                    <a:lstStyle/>
                    <a:p>
                      <a:pPr>
                        <a:lnSpc>
                          <a:spcPct val="90000"/>
                        </a:lnSpc>
                      </a:pPr>
                      <a:r>
                        <a:rPr lang="en-US" sz="2000" dirty="0">
                          <a:solidFill>
                            <a:schemeClr val="bg1"/>
                          </a:solidFill>
                          <a:effectLst/>
                          <a:latin typeface="+mj-lt"/>
                        </a:rPr>
                        <a:t>Is a managed service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00973656"/>
                  </a:ext>
                </a:extLst>
              </a:tr>
              <a:tr h="921567">
                <a:tc>
                  <a:txBody>
                    <a:bodyPr/>
                    <a:lstStyle/>
                    <a:p>
                      <a:pPr>
                        <a:lnSpc>
                          <a:spcPct val="90000"/>
                        </a:lnSpc>
                      </a:pPr>
                      <a:r>
                        <a:rPr lang="en-US" sz="2000" dirty="0">
                          <a:solidFill>
                            <a:schemeClr val="bg1"/>
                          </a:solidFill>
                          <a:effectLst/>
                          <a:latin typeface="+mj-lt"/>
                        </a:rPr>
                        <a:t>Primary database model</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Relational (columnar format when using columnstore indexes)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Relational tables with columnar storage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Tabular semantic models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0472200"/>
                  </a:ext>
                </a:extLst>
              </a:tr>
              <a:tr h="921567">
                <a:tc>
                  <a:txBody>
                    <a:bodyPr/>
                    <a:lstStyle/>
                    <a:p>
                      <a:pPr>
                        <a:lnSpc>
                          <a:spcPct val="90000"/>
                        </a:lnSpc>
                      </a:pPr>
                      <a:r>
                        <a:rPr lang="en-US" sz="2000" dirty="0">
                          <a:solidFill>
                            <a:schemeClr val="bg1"/>
                          </a:solidFill>
                          <a:effectLst/>
                          <a:latin typeface="+mj-lt"/>
                        </a:rPr>
                        <a:t>SQL language support</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525764951"/>
                  </a:ext>
                </a:extLst>
              </a:tr>
              <a:tr h="921567">
                <a:tc>
                  <a:txBody>
                    <a:bodyPr/>
                    <a:lstStyle/>
                    <a:p>
                      <a:pPr>
                        <a:lnSpc>
                          <a:spcPct val="90000"/>
                        </a:lnSpc>
                      </a:pPr>
                      <a:r>
                        <a:rPr lang="en-US" sz="2000" dirty="0">
                          <a:solidFill>
                            <a:schemeClr val="bg1"/>
                          </a:solidFill>
                          <a:effectLst/>
                          <a:latin typeface="+mj-lt"/>
                        </a:rPr>
                        <a:t>Optimized for speed </a:t>
                      </a:r>
                      <a:br>
                        <a:rPr lang="en-US" sz="2000" dirty="0">
                          <a:solidFill>
                            <a:schemeClr val="bg1"/>
                          </a:solidFill>
                          <a:effectLst/>
                          <a:latin typeface="+mj-lt"/>
                        </a:rPr>
                      </a:br>
                      <a:r>
                        <a:rPr lang="en-US" sz="2000" dirty="0">
                          <a:solidFill>
                            <a:schemeClr val="bg1"/>
                          </a:solidFill>
                          <a:effectLst/>
                          <a:latin typeface="+mj-lt"/>
                        </a:rPr>
                        <a:t>serving layer</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Yes, using memory-optimized tables and hash or nonclustered indexes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190385041"/>
                  </a:ext>
                </a:extLst>
              </a:tr>
            </a:tbl>
          </a:graphicData>
        </a:graphic>
      </p:graphicFrame>
      <p:sp>
        <p:nvSpPr>
          <p:cNvPr id="6" name="Text Placeholder 5">
            <a:extLst>
              <a:ext uri="{FF2B5EF4-FFF2-40B4-BE49-F238E27FC236}">
                <a16:creationId xmlns:a16="http://schemas.microsoft.com/office/drawing/2014/main" id="{0829AA33-4E65-44EA-9AA4-06FCE4A5D3DD}"/>
              </a:ext>
            </a:extLst>
          </p:cNvPr>
          <p:cNvSpPr>
            <a:spLocks noGrp="1"/>
          </p:cNvSpPr>
          <p:nvPr>
            <p:ph type="body" sz="quarter" idx="10"/>
          </p:nvPr>
        </p:nvSpPr>
        <p:spPr/>
        <p:txBody>
          <a:bodyPr/>
          <a:lstStyle/>
          <a:p>
            <a:r>
              <a:rPr lang="en-US" dirty="0"/>
              <a:t>A side-by-side comparison of general capabilities and features</a:t>
            </a:r>
          </a:p>
        </p:txBody>
      </p:sp>
      <p:sp>
        <p:nvSpPr>
          <p:cNvPr id="3" name="Title 2">
            <a:extLst>
              <a:ext uri="{FF2B5EF4-FFF2-40B4-BE49-F238E27FC236}">
                <a16:creationId xmlns:a16="http://schemas.microsoft.com/office/drawing/2014/main" id="{DB5DE2ED-CF0D-47D3-A434-1D16269BB1D6}"/>
              </a:ext>
            </a:extLst>
          </p:cNvPr>
          <p:cNvSpPr>
            <a:spLocks noGrp="1"/>
          </p:cNvSpPr>
          <p:nvPr>
            <p:ph type="title"/>
          </p:nvPr>
        </p:nvSpPr>
        <p:spPr>
          <a:xfrm>
            <a:off x="426424" y="222584"/>
            <a:ext cx="11336039" cy="739343"/>
          </a:xfrm>
        </p:spPr>
        <p:txBody>
          <a:bodyPr/>
          <a:lstStyle/>
          <a:p>
            <a:r>
              <a:rPr lang="en-US" dirty="0"/>
              <a:t>Data serving</a:t>
            </a:r>
          </a:p>
        </p:txBody>
      </p:sp>
    </p:spTree>
    <p:custDataLst>
      <p:tags r:id="rId1"/>
    </p:custDataLst>
    <p:extLst>
      <p:ext uri="{BB962C8B-B14F-4D97-AF65-F5344CB8AC3E}">
        <p14:creationId xmlns:p14="http://schemas.microsoft.com/office/powerpoint/2010/main" val="269668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CB5DBEF-2E0C-47D8-8055-AC219FA85EF3}"/>
              </a:ext>
            </a:extLst>
          </p:cNvPr>
          <p:cNvGraphicFramePr>
            <a:graphicFrameLocks noGrp="1"/>
          </p:cNvGraphicFramePr>
          <p:nvPr>
            <p:extLst>
              <p:ext uri="{D42A27DB-BD31-4B8C-83A1-F6EECF244321}">
                <p14:modId xmlns:p14="http://schemas.microsoft.com/office/powerpoint/2010/main" val="2215002900"/>
              </p:ext>
            </p:extLst>
          </p:nvPr>
        </p:nvGraphicFramePr>
        <p:xfrm>
          <a:off x="457200" y="1773973"/>
          <a:ext cx="11335818" cy="4204800"/>
        </p:xfrm>
        <a:graphic>
          <a:graphicData uri="http://schemas.openxmlformats.org/drawingml/2006/table">
            <a:tbl>
              <a:tblPr firstRow="1" bandRow="1">
                <a:tableStyleId>{5C22544A-7EE6-4342-B048-85BDC9FD1C3A}</a:tableStyleId>
              </a:tblPr>
              <a:tblGrid>
                <a:gridCol w="3235818">
                  <a:extLst>
                    <a:ext uri="{9D8B030D-6E8A-4147-A177-3AD203B41FA5}">
                      <a16:colId xmlns:a16="http://schemas.microsoft.com/office/drawing/2014/main" val="1129310007"/>
                    </a:ext>
                  </a:extLst>
                </a:gridCol>
                <a:gridCol w="2700000">
                  <a:extLst>
                    <a:ext uri="{9D8B030D-6E8A-4147-A177-3AD203B41FA5}">
                      <a16:colId xmlns:a16="http://schemas.microsoft.com/office/drawing/2014/main" val="2504739153"/>
                    </a:ext>
                  </a:extLst>
                </a:gridCol>
                <a:gridCol w="2700000">
                  <a:extLst>
                    <a:ext uri="{9D8B030D-6E8A-4147-A177-3AD203B41FA5}">
                      <a16:colId xmlns:a16="http://schemas.microsoft.com/office/drawing/2014/main" val="3199686301"/>
                    </a:ext>
                  </a:extLst>
                </a:gridCol>
                <a:gridCol w="2700000">
                  <a:extLst>
                    <a:ext uri="{9D8B030D-6E8A-4147-A177-3AD203B41FA5}">
                      <a16:colId xmlns:a16="http://schemas.microsoft.com/office/drawing/2014/main" val="1758108609"/>
                    </a:ext>
                  </a:extLst>
                </a:gridCol>
              </a:tblGrid>
              <a:tr h="518400">
                <a:tc>
                  <a:txBody>
                    <a:bodyPr/>
                    <a:lstStyle/>
                    <a:p>
                      <a:pPr algn="ctr"/>
                      <a:endParaRPr lang="en-US" sz="16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2000" b="0" dirty="0">
                          <a:effectLst/>
                          <a:latin typeface="+mj-lt"/>
                        </a:rPr>
                        <a:t>SQL Database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Analysis Services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756920009"/>
                  </a:ext>
                </a:extLst>
              </a:tr>
              <a:tr h="921600">
                <a:tc>
                  <a:txBody>
                    <a:bodyPr/>
                    <a:lstStyle/>
                    <a:p>
                      <a:pPr>
                        <a:lnSpc>
                          <a:spcPct val="90000"/>
                        </a:lnSpc>
                      </a:pPr>
                      <a:r>
                        <a:rPr lang="en-US" sz="2000" dirty="0">
                          <a:solidFill>
                            <a:schemeClr val="bg1"/>
                          </a:solidFill>
                          <a:effectLst/>
                          <a:latin typeface="+mj-lt"/>
                        </a:rPr>
                        <a:t>Redundant regional servers for high availability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8218511"/>
                  </a:ext>
                </a:extLst>
              </a:tr>
              <a:tr h="921600">
                <a:tc>
                  <a:txBody>
                    <a:bodyPr/>
                    <a:lstStyle/>
                    <a:p>
                      <a:pPr>
                        <a:lnSpc>
                          <a:spcPct val="90000"/>
                        </a:lnSpc>
                      </a:pPr>
                      <a:r>
                        <a:rPr lang="en-US" sz="2000" dirty="0">
                          <a:solidFill>
                            <a:schemeClr val="bg1"/>
                          </a:solidFill>
                          <a:effectLst/>
                          <a:latin typeface="+mj-lt"/>
                        </a:rPr>
                        <a:t>Supports query scale out</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3249434"/>
                  </a:ext>
                </a:extLst>
              </a:tr>
              <a:tr h="921600">
                <a:tc>
                  <a:txBody>
                    <a:bodyPr/>
                    <a:lstStyle/>
                    <a:p>
                      <a:pPr>
                        <a:lnSpc>
                          <a:spcPct val="90000"/>
                        </a:lnSpc>
                      </a:pPr>
                      <a:r>
                        <a:rPr lang="en-US" sz="2000" dirty="0">
                          <a:solidFill>
                            <a:schemeClr val="bg1"/>
                          </a:solidFill>
                          <a:effectLst/>
                          <a:latin typeface="+mj-lt"/>
                        </a:rPr>
                        <a:t>Dynamic scalability (scale up)</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601304760"/>
                  </a:ext>
                </a:extLst>
              </a:tr>
              <a:tr h="921600">
                <a:tc>
                  <a:txBody>
                    <a:bodyPr/>
                    <a:lstStyle/>
                    <a:p>
                      <a:pPr>
                        <a:lnSpc>
                          <a:spcPct val="90000"/>
                        </a:lnSpc>
                      </a:pPr>
                      <a:r>
                        <a:rPr lang="en-US" sz="2000" dirty="0">
                          <a:solidFill>
                            <a:schemeClr val="bg1"/>
                          </a:solidFill>
                          <a:effectLst/>
                          <a:latin typeface="+mj-lt"/>
                        </a:rPr>
                        <a:t>Supports in-memory caching </a:t>
                      </a:r>
                      <a:br>
                        <a:rPr lang="en-US" sz="2000" dirty="0">
                          <a:solidFill>
                            <a:schemeClr val="bg1"/>
                          </a:solidFill>
                          <a:effectLst/>
                          <a:latin typeface="+mj-lt"/>
                        </a:rPr>
                      </a:br>
                      <a:r>
                        <a:rPr lang="en-US" sz="2000" dirty="0">
                          <a:solidFill>
                            <a:schemeClr val="bg1"/>
                          </a:solidFill>
                          <a:effectLst/>
                          <a:latin typeface="+mj-lt"/>
                        </a:rPr>
                        <a:t>of data</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06548290"/>
                  </a:ext>
                </a:extLst>
              </a:tr>
            </a:tbl>
          </a:graphicData>
        </a:graphic>
      </p:graphicFrame>
      <p:sp>
        <p:nvSpPr>
          <p:cNvPr id="6" name="Text Placeholder 5">
            <a:extLst>
              <a:ext uri="{FF2B5EF4-FFF2-40B4-BE49-F238E27FC236}">
                <a16:creationId xmlns:a16="http://schemas.microsoft.com/office/drawing/2014/main" id="{B7E579BE-6F43-42B4-B6DE-819048C7A631}"/>
              </a:ext>
            </a:extLst>
          </p:cNvPr>
          <p:cNvSpPr>
            <a:spLocks noGrp="1"/>
          </p:cNvSpPr>
          <p:nvPr>
            <p:ph type="body" sz="quarter" idx="10"/>
          </p:nvPr>
        </p:nvSpPr>
        <p:spPr/>
        <p:txBody>
          <a:bodyPr/>
          <a:lstStyle/>
          <a:p>
            <a:r>
              <a:rPr lang="en-US"/>
              <a:t>A side-by-side comparison of scalability capabilities</a:t>
            </a:r>
            <a:endParaRPr lang="en-US" dirty="0"/>
          </a:p>
        </p:txBody>
      </p:sp>
      <p:sp>
        <p:nvSpPr>
          <p:cNvPr id="3" name="Title 2">
            <a:extLst>
              <a:ext uri="{FF2B5EF4-FFF2-40B4-BE49-F238E27FC236}">
                <a16:creationId xmlns:a16="http://schemas.microsoft.com/office/drawing/2014/main" id="{DDFDA8A7-9299-4F2B-8B6B-94907AD4F281}"/>
              </a:ext>
            </a:extLst>
          </p:cNvPr>
          <p:cNvSpPr>
            <a:spLocks noGrp="1"/>
          </p:cNvSpPr>
          <p:nvPr>
            <p:ph type="title"/>
          </p:nvPr>
        </p:nvSpPr>
        <p:spPr/>
        <p:txBody>
          <a:bodyPr/>
          <a:lstStyle/>
          <a:p>
            <a:r>
              <a:rPr lang="en-US"/>
              <a:t>Data serving</a:t>
            </a:r>
            <a:endParaRPr lang="en-US" dirty="0"/>
          </a:p>
        </p:txBody>
      </p:sp>
    </p:spTree>
    <p:custDataLst>
      <p:tags r:id="rId1"/>
    </p:custDataLst>
    <p:extLst>
      <p:ext uri="{BB962C8B-B14F-4D97-AF65-F5344CB8AC3E}">
        <p14:creationId xmlns:p14="http://schemas.microsoft.com/office/powerpoint/2010/main" val="69107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C10F1129-5B38-4884-9520-3A15FD689A95}"/>
              </a:ext>
            </a:extLst>
          </p:cNvPr>
          <p:cNvSpPr/>
          <p:nvPr/>
        </p:nvSpPr>
        <p:spPr bwMode="auto">
          <a:xfrm>
            <a:off x="3570514" y="1706882"/>
            <a:ext cx="8551817" cy="40756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B2DC624-6EB2-4373-84E5-79E19F713066}"/>
              </a:ext>
            </a:extLst>
          </p:cNvPr>
          <p:cNvSpPr>
            <a:spLocks noGrp="1"/>
          </p:cNvSpPr>
          <p:nvPr>
            <p:ph type="title"/>
          </p:nvPr>
        </p:nvSpPr>
        <p:spPr>
          <a:xfrm>
            <a:off x="442765" y="177664"/>
            <a:ext cx="11306469" cy="813819"/>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Cosmos DB ROLES</a:t>
            </a:r>
          </a:p>
        </p:txBody>
      </p:sp>
      <p:sp>
        <p:nvSpPr>
          <p:cNvPr id="3" name="TextBox 2">
            <a:extLst>
              <a:ext uri="{FF2B5EF4-FFF2-40B4-BE49-F238E27FC236}">
                <a16:creationId xmlns:a16="http://schemas.microsoft.com/office/drawing/2014/main" id="{55963D09-4C4F-4BBE-969A-3D7A6D473A86}"/>
              </a:ext>
            </a:extLst>
          </p:cNvPr>
          <p:cNvSpPr txBox="1"/>
          <p:nvPr/>
        </p:nvSpPr>
        <p:spPr>
          <a:xfrm>
            <a:off x="-16291" y="1384176"/>
            <a:ext cx="3692434" cy="4718151"/>
          </a:xfrm>
          <a:prstGeom prst="rect">
            <a:avLst/>
          </a:prstGeom>
          <a:noFill/>
        </p:spPr>
        <p:txBody>
          <a:bodyPr wrap="square" lIns="182880" tIns="146304" rIns="182880" bIns="146304" rtlCol="0">
            <a:spAutoFit/>
          </a:bodyPr>
          <a:lstStyle/>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 long-term store for Streaming Data</a:t>
            </a:r>
          </a:p>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 sink for processed streaming data</a:t>
            </a:r>
          </a:p>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an ingestion engine for Streaming Data</a:t>
            </a:r>
          </a:p>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 mutable source of Streaming Data for Stream Analytic frameworks (Spark Streaming, Storm, Stream Analytics)</a:t>
            </a:r>
          </a:p>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 event processing engine (e.g. using Azure Functions)</a:t>
            </a:r>
          </a:p>
        </p:txBody>
      </p:sp>
      <p:pic>
        <p:nvPicPr>
          <p:cNvPr id="4" name="Picture 24" descr="Image result for Azure Cosmos DB icon">
            <a:extLst>
              <a:ext uri="{FF2B5EF4-FFF2-40B4-BE49-F238E27FC236}">
                <a16:creationId xmlns:a16="http://schemas.microsoft.com/office/drawing/2014/main" id="{8AF7EC3A-ECC3-4110-AFD1-BB938C64F5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3259" y="3287873"/>
            <a:ext cx="1049179" cy="5508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48C4A3A-D144-4C11-8C8D-6EE9DA68FBAB}"/>
              </a:ext>
            </a:extLst>
          </p:cNvPr>
          <p:cNvPicPr>
            <a:picLocks noChangeAspect="1"/>
          </p:cNvPicPr>
          <p:nvPr/>
        </p:nvPicPr>
        <p:blipFill>
          <a:blip r:embed="rId4"/>
          <a:stretch>
            <a:fillRect/>
          </a:stretch>
        </p:blipFill>
        <p:spPr>
          <a:xfrm>
            <a:off x="8569412" y="2086552"/>
            <a:ext cx="1005840" cy="1005840"/>
          </a:xfrm>
          <a:prstGeom prst="rect">
            <a:avLst/>
          </a:prstGeom>
        </p:spPr>
      </p:pic>
      <p:graphicFrame>
        <p:nvGraphicFramePr>
          <p:cNvPr id="8" name="Table 7">
            <a:extLst>
              <a:ext uri="{FF2B5EF4-FFF2-40B4-BE49-F238E27FC236}">
                <a16:creationId xmlns:a16="http://schemas.microsoft.com/office/drawing/2014/main" id="{A591B5AD-7959-4776-8438-6071BAF9AF30}"/>
              </a:ext>
            </a:extLst>
          </p:cNvPr>
          <p:cNvGraphicFramePr>
            <a:graphicFrameLocks noGrp="1"/>
          </p:cNvGraphicFramePr>
          <p:nvPr>
            <p:extLst/>
          </p:nvPr>
        </p:nvGraphicFramePr>
        <p:xfrm>
          <a:off x="5809441" y="2627783"/>
          <a:ext cx="542112" cy="1854200"/>
        </p:xfrm>
        <a:graphic>
          <a:graphicData uri="http://schemas.openxmlformats.org/drawingml/2006/table">
            <a:tbl>
              <a:tblPr firstRow="1" bandRow="1">
                <a:tableStyleId>{16D9F66E-5EB9-4882-86FB-DCBF35E3C3E4}</a:tableStyleId>
              </a:tblPr>
              <a:tblGrid>
                <a:gridCol w="542112">
                  <a:extLst>
                    <a:ext uri="{9D8B030D-6E8A-4147-A177-3AD203B41FA5}">
                      <a16:colId xmlns:a16="http://schemas.microsoft.com/office/drawing/2014/main" val="4073958010"/>
                    </a:ext>
                  </a:extLst>
                </a:gridCol>
              </a:tblGrid>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4009195743"/>
                  </a:ext>
                </a:extLst>
              </a:tr>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1330486188"/>
                  </a:ext>
                </a:extLst>
              </a:tr>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373738750"/>
                  </a:ext>
                </a:extLst>
              </a:tr>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399960842"/>
                  </a:ext>
                </a:extLst>
              </a:tr>
              <a:tr h="370840">
                <a:tc>
                  <a:txBody>
                    <a:bodyPr/>
                    <a:lstStyle/>
                    <a:p>
                      <a:endParaRPr lang="en-US"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2005032305"/>
                  </a:ext>
                </a:extLst>
              </a:tr>
            </a:tbl>
          </a:graphicData>
        </a:graphic>
      </p:graphicFrame>
      <p:grpSp>
        <p:nvGrpSpPr>
          <p:cNvPr id="53" name="Group 52">
            <a:extLst>
              <a:ext uri="{FF2B5EF4-FFF2-40B4-BE49-F238E27FC236}">
                <a16:creationId xmlns:a16="http://schemas.microsoft.com/office/drawing/2014/main" id="{3FBFD67C-180F-46FF-A193-6CA62AC43662}"/>
              </a:ext>
            </a:extLst>
          </p:cNvPr>
          <p:cNvGrpSpPr/>
          <p:nvPr/>
        </p:nvGrpSpPr>
        <p:grpSpPr>
          <a:xfrm>
            <a:off x="7811583" y="4173240"/>
            <a:ext cx="2673531" cy="825482"/>
            <a:chOff x="7968343" y="4539004"/>
            <a:chExt cx="2673531" cy="825482"/>
          </a:xfrm>
        </p:grpSpPr>
        <p:pic>
          <p:nvPicPr>
            <p:cNvPr id="21" name="Picture 20">
              <a:extLst>
                <a:ext uri="{FF2B5EF4-FFF2-40B4-BE49-F238E27FC236}">
                  <a16:creationId xmlns:a16="http://schemas.microsoft.com/office/drawing/2014/main" id="{954EC358-BB91-4E1A-B822-9332831210E4}"/>
                </a:ext>
              </a:extLst>
            </p:cNvPr>
            <p:cNvPicPr>
              <a:picLocks noChangeAspect="1"/>
            </p:cNvPicPr>
            <p:nvPr/>
          </p:nvPicPr>
          <p:blipFill>
            <a:blip r:embed="rId5"/>
            <a:stretch>
              <a:fillRect/>
            </a:stretch>
          </p:blipFill>
          <p:spPr>
            <a:xfrm>
              <a:off x="8087413" y="4633288"/>
              <a:ext cx="649917" cy="649917"/>
            </a:xfrm>
            <a:prstGeom prst="rect">
              <a:avLst/>
            </a:prstGeom>
            <a:ln>
              <a:noFill/>
            </a:ln>
          </p:spPr>
        </p:pic>
        <p:sp>
          <p:nvSpPr>
            <p:cNvPr id="27" name="Rectangle: Rounded Corners 26">
              <a:extLst>
                <a:ext uri="{FF2B5EF4-FFF2-40B4-BE49-F238E27FC236}">
                  <a16:creationId xmlns:a16="http://schemas.microsoft.com/office/drawing/2014/main" id="{E1E8783F-8AEA-4A2E-8571-25B977FAAB3C}"/>
                </a:ext>
              </a:extLst>
            </p:cNvPr>
            <p:cNvSpPr/>
            <p:nvPr/>
          </p:nvSpPr>
          <p:spPr bwMode="auto">
            <a:xfrm>
              <a:off x="7968343" y="4539004"/>
              <a:ext cx="2673531" cy="825482"/>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E361F204-7126-4A68-BDCB-C0A34E36A05C}"/>
                </a:ext>
              </a:extLst>
            </p:cNvPr>
            <p:cNvSpPr/>
            <p:nvPr/>
          </p:nvSpPr>
          <p:spPr bwMode="auto">
            <a:xfrm>
              <a:off x="9366957" y="4555238"/>
              <a:ext cx="1185532"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 descr="Image result for Apache Storm icon">
              <a:extLst>
                <a:ext uri="{FF2B5EF4-FFF2-40B4-BE49-F238E27FC236}">
                  <a16:creationId xmlns:a16="http://schemas.microsoft.com/office/drawing/2014/main" id="{23E1922B-70F0-46BA-87AF-D54B2638D70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69858" y="4654290"/>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https://pbs.twimg.com/profile_images/928135110217441280/voCtWZjZ.jpg">
              <a:extLst>
                <a:ext uri="{FF2B5EF4-FFF2-40B4-BE49-F238E27FC236}">
                  <a16:creationId xmlns:a16="http://schemas.microsoft.com/office/drawing/2014/main" id="{A6CB61E1-5478-4106-8E57-C9B433201BA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33267" y="4655345"/>
              <a:ext cx="505358" cy="50535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D0FF709F-74D9-4B88-9A06-750D94FA7E4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92907" y="4602645"/>
              <a:ext cx="670390" cy="673651"/>
            </a:xfrm>
            <a:prstGeom prst="rect">
              <a:avLst/>
            </a:prstGeom>
          </p:spPr>
        </p:pic>
      </p:grpSp>
      <p:pic>
        <p:nvPicPr>
          <p:cNvPr id="43" name="Picture 24" descr="Image result for Azure Cosmos DB icon">
            <a:extLst>
              <a:ext uri="{FF2B5EF4-FFF2-40B4-BE49-F238E27FC236}">
                <a16:creationId xmlns:a16="http://schemas.microsoft.com/office/drawing/2014/main" id="{0A4CF8AE-0B0A-4C58-8D9F-6ADD8BF4B8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69292" y="3287873"/>
            <a:ext cx="1049179" cy="55081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10C55C02-F533-4FFE-8B4D-3DF2F0F5DF85}"/>
              </a:ext>
            </a:extLst>
          </p:cNvPr>
          <p:cNvSpPr txBox="1"/>
          <p:nvPr/>
        </p:nvSpPr>
        <p:spPr>
          <a:xfrm>
            <a:off x="5662732" y="4465109"/>
            <a:ext cx="970137" cy="230832"/>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a:solidFill>
                  <a:schemeClr val="tx1"/>
                </a:solidFill>
              </a:rPr>
              <a:t>CHANGE FEED </a:t>
            </a:r>
          </a:p>
        </p:txBody>
      </p:sp>
      <p:cxnSp>
        <p:nvCxnSpPr>
          <p:cNvPr id="46" name="Connector: Elbow 45">
            <a:extLst>
              <a:ext uri="{FF2B5EF4-FFF2-40B4-BE49-F238E27FC236}">
                <a16:creationId xmlns:a16="http://schemas.microsoft.com/office/drawing/2014/main" id="{1CDFCE35-CC7E-4E5E-BEAE-240107388E69}"/>
              </a:ext>
            </a:extLst>
          </p:cNvPr>
          <p:cNvCxnSpPr/>
          <p:nvPr/>
        </p:nvCxnSpPr>
        <p:spPr>
          <a:xfrm flipV="1">
            <a:off x="6357434" y="2601278"/>
            <a:ext cx="2240280" cy="914400"/>
          </a:xfrm>
          <a:prstGeom prst="bentConnector3">
            <a:avLst>
              <a:gd name="adj1" fmla="val 4126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E8D3974-F9C2-451A-A5D1-C0E7C3311601}"/>
              </a:ext>
            </a:extLst>
          </p:cNvPr>
          <p:cNvCxnSpPr>
            <a:cxnSpLocks/>
          </p:cNvCxnSpPr>
          <p:nvPr/>
        </p:nvCxnSpPr>
        <p:spPr>
          <a:xfrm>
            <a:off x="6341782" y="3574685"/>
            <a:ext cx="1417320" cy="1005840"/>
          </a:xfrm>
          <a:prstGeom prst="bentConnector3">
            <a:avLst>
              <a:gd name="adj1" fmla="val 6640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491F316A-FDBA-4B85-9590-57FAF9FE6DB8}"/>
              </a:ext>
            </a:extLst>
          </p:cNvPr>
          <p:cNvCxnSpPr>
            <a:cxnSpLocks/>
          </p:cNvCxnSpPr>
          <p:nvPr/>
        </p:nvCxnSpPr>
        <p:spPr>
          <a:xfrm flipV="1">
            <a:off x="10484473" y="3667121"/>
            <a:ext cx="594360" cy="886968"/>
          </a:xfrm>
          <a:prstGeom prst="bentConnector3">
            <a:avLst>
              <a:gd name="adj1" fmla="val 3911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AE057637-8E10-4D0D-B54B-05CD30B63B1A}"/>
              </a:ext>
            </a:extLst>
          </p:cNvPr>
          <p:cNvCxnSpPr/>
          <p:nvPr/>
        </p:nvCxnSpPr>
        <p:spPr>
          <a:xfrm>
            <a:off x="9626682" y="2557750"/>
            <a:ext cx="1463040" cy="1005840"/>
          </a:xfrm>
          <a:prstGeom prst="bentConnector3">
            <a:avLst>
              <a:gd name="adj1" fmla="val 7439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411173C-FA8D-45DE-93E8-2DC4086EADBB}"/>
              </a:ext>
            </a:extLst>
          </p:cNvPr>
          <p:cNvCxnSpPr>
            <a:cxnSpLocks/>
          </p:cNvCxnSpPr>
          <p:nvPr/>
        </p:nvCxnSpPr>
        <p:spPr>
          <a:xfrm>
            <a:off x="3823056" y="3073437"/>
            <a:ext cx="482089" cy="25874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C216BB0-A681-442E-BD99-2ED580CD1D3A}"/>
              </a:ext>
            </a:extLst>
          </p:cNvPr>
          <p:cNvCxnSpPr>
            <a:cxnSpLocks/>
          </p:cNvCxnSpPr>
          <p:nvPr/>
        </p:nvCxnSpPr>
        <p:spPr>
          <a:xfrm flipV="1">
            <a:off x="3819168" y="3846063"/>
            <a:ext cx="528251" cy="2151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3661D9C-98DD-40B0-A517-62E46158CA68}"/>
              </a:ext>
            </a:extLst>
          </p:cNvPr>
          <p:cNvCxnSpPr>
            <a:cxnSpLocks/>
          </p:cNvCxnSpPr>
          <p:nvPr/>
        </p:nvCxnSpPr>
        <p:spPr>
          <a:xfrm>
            <a:off x="3823056" y="3563281"/>
            <a:ext cx="52436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EBA09C7-0D69-4C0B-8AC4-22A36E8DDDBF}"/>
              </a:ext>
            </a:extLst>
          </p:cNvPr>
          <p:cNvCxnSpPr>
            <a:cxnSpLocks/>
          </p:cNvCxnSpPr>
          <p:nvPr/>
        </p:nvCxnSpPr>
        <p:spPr>
          <a:xfrm>
            <a:off x="5241373" y="3563281"/>
            <a:ext cx="52436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22968B6B-9EB8-4A9E-A88B-C93ABD354E44}"/>
              </a:ext>
            </a:extLst>
          </p:cNvPr>
          <p:cNvSpPr txBox="1"/>
          <p:nvPr/>
        </p:nvSpPr>
        <p:spPr>
          <a:xfrm>
            <a:off x="11197429" y="3813302"/>
            <a:ext cx="676056" cy="600164"/>
          </a:xfrm>
          <a:prstGeom prst="rect">
            <a:avLst/>
          </a:prstGeom>
        </p:spPr>
        <p:txBody>
          <a:bodyPr wrap="square">
            <a:spAutoFit/>
          </a:bodyPr>
          <a:lstStyle>
            <a:defPPr>
              <a:defRPr lang="en-US"/>
            </a:defPPr>
            <a:lvl1pPr algn="ctr" defTabSz="950973">
              <a:defRPr sz="11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a:t>Query &amp; Update </a:t>
            </a:r>
          </a:p>
        </p:txBody>
      </p:sp>
      <p:sp>
        <p:nvSpPr>
          <p:cNvPr id="77" name="TextBox 76">
            <a:extLst>
              <a:ext uri="{FF2B5EF4-FFF2-40B4-BE49-F238E27FC236}">
                <a16:creationId xmlns:a16="http://schemas.microsoft.com/office/drawing/2014/main" id="{A02DAD4B-6729-4887-ABAB-1F09BC0F5C8D}"/>
              </a:ext>
            </a:extLst>
          </p:cNvPr>
          <p:cNvSpPr txBox="1"/>
          <p:nvPr/>
        </p:nvSpPr>
        <p:spPr>
          <a:xfrm>
            <a:off x="4339458" y="3897941"/>
            <a:ext cx="1049179" cy="430887"/>
          </a:xfrm>
          <a:prstGeom prst="rect">
            <a:avLst/>
          </a:prstGeom>
        </p:spPr>
        <p:txBody>
          <a:bodyPr wrap="squar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100">
                <a:solidFill>
                  <a:schemeClr val="tx1"/>
                </a:solidFill>
              </a:rPr>
              <a:t>Ingest and Store </a:t>
            </a:r>
          </a:p>
        </p:txBody>
      </p:sp>
      <p:sp>
        <p:nvSpPr>
          <p:cNvPr id="84" name="TextBox 83">
            <a:extLst>
              <a:ext uri="{FF2B5EF4-FFF2-40B4-BE49-F238E27FC236}">
                <a16:creationId xmlns:a16="http://schemas.microsoft.com/office/drawing/2014/main" id="{E38FB0E0-E0D6-42B1-96F9-F0F5A1656AC4}"/>
              </a:ext>
            </a:extLst>
          </p:cNvPr>
          <p:cNvSpPr txBox="1"/>
          <p:nvPr/>
        </p:nvSpPr>
        <p:spPr>
          <a:xfrm>
            <a:off x="8264044" y="3500369"/>
            <a:ext cx="1837362" cy="261610"/>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1100">
                <a:solidFill>
                  <a:schemeClr val="tx1"/>
                </a:solidFill>
              </a:rPr>
              <a:t>Process &amp; Analyze Events </a:t>
            </a:r>
          </a:p>
        </p:txBody>
      </p:sp>
    </p:spTree>
    <p:extLst>
      <p:ext uri="{BB962C8B-B14F-4D97-AF65-F5344CB8AC3E}">
        <p14:creationId xmlns:p14="http://schemas.microsoft.com/office/powerpoint/2010/main" val="224761995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A5AB-4311-4F5C-A0CB-36A514303BEA}"/>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Cosmos DB CHANGE FEED</a:t>
            </a:r>
          </a:p>
        </p:txBody>
      </p:sp>
      <p:sp>
        <p:nvSpPr>
          <p:cNvPr id="5" name="Rectangle 4">
            <a:extLst>
              <a:ext uri="{FF2B5EF4-FFF2-40B4-BE49-F238E27FC236}">
                <a16:creationId xmlns:a16="http://schemas.microsoft.com/office/drawing/2014/main" id="{BAB1C7B1-B216-4720-8F03-CFB710A1AA70}"/>
              </a:ext>
            </a:extLst>
          </p:cNvPr>
          <p:cNvSpPr/>
          <p:nvPr/>
        </p:nvSpPr>
        <p:spPr>
          <a:xfrm>
            <a:off x="0" y="2380815"/>
            <a:ext cx="6661360" cy="3177793"/>
          </a:xfrm>
          <a:prstGeom prst="rect">
            <a:avLst/>
          </a:prstGeom>
        </p:spPr>
        <p:txBody>
          <a:bodyPr wrap="square">
            <a:spAutoFit/>
          </a:bodyPr>
          <a:lstStyle/>
          <a:p>
            <a:pPr marL="572581" marR="0" lvl="1" indent="-274320" defTabSz="914192" fontAlgn="auto">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r>
              <a:rPr lang="en-US" dirty="0">
                <a:solidFill>
                  <a:srgbClr val="505050"/>
                </a:solidFill>
                <a:latin typeface="Segoe UI Semilight" panose="020B0402040204020203" pitchFamily="34" charset="0"/>
                <a:cs typeface="Segoe UI Semilight" panose="020B0402040204020203" pitchFamily="34" charset="0"/>
              </a:rPr>
              <a:t>Listens to changes in Cosmos DB and output sorted list of documents that were changed.</a:t>
            </a:r>
          </a:p>
          <a:p>
            <a:pPr marL="572581" marR="0" lvl="1" indent="-274320" defTabSz="914192" fontAlgn="auto">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r>
              <a:rPr lang="en-US" dirty="0">
                <a:solidFill>
                  <a:srgbClr val="505050"/>
                </a:solidFill>
                <a:latin typeface="Segoe UI Semilight" panose="020B0402040204020203" pitchFamily="34" charset="0"/>
                <a:cs typeface="Segoe UI Semilight" panose="020B0402040204020203" pitchFamily="34" charset="0"/>
              </a:rPr>
              <a:t>Changes are persisted, can be processed asynchronously and incrementally.</a:t>
            </a:r>
          </a:p>
          <a:p>
            <a:pPr marL="572581" marR="0" lvl="1" indent="-274320" defTabSz="914192" fontAlgn="auto">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r>
              <a:rPr lang="en-US" dirty="0">
                <a:solidFill>
                  <a:srgbClr val="505050"/>
                </a:solidFill>
                <a:latin typeface="Segoe UI Semilight" panose="020B0402040204020203" pitchFamily="34" charset="0"/>
                <a:cs typeface="Segoe UI Semilight" panose="020B0402040204020203" pitchFamily="34" charset="0"/>
              </a:rPr>
              <a:t>Changes can be read by:</a:t>
            </a:r>
          </a:p>
          <a:p>
            <a:pPr marL="1005840" lvl="2" indent="-342900">
              <a:spcAft>
                <a:spcPts val="300"/>
              </a:spcAft>
              <a:buFont typeface="+mj-lt"/>
              <a:buAutoNum type="arabicPeriod"/>
            </a:pPr>
            <a:r>
              <a:rPr lang="en-US" sz="1600" dirty="0">
                <a:hlinkClick r:id="rId3"/>
              </a:rPr>
              <a:t>Using Azure Functions</a:t>
            </a:r>
            <a:endParaRPr lang="en-US" sz="1600" dirty="0"/>
          </a:p>
          <a:p>
            <a:pPr marL="1005840" lvl="2" indent="-342900">
              <a:spcAft>
                <a:spcPts val="300"/>
              </a:spcAft>
              <a:buFont typeface="+mj-lt"/>
              <a:buAutoNum type="arabicPeriod"/>
            </a:pPr>
            <a:r>
              <a:rPr lang="en-US" sz="1600" dirty="0">
                <a:hlinkClick r:id="rId4"/>
              </a:rPr>
              <a:t>Using the Azure Cosmos DB SDK</a:t>
            </a:r>
            <a:endParaRPr lang="en-US" sz="1600" dirty="0"/>
          </a:p>
          <a:p>
            <a:pPr marL="1005840" lvl="2" indent="-342900">
              <a:spcAft>
                <a:spcPts val="300"/>
              </a:spcAft>
              <a:buFont typeface="+mj-lt"/>
              <a:buAutoNum type="arabicPeriod"/>
            </a:pPr>
            <a:r>
              <a:rPr lang="en-US" sz="1600" dirty="0">
                <a:hlinkClick r:id="rId5"/>
              </a:rPr>
              <a:t>Using the Azure Cosmos DB Change Feed Processor library</a:t>
            </a:r>
            <a:endParaRPr lang="en-US" sz="1600" dirty="0"/>
          </a:p>
          <a:p>
            <a:pPr marL="572581" marR="0" lvl="1" indent="-274320" defTabSz="914192" fontAlgn="auto">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endParaRPr lang="en-US" sz="1600" dirty="0">
              <a:solidFill>
                <a:srgbClr val="505050"/>
              </a:solidFill>
              <a:latin typeface="Segoe UI Semilight" panose="020B0402040204020203" pitchFamily="34" charset="0"/>
              <a:cs typeface="Segoe UI Semilight" panose="020B0402040204020203" pitchFamily="34" charset="0"/>
            </a:endParaRPr>
          </a:p>
        </p:txBody>
      </p:sp>
      <p:sp>
        <p:nvSpPr>
          <p:cNvPr id="9" name="Text Placeholder 3">
            <a:extLst>
              <a:ext uri="{FF2B5EF4-FFF2-40B4-BE49-F238E27FC236}">
                <a16:creationId xmlns:a16="http://schemas.microsoft.com/office/drawing/2014/main" id="{2EB8C88D-CF61-4C1F-ABAC-656367A8B5E7}"/>
              </a:ext>
            </a:extLst>
          </p:cNvPr>
          <p:cNvSpPr>
            <a:spLocks noGrp="1"/>
          </p:cNvSpPr>
          <p:nvPr>
            <p:ph type="body" sz="quarter" idx="11"/>
          </p:nvPr>
        </p:nvSpPr>
        <p:spPr>
          <a:xfrm>
            <a:off x="268461" y="1118064"/>
            <a:ext cx="11655078" cy="461665"/>
          </a:xfrm>
        </p:spPr>
        <p:txBody>
          <a:bodyPr vert="horz" wrap="square" lIns="146304" tIns="91440" rIns="146304" bIns="91440" rtlCol="0" anchor="ctr">
            <a:spAutoFit/>
          </a:bodyPr>
          <a:lstStyle/>
          <a:p>
            <a:pPr algn="ctr" defTabSz="914016"/>
            <a:r>
              <a:rPr lang="en-US" sz="2000">
                <a:solidFill>
                  <a:srgbClr val="002050">
                    <a:lumMod val="50000"/>
                    <a:lumOff val="50000"/>
                  </a:srgbClr>
                </a:solidFill>
                <a:latin typeface="Segoe UI Semilight"/>
                <a:hlinkClick r:id="rId6"/>
              </a:rPr>
              <a:t>Change Feed</a:t>
            </a:r>
            <a:r>
              <a:rPr lang="en-US" sz="2000">
                <a:solidFill>
                  <a:srgbClr val="002050">
                    <a:lumMod val="50000"/>
                    <a:lumOff val="50000"/>
                  </a:srgbClr>
                </a:solidFill>
                <a:latin typeface="Segoe UI Semilight"/>
              </a:rPr>
              <a:t> can trigger actions when data changes in Cosmos DB</a:t>
            </a:r>
          </a:p>
        </p:txBody>
      </p:sp>
    </p:spTree>
    <p:extLst>
      <p:ext uri="{BB962C8B-B14F-4D97-AF65-F5344CB8AC3E}">
        <p14:creationId xmlns:p14="http://schemas.microsoft.com/office/powerpoint/2010/main" val="123943363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A5AB-4311-4F5C-A0CB-36A514303BEA}"/>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Cosmos DB-Azure Spark integration</a:t>
            </a:r>
          </a:p>
        </p:txBody>
      </p:sp>
      <p:sp>
        <p:nvSpPr>
          <p:cNvPr id="3" name="Text Placeholder 2">
            <a:extLst>
              <a:ext uri="{FF2B5EF4-FFF2-40B4-BE49-F238E27FC236}">
                <a16:creationId xmlns:a16="http://schemas.microsoft.com/office/drawing/2014/main" id="{785CF61D-ECEE-4631-84AB-36C18ED8B8A3}"/>
              </a:ext>
            </a:extLst>
          </p:cNvPr>
          <p:cNvSpPr>
            <a:spLocks noGrp="1"/>
          </p:cNvSpPr>
          <p:nvPr>
            <p:ph type="body" sz="quarter" idx="11"/>
          </p:nvPr>
        </p:nvSpPr>
        <p:spPr>
          <a:xfrm>
            <a:off x="267684" y="963482"/>
            <a:ext cx="11655078" cy="461665"/>
          </a:xfrm>
        </p:spPr>
        <p:txBody>
          <a:bodyPr/>
          <a:lstStyle/>
          <a:p>
            <a:r>
              <a:rPr lang="en-US" sz="2000"/>
              <a:t>The Spark connector enables real-time analytics over globally distributed data in Azure Cosmos DB</a:t>
            </a:r>
          </a:p>
        </p:txBody>
      </p:sp>
      <p:sp>
        <p:nvSpPr>
          <p:cNvPr id="5" name="Rectangle 4">
            <a:extLst>
              <a:ext uri="{FF2B5EF4-FFF2-40B4-BE49-F238E27FC236}">
                <a16:creationId xmlns:a16="http://schemas.microsoft.com/office/drawing/2014/main" id="{BAB1C7B1-B216-4720-8F03-CFB710A1AA70}"/>
              </a:ext>
            </a:extLst>
          </p:cNvPr>
          <p:cNvSpPr/>
          <p:nvPr/>
        </p:nvSpPr>
        <p:spPr>
          <a:xfrm>
            <a:off x="267684" y="2473652"/>
            <a:ext cx="5977866" cy="2359605"/>
          </a:xfrm>
          <a:prstGeom prst="rect">
            <a:avLst/>
          </a:prstGeom>
        </p:spPr>
        <p:txBody>
          <a:bodyPr wrap="square">
            <a:spAutoFit/>
          </a:bodyPr>
          <a:lstStyle/>
          <a:p>
            <a:pPr marL="285750" marR="0" lvl="1" indent="-285750" algn="l" defTabSz="914367" rtl="0" eaLnBrk="1" fontAlgn="auto" latinLnBrk="0" hangingPunct="1">
              <a:lnSpc>
                <a:spcPts val="2100"/>
              </a:lnSpc>
              <a:spcBef>
                <a:spcPts val="0"/>
              </a:spcBef>
              <a:spcAft>
                <a:spcPts val="300"/>
              </a:spcAft>
              <a:buClr>
                <a:srgbClr val="0078D7"/>
              </a:buClr>
              <a:buSzTx/>
              <a:buFont typeface="Wingdings" panose="05000000000000000000" pitchFamily="2" charset="2"/>
              <a:buChar char="§"/>
              <a:tabLst>
                <a:tab pos="632806" algn="l"/>
              </a:tabLst>
              <a:defRPr/>
            </a:pPr>
            <a:r>
              <a:rPr kumimoji="0" lang="en-US"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Spark connector for Azure Cosmos DB: Enables Apache Spark </a:t>
            </a:r>
            <a:r>
              <a:rPr lang="en-US" kern="0">
                <a:solidFill>
                  <a:srgbClr val="EAEAEA">
                    <a:lumMod val="25000"/>
                  </a:srgbClr>
                </a:solidFill>
                <a:latin typeface="Segoe UI Semilight" panose="020B0402040204020203" pitchFamily="34" charset="0"/>
                <a:cs typeface="Segoe UI Semilight" panose="020B0402040204020203" pitchFamily="34" charset="0"/>
              </a:rPr>
              <a:t>to </a:t>
            </a:r>
            <a:r>
              <a:rPr kumimoji="0" lang="en-US"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interact with all Azure Cosmos DB data models: </a:t>
            </a:r>
            <a:r>
              <a:rPr kumimoji="0" lang="en-US" b="0" i="1"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Documents, Tables, and Graphs</a:t>
            </a:r>
            <a:r>
              <a:rPr kumimoji="0" lang="en-US"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a:t>
            </a:r>
          </a:p>
          <a:p>
            <a:pPr marL="742950" marR="0" lvl="2" indent="-285750" algn="l" defTabSz="914367" rtl="0" eaLnBrk="1" fontAlgn="auto" latinLnBrk="0" hangingPunct="1">
              <a:lnSpc>
                <a:spcPts val="2100"/>
              </a:lnSpc>
              <a:spcBef>
                <a:spcPts val="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efficiently exploits the native Azure Cosmos DB managed indexes and enables updateable columns when performing analytics. </a:t>
            </a:r>
          </a:p>
          <a:p>
            <a:pPr marL="742950" marR="0" lvl="2" indent="-285750" algn="l" defTabSz="914367" rtl="0" eaLnBrk="1" fontAlgn="auto" latinLnBrk="0" hangingPunct="1">
              <a:lnSpc>
                <a:spcPts val="2100"/>
              </a:lnSpc>
              <a:spcBef>
                <a:spcPts val="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utilizes push-down predicate filtering against fast-changing globally-distributed data</a:t>
            </a:r>
          </a:p>
        </p:txBody>
      </p:sp>
      <p:pic>
        <p:nvPicPr>
          <p:cNvPr id="4098" name="Picture 2" descr="image">
            <a:extLst>
              <a:ext uri="{FF2B5EF4-FFF2-40B4-BE49-F238E27FC236}">
                <a16:creationId xmlns:a16="http://schemas.microsoft.com/office/drawing/2014/main" id="{23BFF637-38F4-4C7C-B19D-2EAA75EFC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048" y="2644334"/>
            <a:ext cx="5592714" cy="2018240"/>
          </a:xfrm>
          <a:prstGeom prst="rect">
            <a:avLst/>
          </a:prstGeom>
          <a:noFill/>
          <a:ln>
            <a:solidFill>
              <a:schemeClr val="accent4">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24265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Scenario (</a:t>
            </a:r>
            <a:r>
              <a:rPr lang="en-US" dirty="0">
                <a:solidFill>
                  <a:srgbClr val="FFFF00"/>
                </a:solidFill>
              </a:rPr>
              <a:t>fictional</a:t>
            </a:r>
            <a:r>
              <a:rPr lang="en-US" dirty="0"/>
              <a: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Two taxi companies (Yellow and Green)</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Years of historical trip data as CSV; always received in batch, long after trip</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No connection to customers, no way to address negative experiences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Decision to do Proof of Concept (</a:t>
            </a:r>
            <a:r>
              <a:rPr lang="en-US" sz="2400" b="0" dirty="0" err="1">
                <a:latin typeface="Segoe UI" panose="020B0502040204020203" pitchFamily="34" charset="0"/>
                <a:cs typeface="Segoe UI" panose="020B0502040204020203" pitchFamily="34" charset="0"/>
              </a:rPr>
              <a:t>PoC</a:t>
            </a:r>
            <a:r>
              <a:rPr lang="en-US" sz="2400"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Deploy connected devices to taxis (use a device stream simulator in the </a:t>
            </a:r>
            <a:r>
              <a:rPr lang="en-US" b="0" dirty="0" err="1">
                <a:latin typeface="Segoe UI" panose="020B0502040204020203" pitchFamily="34" charset="0"/>
                <a:cs typeface="Segoe UI" panose="020B0502040204020203" pitchFamily="34" charset="0"/>
              </a:rPr>
              <a:t>PoC</a:t>
            </a:r>
            <a:r>
              <a:rPr lang="en-US"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Stream trip data – no more CSVs/batches</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Get customer feedback with payment</a:t>
            </a: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See negative customer experiences right away to enable quick response</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Enable unified analytics on historical and new streaming data</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Minimize operational, admin, infrastructure overhead – cloud and PaaS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Your mission: deploy a functional all-PaaS architecture for this scenario</a:t>
            </a:r>
            <a:endParaRPr lang="en-US" sz="2000"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738544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Overview</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You will build a simple, end-to-end data architecture with batch and streaming analysis paths and AI enrichment</a:t>
            </a:r>
          </a:p>
          <a:p>
            <a:pPr marL="457200" indent="-457200">
              <a:buClr>
                <a:schemeClr val="tx1"/>
              </a:buClr>
              <a:buFont typeface="Arial" panose="020B0604020202020204" pitchFamily="34" charset="0"/>
              <a:buChar char="•"/>
            </a:pPr>
            <a:r>
              <a:rPr lang="en-US" b="0" dirty="0">
                <a:latin typeface="+mn-lt"/>
              </a:rPr>
              <a:t>You will work in Azure and Power BI</a:t>
            </a:r>
          </a:p>
          <a:p>
            <a:pPr marL="457200" indent="-457200">
              <a:buClr>
                <a:schemeClr val="tx1"/>
              </a:buClr>
              <a:buFont typeface="Arial" panose="020B0604020202020204" pitchFamily="34" charset="0"/>
              <a:buChar char="•"/>
            </a:pPr>
            <a:r>
              <a:rPr lang="en-US" b="0" dirty="0">
                <a:latin typeface="+mn-lt"/>
              </a:rPr>
              <a:t>You will gain experience with several Azure technologies</a:t>
            </a:r>
          </a:p>
          <a:p>
            <a:pPr marL="457200" indent="-457200">
              <a:buClr>
                <a:schemeClr val="tx1"/>
              </a:buClr>
              <a:buFont typeface="Arial" panose="020B0604020202020204" pitchFamily="34" charset="0"/>
              <a:buChar char="•"/>
            </a:pPr>
            <a:r>
              <a:rPr lang="en-US" b="0" dirty="0">
                <a:latin typeface="+mn-lt"/>
              </a:rPr>
              <a:t>Our goal: realistic to finish </a:t>
            </a:r>
            <a:r>
              <a:rPr lang="en-US" b="0" u="sng" dirty="0">
                <a:latin typeface="+mn-lt"/>
              </a:rPr>
              <a:t>all</a:t>
            </a:r>
            <a:r>
              <a:rPr lang="en-US" b="0" dirty="0">
                <a:latin typeface="+mn-lt"/>
              </a:rPr>
              <a:t> the labs today</a:t>
            </a:r>
          </a:p>
          <a:p>
            <a:pPr marL="746125" lvl="2" indent="-457200">
              <a:buClr>
                <a:schemeClr val="tx1"/>
              </a:buClr>
              <a:buFont typeface="Arial" panose="020B0604020202020204" pitchFamily="34" charset="0"/>
              <a:buChar char="•"/>
            </a:pPr>
            <a:r>
              <a:rPr lang="en-US" dirty="0">
                <a:latin typeface="+mn-lt"/>
              </a:rPr>
              <a:t>Labs are very detailed and step-by-step</a:t>
            </a:r>
          </a:p>
          <a:p>
            <a:pPr marL="746125" lvl="2" indent="-457200">
              <a:buClr>
                <a:schemeClr val="tx1"/>
              </a:buClr>
              <a:buFont typeface="Arial" panose="020B0604020202020204" pitchFamily="34" charset="0"/>
              <a:buChar char="•"/>
            </a:pPr>
            <a:r>
              <a:rPr lang="en-US" dirty="0">
                <a:latin typeface="+mn-lt"/>
              </a:rPr>
              <a:t>Not open-ended “from scratch, figure it out” hack event (we do those too!)</a:t>
            </a:r>
          </a:p>
          <a:p>
            <a:pPr marL="457200" indent="-457200">
              <a:buClr>
                <a:schemeClr val="tx1"/>
              </a:buClr>
              <a:buFont typeface="Arial" panose="020B0604020202020204" pitchFamily="34" charset="0"/>
              <a:buChar char="•"/>
            </a:pPr>
            <a:r>
              <a:rPr lang="en-US" b="0" dirty="0">
                <a:latin typeface="+mn-lt"/>
              </a:rPr>
              <a:t>After today: build on labs, experiment, try other technologies</a:t>
            </a:r>
          </a:p>
          <a:p>
            <a:pPr marL="457200" indent="-457200">
              <a:buClr>
                <a:schemeClr val="tx1"/>
              </a:buClr>
              <a:buFont typeface="Arial" panose="020B0604020202020204" pitchFamily="34" charset="0"/>
              <a:buChar char="•"/>
            </a:pPr>
            <a:r>
              <a:rPr lang="en-US" b="0" dirty="0">
                <a:latin typeface="+mn-lt"/>
              </a:rPr>
              <a:t>Made a lab better? How about submitting a Pull Request?</a:t>
            </a:r>
          </a:p>
        </p:txBody>
      </p:sp>
    </p:spTree>
    <p:extLst>
      <p:ext uri="{BB962C8B-B14F-4D97-AF65-F5344CB8AC3E}">
        <p14:creationId xmlns:p14="http://schemas.microsoft.com/office/powerpoint/2010/main" val="38341420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3.xml><?xml version="1.0" encoding="utf-8"?>
<a:theme xmlns:a="http://schemas.openxmlformats.org/drawingml/2006/main" name="Azure Oc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2_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0D7CADCFE5E348ACFAE3832C303840" ma:contentTypeVersion="2" ma:contentTypeDescription="Create a new document." ma:contentTypeScope="" ma:versionID="633b0979296f1ed1c69f243239c6b35f">
  <xsd:schema xmlns:xsd="http://www.w3.org/2001/XMLSchema" xmlns:xs="http://www.w3.org/2001/XMLSchema" xmlns:p="http://schemas.microsoft.com/office/2006/metadata/properties" xmlns:ns2="00e0c6ab-2e1e-446e-8cd4-dc4d1cc239d2" targetNamespace="http://schemas.microsoft.com/office/2006/metadata/properties" ma:root="true" ma:fieldsID="2fb82ef2dbc616c6e96786f58783f5ba" ns2:_="">
    <xsd:import namespace="00e0c6ab-2e1e-446e-8cd4-dc4d1cc239d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e0c6ab-2e1e-446e-8cd4-dc4d1cc23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17DFBD-4751-428F-B38C-3EB5F02CAA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e0c6ab-2e1e-446e-8cd4-dc4d1cc239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70D356-E601-4D10-90F6-536FDCA3FCE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00e0c6ab-2e1e-446e-8cd4-dc4d1cc239d2"/>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285C8949-12A8-4D3A-8B80-D82110DA80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Azure18_AzureDevPowerPoint_16x9</Template>
  <TotalTime>0</TotalTime>
  <Words>19213</Words>
  <Application>Microsoft Office PowerPoint</Application>
  <PresentationFormat>Widescreen</PresentationFormat>
  <Paragraphs>2224</Paragraphs>
  <Slides>104</Slides>
  <Notes>89</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104</vt:i4>
      </vt:variant>
    </vt:vector>
  </HeadingPairs>
  <TitlesOfParts>
    <vt:vector size="121" baseType="lpstr">
      <vt:lpstr>Arial</vt:lpstr>
      <vt:lpstr>Calibri</vt:lpstr>
      <vt:lpstr>Calibri Light</vt:lpstr>
      <vt:lpstr>Consolas</vt:lpstr>
      <vt:lpstr>Segoe Pro</vt:lpstr>
      <vt:lpstr>Segoe Pro Semibold</vt:lpstr>
      <vt:lpstr>Segoe Semibold</vt:lpstr>
      <vt:lpstr>Segoe UI</vt:lpstr>
      <vt:lpstr>Segoe UI Black</vt:lpstr>
      <vt:lpstr>Segoe UI Light</vt:lpstr>
      <vt:lpstr>Segoe UI Semibold</vt:lpstr>
      <vt:lpstr>Segoe UI Semilight</vt:lpstr>
      <vt:lpstr>Wingdings</vt:lpstr>
      <vt:lpstr>Azure Dev Dark - 2018H2</vt:lpstr>
      <vt:lpstr>Azure Dev Titles and Headers - 2018H2</vt:lpstr>
      <vt:lpstr>Azure Oct 2018</vt:lpstr>
      <vt:lpstr>2_MGXFY15</vt:lpstr>
      <vt:lpstr>Analytics with NRT Intelligence on 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Hybrid</vt:lpstr>
      <vt:lpstr>PowerPoint Presentation</vt:lpstr>
      <vt:lpstr>PowerPoint Presentation</vt:lpstr>
      <vt:lpstr>PowerPoint Presentation</vt:lpstr>
      <vt:lpstr>PowerPoint Presentation</vt:lpstr>
      <vt:lpstr>PowerPoint Presentation</vt:lpstr>
      <vt:lpstr>The Modern Data Estate</vt:lpstr>
      <vt:lpstr>The Azure data landscape</vt:lpstr>
      <vt:lpstr>Data Architectures</vt:lpstr>
      <vt:lpstr>Stream Analytics Scenarios</vt:lpstr>
      <vt:lpstr>Data Architectures</vt:lpstr>
      <vt:lpstr>Data warehousing pattern in Azure</vt:lpstr>
      <vt:lpstr>Stream analytics pattern in Azure </vt:lpstr>
      <vt:lpstr>Putting the architectures together</vt:lpstr>
      <vt:lpstr>PowerPoint Presentation</vt:lpstr>
      <vt:lpstr>A few points about our architecture</vt:lpstr>
      <vt:lpstr>Data Loading</vt:lpstr>
      <vt:lpstr>Connectivity - Network data transfer</vt:lpstr>
      <vt:lpstr>Command line tools and APIs to copy and manage data</vt:lpstr>
      <vt:lpstr>Graphical user interface tools to copy and manage data</vt:lpstr>
      <vt:lpstr>Physical data transfer</vt:lpstr>
      <vt:lpstr>Azure Data Factory</vt:lpstr>
      <vt:lpstr>Storage</vt:lpstr>
      <vt:lpstr>File storage requirements</vt:lpstr>
      <vt:lpstr>File storage</vt:lpstr>
      <vt:lpstr>Data storage</vt:lpstr>
      <vt:lpstr>Stream Ingestion</vt:lpstr>
      <vt:lpstr>AZURE Options - How To Choose?</vt:lpstr>
      <vt:lpstr>Ingestion – Requirements overview-1/2</vt:lpstr>
      <vt:lpstr>Ingestion – Requirements overview- (2/2)</vt:lpstr>
      <vt:lpstr>Apache Kafka on HDInsight</vt:lpstr>
      <vt:lpstr>Apache Kafka on HDInsight</vt:lpstr>
      <vt:lpstr>Provisioning Apache Kafka on HDInsight</vt:lpstr>
      <vt:lpstr>Kafka on HDInsight–Spark &amp; STORM Integration</vt:lpstr>
      <vt:lpstr>Spark streaming - Apache Kafka Integration</vt:lpstr>
      <vt:lpstr>Choosing APACHE KAFKA On HDInsight </vt:lpstr>
      <vt:lpstr>Azure Event Hubs</vt:lpstr>
      <vt:lpstr>Azure event hubs</vt:lpstr>
      <vt:lpstr>Azure event hubs- Capabilities overview</vt:lpstr>
      <vt:lpstr>Choosing EVENT HUBs </vt:lpstr>
      <vt:lpstr>IoT Hub</vt:lpstr>
      <vt:lpstr>Azure IoT Hub</vt:lpstr>
      <vt:lpstr>Azure IoT Hub – Capability Overview</vt:lpstr>
      <vt:lpstr>Azure IoT Hub – Connecting to Devices</vt:lpstr>
      <vt:lpstr>Azure IoT Hub ENDPOINTS</vt:lpstr>
      <vt:lpstr>Azure IoT Hub SDKS</vt:lpstr>
      <vt:lpstr>Choosing Azure IoT HUB </vt:lpstr>
      <vt:lpstr>Stream ingestion (1/2)</vt:lpstr>
      <vt:lpstr>Stream ingestion (2/2)</vt:lpstr>
      <vt:lpstr>Stream Analytics</vt:lpstr>
      <vt:lpstr>Stream analytics – Requirements overview(1/2)</vt:lpstr>
      <vt:lpstr>Stream analytics – Requirements overview (2/2)</vt:lpstr>
      <vt:lpstr>Azure Stream Analytics</vt:lpstr>
      <vt:lpstr>What is Azure Stream Analytics?</vt:lpstr>
      <vt:lpstr>Stream Analytics—Capabilities Overview</vt:lpstr>
      <vt:lpstr>Integration with Azure EVENT HUB &amp; IoT Hub</vt:lpstr>
      <vt:lpstr>Choosing Azure STREAM ANALYTICS </vt:lpstr>
      <vt:lpstr>Apache Spark Streaming with Azure Databricks</vt:lpstr>
      <vt:lpstr>Spark Structured Streaming Overview</vt:lpstr>
      <vt:lpstr>Concept: Unbounded tables</vt:lpstr>
      <vt:lpstr>choosing Spark Streaming </vt:lpstr>
      <vt:lpstr>Apache Storm on HDInsight</vt:lpstr>
      <vt:lpstr>Apache Storm on HDInsight</vt:lpstr>
      <vt:lpstr>Apache Storm</vt:lpstr>
      <vt:lpstr>Visual Studio tooling</vt:lpstr>
      <vt:lpstr>Choosing Apache Storm ON HDInsight </vt:lpstr>
      <vt:lpstr>Data Processing</vt:lpstr>
      <vt:lpstr>Data preparation, transformation, processing requirements</vt:lpstr>
      <vt:lpstr>Data Prep and Transformation Offerings (1/3)</vt:lpstr>
      <vt:lpstr>Data Prep and Transformation Offerings (2/3)</vt:lpstr>
      <vt:lpstr>Data Prep and Transformation Offerings (3/3)</vt:lpstr>
      <vt:lpstr>Azure Data Factory</vt:lpstr>
      <vt:lpstr>Azure Databricks</vt:lpstr>
      <vt:lpstr>Azure Databricks Notebooks Overview</vt:lpstr>
      <vt:lpstr>ML &amp; AI</vt:lpstr>
      <vt:lpstr>Machine Learning &amp; AI Portfolio When to use what? </vt:lpstr>
      <vt:lpstr>ML Modeling Requirements</vt:lpstr>
      <vt:lpstr>ML Options on Azure</vt:lpstr>
      <vt:lpstr>Microsoft Cognitive Services Give your apps a human side</vt:lpstr>
      <vt:lpstr>Microsoft Cognitive Services</vt:lpstr>
      <vt:lpstr>Why Microsoft  Cognitive Services?</vt:lpstr>
      <vt:lpstr>Serving Storage</vt:lpstr>
      <vt:lpstr>Data serving</vt:lpstr>
      <vt:lpstr>Data serving</vt:lpstr>
      <vt:lpstr>Cosmos DB ROLES</vt:lpstr>
      <vt:lpstr>Cosmos DB CHANGE FEED</vt:lpstr>
      <vt:lpstr>Cosmos DB-Azure Spark integration</vt:lpstr>
      <vt:lpstr>Lab Scenario (fictional!)</vt:lpstr>
      <vt:lpstr>Lab Overview</vt:lpstr>
      <vt:lpstr>PowerPoint Presentation</vt:lpstr>
      <vt:lpstr>Lab Environment</vt:lpstr>
      <vt:lpstr>Additional Resources – Blogs, Whitepapers, Cloud Workshops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Version 1.0a</dc:description>
  <cp:lastModifiedBy/>
  <cp:revision>1</cp:revision>
  <dcterms:created xsi:type="dcterms:W3CDTF">2019-01-25T19:16:31Z</dcterms:created>
  <dcterms:modified xsi:type="dcterms:W3CDTF">2019-01-27T21:14:31Z</dcterms:modified>
  <cp:category>Azure Developer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0x010100570D7CADCFE5E348ACFAE3832C303840</vt:lpwstr>
  </property>
  <property fmtid="{D5CDD505-2E9C-101B-9397-08002B2CF9AE}" pid="3" name="_dlc_DocIdItemGuid">
    <vt:lpwstr>5c666594-0833-4b9d-a1f0-8c3737583105</vt:lpwstr>
  </property>
  <property fmtid="{D5CDD505-2E9C-101B-9397-08002B2CF9AE}" pid="4" name="MSIP_Label_87867195-f2b8-4ac2-b0b6-6bb73cb33afc_Enabled">
    <vt:lpwstr>True</vt:lpwstr>
  </property>
  <property fmtid="{D5CDD505-2E9C-101B-9397-08002B2CF9AE}" pid="5" name="MSIP_Label_87867195-f2b8-4ac2-b0b6-6bb73cb33afc_SiteId">
    <vt:lpwstr>72f988bf-86f1-41af-91ab-2d7cd011db47</vt:lpwstr>
  </property>
  <property fmtid="{D5CDD505-2E9C-101B-9397-08002B2CF9AE}" pid="6" name="MSIP_Label_87867195-f2b8-4ac2-b0b6-6bb73cb33afc_Owner">
    <vt:lpwstr>cliffsim@microsoft.com</vt:lpwstr>
  </property>
  <property fmtid="{D5CDD505-2E9C-101B-9397-08002B2CF9AE}" pid="7" name="MSIP_Label_87867195-f2b8-4ac2-b0b6-6bb73cb33afc_SetDate">
    <vt:lpwstr>2018-03-09T21:22:51.4106408Z</vt:lpwstr>
  </property>
  <property fmtid="{D5CDD505-2E9C-101B-9397-08002B2CF9AE}" pid="8" name="MSIP_Label_87867195-f2b8-4ac2-b0b6-6bb73cb33afc_Name">
    <vt:lpwstr>Public</vt:lpwstr>
  </property>
  <property fmtid="{D5CDD505-2E9C-101B-9397-08002B2CF9AE}" pid="9" name="MSIP_Label_87867195-f2b8-4ac2-b0b6-6bb73cb33afc_Application">
    <vt:lpwstr>Microsoft Azure Information Protection</vt:lpwstr>
  </property>
  <property fmtid="{D5CDD505-2E9C-101B-9397-08002B2CF9AE}" pid="10" name="MSIP_Label_87867195-f2b8-4ac2-b0b6-6bb73cb33afc_Extended_MSFT_Method">
    <vt:lpwstr>Manual</vt:lpwstr>
  </property>
  <property fmtid="{D5CDD505-2E9C-101B-9397-08002B2CF9AE}" pid="11" name="Sensitivity">
    <vt:lpwstr>Public</vt:lpwstr>
  </property>
</Properties>
</file>